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82"/>
  </p:notesMasterIdLst>
  <p:handoutMasterIdLst>
    <p:handoutMasterId r:id="rId83"/>
  </p:handoutMasterIdLst>
  <p:sldIdLst>
    <p:sldId id="427" r:id="rId3"/>
    <p:sldId id="346" r:id="rId4"/>
    <p:sldId id="347" r:id="rId5"/>
    <p:sldId id="348" r:id="rId6"/>
    <p:sldId id="349"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424" r:id="rId20"/>
    <p:sldId id="425" r:id="rId21"/>
    <p:sldId id="364" r:id="rId22"/>
    <p:sldId id="365" r:id="rId23"/>
    <p:sldId id="366" r:id="rId24"/>
    <p:sldId id="426" r:id="rId25"/>
    <p:sldId id="368" r:id="rId26"/>
    <p:sldId id="369" r:id="rId27"/>
    <p:sldId id="370" r:id="rId28"/>
    <p:sldId id="371" r:id="rId29"/>
    <p:sldId id="372" r:id="rId30"/>
    <p:sldId id="373" r:id="rId31"/>
    <p:sldId id="374" r:id="rId32"/>
    <p:sldId id="375" r:id="rId33"/>
    <p:sldId id="376" r:id="rId34"/>
    <p:sldId id="377"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96" r:id="rId54"/>
    <p:sldId id="397" r:id="rId55"/>
    <p:sldId id="398" r:id="rId56"/>
    <p:sldId id="399" r:id="rId57"/>
    <p:sldId id="400" r:id="rId58"/>
    <p:sldId id="401" r:id="rId59"/>
    <p:sldId id="402" r:id="rId60"/>
    <p:sldId id="403" r:id="rId61"/>
    <p:sldId id="404" r:id="rId62"/>
    <p:sldId id="405" r:id="rId63"/>
    <p:sldId id="406" r:id="rId64"/>
    <p:sldId id="407" r:id="rId65"/>
    <p:sldId id="408" r:id="rId66"/>
    <p:sldId id="409" r:id="rId67"/>
    <p:sldId id="410" r:id="rId68"/>
    <p:sldId id="411" r:id="rId69"/>
    <p:sldId id="412" r:id="rId70"/>
    <p:sldId id="413" r:id="rId71"/>
    <p:sldId id="414" r:id="rId72"/>
    <p:sldId id="415" r:id="rId73"/>
    <p:sldId id="416" r:id="rId74"/>
    <p:sldId id="417" r:id="rId75"/>
    <p:sldId id="418" r:id="rId76"/>
    <p:sldId id="419" r:id="rId77"/>
    <p:sldId id="420" r:id="rId78"/>
    <p:sldId id="421" r:id="rId79"/>
    <p:sldId id="422" r:id="rId80"/>
    <p:sldId id="423" r:id="rId81"/>
  </p:sldIdLst>
  <p:sldSz cx="12192000" cy="6858000"/>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6F6F6"/>
    <a:srgbClr val="B79BCD"/>
    <a:srgbClr val="BEA6D1"/>
    <a:srgbClr val="DFD6E6"/>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0" autoAdjust="0"/>
    <p:restoredTop sz="95070" autoAdjust="0"/>
  </p:normalViewPr>
  <p:slideViewPr>
    <p:cSldViewPr snapToGrid="0" showGuides="1">
      <p:cViewPr varScale="1">
        <p:scale>
          <a:sx n="105" d="100"/>
          <a:sy n="105" d="100"/>
        </p:scale>
        <p:origin x="84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handoutMaster" Target="handoutMasters/handout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F1B8D-104D-AB4C-A0C0-DB8C4902FC94}"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AC3E6B0F-F1CA-4641-9C8B-1B56162FFBF4}">
      <dgm:prSet phldrT="[Text]" custT="1"/>
      <dgm:spPr/>
      <dgm:t>
        <a:bodyPr/>
        <a:lstStyle/>
        <a:p>
          <a:r>
            <a:rPr lang="en-US" altLang="zh-CN" sz="2800" dirty="0" err="1"/>
            <a:t>LeNet</a:t>
          </a:r>
          <a:endParaRPr lang="en-GB" sz="2800" dirty="0"/>
        </a:p>
      </dgm:t>
    </dgm:pt>
    <dgm:pt modelId="{66AB75D5-EF04-9541-AFEB-DF4C9BEFB9B7}" type="parTrans" cxnId="{73AA6B0D-0CE5-5049-AC7C-F507EE883C51}">
      <dgm:prSet/>
      <dgm:spPr/>
      <dgm:t>
        <a:bodyPr/>
        <a:lstStyle/>
        <a:p>
          <a:endParaRPr lang="en-GB" sz="3200"/>
        </a:p>
      </dgm:t>
    </dgm:pt>
    <dgm:pt modelId="{9330186B-E380-0B41-9F7E-E95B60FC7EB8}" type="sibTrans" cxnId="{73AA6B0D-0CE5-5049-AC7C-F507EE883C51}">
      <dgm:prSet/>
      <dgm:spPr/>
      <dgm:t>
        <a:bodyPr/>
        <a:lstStyle/>
        <a:p>
          <a:endParaRPr lang="en-GB" sz="3200"/>
        </a:p>
      </dgm:t>
    </dgm:pt>
    <dgm:pt modelId="{CFEEC66A-49F3-0A4E-B0FC-1503D966EF58}">
      <dgm:prSet phldrT="[Text]" custT="1"/>
      <dgm:spPr/>
      <dgm:t>
        <a:bodyPr/>
        <a:lstStyle/>
        <a:p>
          <a:r>
            <a:rPr lang="en-US" altLang="zh-CN" sz="2800" dirty="0" err="1"/>
            <a:t>AlexNet</a:t>
          </a:r>
          <a:endParaRPr lang="en-GB" sz="2800" dirty="0"/>
        </a:p>
      </dgm:t>
    </dgm:pt>
    <dgm:pt modelId="{520134DD-3B9D-5E4F-8651-7BEF146DD906}" type="parTrans" cxnId="{57A241E1-2ACA-D448-B961-2585BA262723}">
      <dgm:prSet/>
      <dgm:spPr/>
      <dgm:t>
        <a:bodyPr/>
        <a:lstStyle/>
        <a:p>
          <a:endParaRPr lang="en-GB" sz="3200"/>
        </a:p>
      </dgm:t>
    </dgm:pt>
    <dgm:pt modelId="{1895AB2B-850A-9F42-9D15-60A179F1FEDD}" type="sibTrans" cxnId="{57A241E1-2ACA-D448-B961-2585BA262723}">
      <dgm:prSet/>
      <dgm:spPr/>
      <dgm:t>
        <a:bodyPr/>
        <a:lstStyle/>
        <a:p>
          <a:endParaRPr lang="en-GB" sz="3200"/>
        </a:p>
      </dgm:t>
    </dgm:pt>
    <dgm:pt modelId="{BA320F82-11DE-6549-8FE8-A4F56275A1BF}">
      <dgm:prSet phldrT="[Text]" custT="1"/>
      <dgm:spPr/>
      <dgm:t>
        <a:bodyPr/>
        <a:lstStyle/>
        <a:p>
          <a:r>
            <a:rPr lang="en-US" altLang="zh-CN" sz="2800" dirty="0"/>
            <a:t>VGG</a:t>
          </a:r>
          <a:endParaRPr lang="en-GB" sz="2800" dirty="0"/>
        </a:p>
      </dgm:t>
    </dgm:pt>
    <dgm:pt modelId="{F8FD69BE-D425-504A-B2E3-1D300A35F734}" type="parTrans" cxnId="{878F27FB-B8F5-7D46-9EE5-98E629455C10}">
      <dgm:prSet/>
      <dgm:spPr/>
      <dgm:t>
        <a:bodyPr/>
        <a:lstStyle/>
        <a:p>
          <a:endParaRPr lang="en-GB" sz="3200"/>
        </a:p>
      </dgm:t>
    </dgm:pt>
    <dgm:pt modelId="{A552C4F1-8909-D04B-8B66-A68C94A67E0B}" type="sibTrans" cxnId="{878F27FB-B8F5-7D46-9EE5-98E629455C10}">
      <dgm:prSet/>
      <dgm:spPr/>
      <dgm:t>
        <a:bodyPr/>
        <a:lstStyle/>
        <a:p>
          <a:endParaRPr lang="en-GB" sz="3200"/>
        </a:p>
      </dgm:t>
    </dgm:pt>
    <dgm:pt modelId="{A3CE13C1-BE92-7541-B3F6-C813347CBFB5}">
      <dgm:prSet custT="1"/>
      <dgm:spPr/>
      <dgm:t>
        <a:bodyPr/>
        <a:lstStyle/>
        <a:p>
          <a:r>
            <a:rPr lang="en-US" altLang="zh-CN" sz="2800" dirty="0" err="1"/>
            <a:t>ResNet</a:t>
          </a:r>
          <a:endParaRPr lang="en-GB" sz="2800" dirty="0"/>
        </a:p>
      </dgm:t>
    </dgm:pt>
    <dgm:pt modelId="{DAA5A153-DBD7-9D4B-86C7-EDB5480103DD}" type="parTrans" cxnId="{A9CB46D8-D4CD-0442-8DC4-9449EAAA240E}">
      <dgm:prSet/>
      <dgm:spPr/>
      <dgm:t>
        <a:bodyPr/>
        <a:lstStyle/>
        <a:p>
          <a:endParaRPr lang="en-GB" sz="3200"/>
        </a:p>
      </dgm:t>
    </dgm:pt>
    <dgm:pt modelId="{BEFF2020-4456-574C-AC3E-86DCA7E087E7}" type="sibTrans" cxnId="{A9CB46D8-D4CD-0442-8DC4-9449EAAA240E}">
      <dgm:prSet/>
      <dgm:spPr/>
      <dgm:t>
        <a:bodyPr/>
        <a:lstStyle/>
        <a:p>
          <a:endParaRPr lang="en-GB" sz="3200"/>
        </a:p>
      </dgm:t>
    </dgm:pt>
    <dgm:pt modelId="{39316FB3-BC05-A24A-843B-B5DF4644FDD1}" type="pres">
      <dgm:prSet presAssocID="{7D9F1B8D-104D-AB4C-A0C0-DB8C4902FC94}" presName="rootnode" presStyleCnt="0">
        <dgm:presLayoutVars>
          <dgm:chMax/>
          <dgm:chPref/>
          <dgm:dir/>
          <dgm:animLvl val="lvl"/>
        </dgm:presLayoutVars>
      </dgm:prSet>
      <dgm:spPr/>
    </dgm:pt>
    <dgm:pt modelId="{F786409A-EED4-DB44-9774-C5518BB0F07B}" type="pres">
      <dgm:prSet presAssocID="{AC3E6B0F-F1CA-4641-9C8B-1B56162FFBF4}" presName="composite" presStyleCnt="0"/>
      <dgm:spPr/>
    </dgm:pt>
    <dgm:pt modelId="{0F0112FF-A221-9B4A-A8CF-2162868A0822}" type="pres">
      <dgm:prSet presAssocID="{AC3E6B0F-F1CA-4641-9C8B-1B56162FFBF4}" presName="bentUpArrow1" presStyleLbl="alignImgPlace1" presStyleIdx="0" presStyleCnt="3" custScaleX="64513" custScaleY="77641" custLinFactNeighborX="4111" custLinFactNeighborY="-38985"/>
      <dgm:spPr/>
    </dgm:pt>
    <dgm:pt modelId="{549BC535-03B8-9A48-BD89-6F15B200CBEA}" type="pres">
      <dgm:prSet presAssocID="{AC3E6B0F-F1CA-4641-9C8B-1B56162FFBF4}" presName="ParentText" presStyleLbl="node1" presStyleIdx="0" presStyleCnt="4" custScaleX="161005" custScaleY="47228">
        <dgm:presLayoutVars>
          <dgm:chMax val="1"/>
          <dgm:chPref val="1"/>
          <dgm:bulletEnabled val="1"/>
        </dgm:presLayoutVars>
      </dgm:prSet>
      <dgm:spPr/>
    </dgm:pt>
    <dgm:pt modelId="{36CD6A65-D7FE-D848-8536-2C415C1AD604}" type="pres">
      <dgm:prSet presAssocID="{AC3E6B0F-F1CA-4641-9C8B-1B56162FFBF4}" presName="ChildText" presStyleLbl="revTx" presStyleIdx="0" presStyleCnt="3">
        <dgm:presLayoutVars>
          <dgm:chMax val="0"/>
          <dgm:chPref val="0"/>
          <dgm:bulletEnabled val="1"/>
        </dgm:presLayoutVars>
      </dgm:prSet>
      <dgm:spPr/>
    </dgm:pt>
    <dgm:pt modelId="{9B520D02-C073-E14C-973B-BDFCE3D83BD9}" type="pres">
      <dgm:prSet presAssocID="{9330186B-E380-0B41-9F7E-E95B60FC7EB8}" presName="sibTrans" presStyleCnt="0"/>
      <dgm:spPr/>
    </dgm:pt>
    <dgm:pt modelId="{3ACAA875-96F1-F845-B638-9CBC7EEEF029}" type="pres">
      <dgm:prSet presAssocID="{CFEEC66A-49F3-0A4E-B0FC-1503D966EF58}" presName="composite" presStyleCnt="0"/>
      <dgm:spPr/>
    </dgm:pt>
    <dgm:pt modelId="{767ECD5B-C965-8145-9C7B-BBBF6140C76F}" type="pres">
      <dgm:prSet presAssocID="{CFEEC66A-49F3-0A4E-B0FC-1503D966EF58}" presName="bentUpArrow1" presStyleLbl="alignImgPlace1" presStyleIdx="1" presStyleCnt="3" custScaleY="65447" custLinFactNeighborX="18502" custLinFactNeighborY="-64208"/>
      <dgm:spPr/>
    </dgm:pt>
    <dgm:pt modelId="{D05DAF7B-6E65-F349-B64F-502D66BBCDC9}" type="pres">
      <dgm:prSet presAssocID="{CFEEC66A-49F3-0A4E-B0FC-1503D966EF58}" presName="ParentText" presStyleLbl="node1" presStyleIdx="1" presStyleCnt="4" custScaleY="45091" custLinFactNeighborX="421" custLinFactNeighborY="-12380">
        <dgm:presLayoutVars>
          <dgm:chMax val="1"/>
          <dgm:chPref val="1"/>
          <dgm:bulletEnabled val="1"/>
        </dgm:presLayoutVars>
      </dgm:prSet>
      <dgm:spPr/>
    </dgm:pt>
    <dgm:pt modelId="{C86206F3-4B44-2643-95DB-CF9DFCA66DB9}" type="pres">
      <dgm:prSet presAssocID="{CFEEC66A-49F3-0A4E-B0FC-1503D966EF58}" presName="ChildText" presStyleLbl="revTx" presStyleIdx="1" presStyleCnt="3">
        <dgm:presLayoutVars>
          <dgm:chMax val="0"/>
          <dgm:chPref val="0"/>
          <dgm:bulletEnabled val="1"/>
        </dgm:presLayoutVars>
      </dgm:prSet>
      <dgm:spPr/>
    </dgm:pt>
    <dgm:pt modelId="{20B3BD01-4CCB-564A-B7E6-71EF4F9B2AE2}" type="pres">
      <dgm:prSet presAssocID="{1895AB2B-850A-9F42-9D15-60A179F1FEDD}" presName="sibTrans" presStyleCnt="0"/>
      <dgm:spPr/>
    </dgm:pt>
    <dgm:pt modelId="{6DC64014-FA75-F74B-B495-B056AA0E9904}" type="pres">
      <dgm:prSet presAssocID="{BA320F82-11DE-6549-8FE8-A4F56275A1BF}" presName="composite" presStyleCnt="0"/>
      <dgm:spPr/>
    </dgm:pt>
    <dgm:pt modelId="{B47F1706-9FEC-1447-BAAC-CAEB9D137B60}" type="pres">
      <dgm:prSet presAssocID="{BA320F82-11DE-6549-8FE8-A4F56275A1BF}" presName="bentUpArrow1" presStyleLbl="alignImgPlace1" presStyleIdx="2" presStyleCnt="3" custLinFactNeighborX="19990" custLinFactNeighborY="-77235"/>
      <dgm:spPr/>
    </dgm:pt>
    <dgm:pt modelId="{D3163A0D-6CDE-C440-837C-C4BB2E0B63C0}" type="pres">
      <dgm:prSet presAssocID="{BA320F82-11DE-6549-8FE8-A4F56275A1BF}" presName="ParentText" presStyleLbl="node1" presStyleIdx="2" presStyleCnt="4" custScaleY="54371" custLinFactNeighborX="-5202" custLinFactNeighborY="-33531">
        <dgm:presLayoutVars>
          <dgm:chMax val="1"/>
          <dgm:chPref val="1"/>
          <dgm:bulletEnabled val="1"/>
        </dgm:presLayoutVars>
      </dgm:prSet>
      <dgm:spPr/>
    </dgm:pt>
    <dgm:pt modelId="{FEC1D690-E037-AF4E-BADE-605AE9F86579}" type="pres">
      <dgm:prSet presAssocID="{BA320F82-11DE-6549-8FE8-A4F56275A1BF}" presName="ChildText" presStyleLbl="revTx" presStyleIdx="2" presStyleCnt="3">
        <dgm:presLayoutVars>
          <dgm:chMax val="0"/>
          <dgm:chPref val="0"/>
          <dgm:bulletEnabled val="1"/>
        </dgm:presLayoutVars>
      </dgm:prSet>
      <dgm:spPr/>
    </dgm:pt>
    <dgm:pt modelId="{7C7C3D09-3431-724A-9B11-E94B46905522}" type="pres">
      <dgm:prSet presAssocID="{A552C4F1-8909-D04B-8B66-A68C94A67E0B}" presName="sibTrans" presStyleCnt="0"/>
      <dgm:spPr/>
    </dgm:pt>
    <dgm:pt modelId="{A2FBF775-2886-AA44-90FD-DCABCAB1E7D1}" type="pres">
      <dgm:prSet presAssocID="{A3CE13C1-BE92-7541-B3F6-C813347CBFB5}" presName="composite" presStyleCnt="0"/>
      <dgm:spPr/>
    </dgm:pt>
    <dgm:pt modelId="{CAA88E9F-DDDC-2E4B-AED6-B9DDF658726A}" type="pres">
      <dgm:prSet presAssocID="{A3CE13C1-BE92-7541-B3F6-C813347CBFB5}" presName="ParentText" presStyleLbl="node1" presStyleIdx="3" presStyleCnt="4" custScaleY="49344" custLinFactNeighborX="-2679" custLinFactNeighborY="-29657">
        <dgm:presLayoutVars>
          <dgm:chMax val="1"/>
          <dgm:chPref val="1"/>
          <dgm:bulletEnabled val="1"/>
        </dgm:presLayoutVars>
      </dgm:prSet>
      <dgm:spPr/>
    </dgm:pt>
  </dgm:ptLst>
  <dgm:cxnLst>
    <dgm:cxn modelId="{73AA6B0D-0CE5-5049-AC7C-F507EE883C51}" srcId="{7D9F1B8D-104D-AB4C-A0C0-DB8C4902FC94}" destId="{AC3E6B0F-F1CA-4641-9C8B-1B56162FFBF4}" srcOrd="0" destOrd="0" parTransId="{66AB75D5-EF04-9541-AFEB-DF4C9BEFB9B7}" sibTransId="{9330186B-E380-0B41-9F7E-E95B60FC7EB8}"/>
    <dgm:cxn modelId="{6D1C3233-4438-554A-BCBE-B27E3E4E1C94}" type="presOf" srcId="{BA320F82-11DE-6549-8FE8-A4F56275A1BF}" destId="{D3163A0D-6CDE-C440-837C-C4BB2E0B63C0}" srcOrd="0" destOrd="0" presId="urn:microsoft.com/office/officeart/2005/8/layout/StepDownProcess"/>
    <dgm:cxn modelId="{C9DBC14B-B9CB-F040-977C-94273D761DBE}" type="presOf" srcId="{CFEEC66A-49F3-0A4E-B0FC-1503D966EF58}" destId="{D05DAF7B-6E65-F349-B64F-502D66BBCDC9}" srcOrd="0" destOrd="0" presId="urn:microsoft.com/office/officeart/2005/8/layout/StepDownProcess"/>
    <dgm:cxn modelId="{652D917B-95E8-7044-AD84-72AE12BC3264}" type="presOf" srcId="{7D9F1B8D-104D-AB4C-A0C0-DB8C4902FC94}" destId="{39316FB3-BC05-A24A-843B-B5DF4644FDD1}" srcOrd="0" destOrd="0" presId="urn:microsoft.com/office/officeart/2005/8/layout/StepDownProcess"/>
    <dgm:cxn modelId="{407EBA8F-63B1-A449-A5D0-675E2F56EB87}" type="presOf" srcId="{A3CE13C1-BE92-7541-B3F6-C813347CBFB5}" destId="{CAA88E9F-DDDC-2E4B-AED6-B9DDF658726A}" srcOrd="0" destOrd="0" presId="urn:microsoft.com/office/officeart/2005/8/layout/StepDownProcess"/>
    <dgm:cxn modelId="{97A8BCC1-5F35-134C-BCA5-559DAA251C5B}" type="presOf" srcId="{AC3E6B0F-F1CA-4641-9C8B-1B56162FFBF4}" destId="{549BC535-03B8-9A48-BD89-6F15B200CBEA}" srcOrd="0" destOrd="0" presId="urn:microsoft.com/office/officeart/2005/8/layout/StepDownProcess"/>
    <dgm:cxn modelId="{A9CB46D8-D4CD-0442-8DC4-9449EAAA240E}" srcId="{7D9F1B8D-104D-AB4C-A0C0-DB8C4902FC94}" destId="{A3CE13C1-BE92-7541-B3F6-C813347CBFB5}" srcOrd="3" destOrd="0" parTransId="{DAA5A153-DBD7-9D4B-86C7-EDB5480103DD}" sibTransId="{BEFF2020-4456-574C-AC3E-86DCA7E087E7}"/>
    <dgm:cxn modelId="{57A241E1-2ACA-D448-B961-2585BA262723}" srcId="{7D9F1B8D-104D-AB4C-A0C0-DB8C4902FC94}" destId="{CFEEC66A-49F3-0A4E-B0FC-1503D966EF58}" srcOrd="1" destOrd="0" parTransId="{520134DD-3B9D-5E4F-8651-7BEF146DD906}" sibTransId="{1895AB2B-850A-9F42-9D15-60A179F1FEDD}"/>
    <dgm:cxn modelId="{878F27FB-B8F5-7D46-9EE5-98E629455C10}" srcId="{7D9F1B8D-104D-AB4C-A0C0-DB8C4902FC94}" destId="{BA320F82-11DE-6549-8FE8-A4F56275A1BF}" srcOrd="2" destOrd="0" parTransId="{F8FD69BE-D425-504A-B2E3-1D300A35F734}" sibTransId="{A552C4F1-8909-D04B-8B66-A68C94A67E0B}"/>
    <dgm:cxn modelId="{A98C75DF-1FEF-DF42-81E4-7E90E246FED1}" type="presParOf" srcId="{39316FB3-BC05-A24A-843B-B5DF4644FDD1}" destId="{F786409A-EED4-DB44-9774-C5518BB0F07B}" srcOrd="0" destOrd="0" presId="urn:microsoft.com/office/officeart/2005/8/layout/StepDownProcess"/>
    <dgm:cxn modelId="{30D356B8-D0AB-764A-8D2E-24684DCCCF62}" type="presParOf" srcId="{F786409A-EED4-DB44-9774-C5518BB0F07B}" destId="{0F0112FF-A221-9B4A-A8CF-2162868A0822}" srcOrd="0" destOrd="0" presId="urn:microsoft.com/office/officeart/2005/8/layout/StepDownProcess"/>
    <dgm:cxn modelId="{EBB733A0-C636-DF49-8C9D-13CE910F9C05}" type="presParOf" srcId="{F786409A-EED4-DB44-9774-C5518BB0F07B}" destId="{549BC535-03B8-9A48-BD89-6F15B200CBEA}" srcOrd="1" destOrd="0" presId="urn:microsoft.com/office/officeart/2005/8/layout/StepDownProcess"/>
    <dgm:cxn modelId="{6F017CEC-8E89-CE44-9721-4BA951469D8D}" type="presParOf" srcId="{F786409A-EED4-DB44-9774-C5518BB0F07B}" destId="{36CD6A65-D7FE-D848-8536-2C415C1AD604}" srcOrd="2" destOrd="0" presId="urn:microsoft.com/office/officeart/2005/8/layout/StepDownProcess"/>
    <dgm:cxn modelId="{445C513F-6AD5-EC4F-952C-51E3435E3FA6}" type="presParOf" srcId="{39316FB3-BC05-A24A-843B-B5DF4644FDD1}" destId="{9B520D02-C073-E14C-973B-BDFCE3D83BD9}" srcOrd="1" destOrd="0" presId="urn:microsoft.com/office/officeart/2005/8/layout/StepDownProcess"/>
    <dgm:cxn modelId="{138DC906-1109-4748-8AEA-0B2CB5550775}" type="presParOf" srcId="{39316FB3-BC05-A24A-843B-B5DF4644FDD1}" destId="{3ACAA875-96F1-F845-B638-9CBC7EEEF029}" srcOrd="2" destOrd="0" presId="urn:microsoft.com/office/officeart/2005/8/layout/StepDownProcess"/>
    <dgm:cxn modelId="{8081259E-FBBC-FF4C-B345-2761EBFD5BB3}" type="presParOf" srcId="{3ACAA875-96F1-F845-B638-9CBC7EEEF029}" destId="{767ECD5B-C965-8145-9C7B-BBBF6140C76F}" srcOrd="0" destOrd="0" presId="urn:microsoft.com/office/officeart/2005/8/layout/StepDownProcess"/>
    <dgm:cxn modelId="{0025E09A-D486-5242-8DF2-47C16468BA59}" type="presParOf" srcId="{3ACAA875-96F1-F845-B638-9CBC7EEEF029}" destId="{D05DAF7B-6E65-F349-B64F-502D66BBCDC9}" srcOrd="1" destOrd="0" presId="urn:microsoft.com/office/officeart/2005/8/layout/StepDownProcess"/>
    <dgm:cxn modelId="{1C40EE5E-93BF-D14F-9EFF-C85773E3A44C}" type="presParOf" srcId="{3ACAA875-96F1-F845-B638-9CBC7EEEF029}" destId="{C86206F3-4B44-2643-95DB-CF9DFCA66DB9}" srcOrd="2" destOrd="0" presId="urn:microsoft.com/office/officeart/2005/8/layout/StepDownProcess"/>
    <dgm:cxn modelId="{C9BF1834-2BDE-D742-A4DA-6D5830526069}" type="presParOf" srcId="{39316FB3-BC05-A24A-843B-B5DF4644FDD1}" destId="{20B3BD01-4CCB-564A-B7E6-71EF4F9B2AE2}" srcOrd="3" destOrd="0" presId="urn:microsoft.com/office/officeart/2005/8/layout/StepDownProcess"/>
    <dgm:cxn modelId="{156B0580-2754-7F4E-BE79-1C77669A0F5B}" type="presParOf" srcId="{39316FB3-BC05-A24A-843B-B5DF4644FDD1}" destId="{6DC64014-FA75-F74B-B495-B056AA0E9904}" srcOrd="4" destOrd="0" presId="urn:microsoft.com/office/officeart/2005/8/layout/StepDownProcess"/>
    <dgm:cxn modelId="{D48B3ACD-5571-C549-92A6-2643D657DB47}" type="presParOf" srcId="{6DC64014-FA75-F74B-B495-B056AA0E9904}" destId="{B47F1706-9FEC-1447-BAAC-CAEB9D137B60}" srcOrd="0" destOrd="0" presId="urn:microsoft.com/office/officeart/2005/8/layout/StepDownProcess"/>
    <dgm:cxn modelId="{E2AD3B6C-3C6E-4B40-9F91-856C7F580CFE}" type="presParOf" srcId="{6DC64014-FA75-F74B-B495-B056AA0E9904}" destId="{D3163A0D-6CDE-C440-837C-C4BB2E0B63C0}" srcOrd="1" destOrd="0" presId="urn:microsoft.com/office/officeart/2005/8/layout/StepDownProcess"/>
    <dgm:cxn modelId="{E0B95864-B296-D149-9A12-411A67F6646E}" type="presParOf" srcId="{6DC64014-FA75-F74B-B495-B056AA0E9904}" destId="{FEC1D690-E037-AF4E-BADE-605AE9F86579}" srcOrd="2" destOrd="0" presId="urn:microsoft.com/office/officeart/2005/8/layout/StepDownProcess"/>
    <dgm:cxn modelId="{A7BE7E26-A351-3E4E-B936-C964B4C53418}" type="presParOf" srcId="{39316FB3-BC05-A24A-843B-B5DF4644FDD1}" destId="{7C7C3D09-3431-724A-9B11-E94B46905522}" srcOrd="5" destOrd="0" presId="urn:microsoft.com/office/officeart/2005/8/layout/StepDownProcess"/>
    <dgm:cxn modelId="{746945C3-D42D-D041-81C7-C72336D034CD}" type="presParOf" srcId="{39316FB3-BC05-A24A-843B-B5DF4644FDD1}" destId="{A2FBF775-2886-AA44-90FD-DCABCAB1E7D1}" srcOrd="6" destOrd="0" presId="urn:microsoft.com/office/officeart/2005/8/layout/StepDownProcess"/>
    <dgm:cxn modelId="{ECF4AAE3-952C-5E4D-BCE9-E0F9F0695EB6}" type="presParOf" srcId="{A2FBF775-2886-AA44-90FD-DCABCAB1E7D1}" destId="{CAA88E9F-DDDC-2E4B-AED6-B9DDF658726A}" srcOrd="0" destOrd="0" presId="urn:microsoft.com/office/officeart/2005/8/layout/StepDown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112FF-A221-9B4A-A8CF-2162868A0822}">
      <dsp:nvSpPr>
        <dsp:cNvPr id="0" name=""/>
        <dsp:cNvSpPr/>
      </dsp:nvSpPr>
      <dsp:spPr>
        <a:xfrm rot="5400000">
          <a:off x="1153646" y="1119702"/>
          <a:ext cx="954240" cy="90267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BC535-03B8-9A48-BD89-6F15B200CBEA}">
      <dsp:nvSpPr>
        <dsp:cNvPr id="0" name=""/>
        <dsp:cNvSpPr/>
      </dsp:nvSpPr>
      <dsp:spPr>
        <a:xfrm>
          <a:off x="2010" y="370283"/>
          <a:ext cx="3331168" cy="68396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err="1"/>
            <a:t>LeNet</a:t>
          </a:r>
          <a:endParaRPr lang="en-GB" sz="2800" kern="1200" dirty="0"/>
        </a:p>
      </dsp:txBody>
      <dsp:txXfrm>
        <a:off x="35404" y="403677"/>
        <a:ext cx="3264380" cy="617178"/>
      </dsp:txXfrm>
    </dsp:sp>
    <dsp:sp modelId="{36CD6A65-D7FE-D848-8536-2C415C1AD604}">
      <dsp:nvSpPr>
        <dsp:cNvPr id="0" name=""/>
        <dsp:cNvSpPr/>
      </dsp:nvSpPr>
      <dsp:spPr>
        <a:xfrm>
          <a:off x="2702086" y="126276"/>
          <a:ext cx="1504781" cy="1170516"/>
        </a:xfrm>
        <a:prstGeom prst="rect">
          <a:avLst/>
        </a:prstGeom>
        <a:noFill/>
        <a:ln>
          <a:noFill/>
        </a:ln>
        <a:effectLst/>
      </dsp:spPr>
      <dsp:style>
        <a:lnRef idx="0">
          <a:scrgbClr r="0" g="0" b="0"/>
        </a:lnRef>
        <a:fillRef idx="0">
          <a:scrgbClr r="0" g="0" b="0"/>
        </a:fillRef>
        <a:effectRef idx="0">
          <a:scrgbClr r="0" g="0" b="0"/>
        </a:effectRef>
        <a:fontRef idx="minor"/>
      </dsp:style>
    </dsp:sp>
    <dsp:sp modelId="{767ECD5B-C965-8145-9C7B-BBBF6140C76F}">
      <dsp:nvSpPr>
        <dsp:cNvPr id="0" name=""/>
        <dsp:cNvSpPr/>
      </dsp:nvSpPr>
      <dsp:spPr>
        <a:xfrm rot="5400000">
          <a:off x="2817183" y="1912739"/>
          <a:ext cx="804371" cy="139922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5DAF7B-6E65-F349-B64F-502D66BBCDC9}">
      <dsp:nvSpPr>
        <dsp:cNvPr id="0" name=""/>
        <dsp:cNvSpPr/>
      </dsp:nvSpPr>
      <dsp:spPr>
        <a:xfrm>
          <a:off x="2029052" y="1557777"/>
          <a:ext cx="2068984" cy="6530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err="1"/>
            <a:t>AlexNet</a:t>
          </a:r>
          <a:endParaRPr lang="en-GB" sz="2800" kern="1200" dirty="0"/>
        </a:p>
      </dsp:txBody>
      <dsp:txXfrm>
        <a:off x="2060935" y="1589660"/>
        <a:ext cx="2005218" cy="589251"/>
      </dsp:txXfrm>
    </dsp:sp>
    <dsp:sp modelId="{C86206F3-4B44-2643-95DB-CF9DFCA66DB9}">
      <dsp:nvSpPr>
        <dsp:cNvPr id="0" name=""/>
        <dsp:cNvSpPr/>
      </dsp:nvSpPr>
      <dsp:spPr>
        <a:xfrm>
          <a:off x="4089326" y="1477586"/>
          <a:ext cx="1504781" cy="1170516"/>
        </a:xfrm>
        <a:prstGeom prst="rect">
          <a:avLst/>
        </a:prstGeom>
        <a:noFill/>
        <a:ln>
          <a:noFill/>
        </a:ln>
        <a:effectLst/>
      </dsp:spPr>
      <dsp:style>
        <a:lnRef idx="0">
          <a:scrgbClr r="0" g="0" b="0"/>
        </a:lnRef>
        <a:fillRef idx="0">
          <a:scrgbClr r="0" g="0" b="0"/>
        </a:fillRef>
        <a:effectRef idx="0">
          <a:scrgbClr r="0" g="0" b="0"/>
        </a:effectRef>
        <a:fontRef idx="minor"/>
      </dsp:style>
    </dsp:sp>
    <dsp:sp modelId="{B47F1706-9FEC-1447-BAAC-CAEB9D137B60}">
      <dsp:nvSpPr>
        <dsp:cNvPr id="0" name=""/>
        <dsp:cNvSpPr/>
      </dsp:nvSpPr>
      <dsp:spPr>
        <a:xfrm rot="5400000">
          <a:off x="4643999" y="3029006"/>
          <a:ext cx="1229042" cy="139922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163A0D-6CDE-C440-837C-C4BB2E0B63C0}">
      <dsp:nvSpPr>
        <dsp:cNvPr id="0" name=""/>
        <dsp:cNvSpPr/>
      </dsp:nvSpPr>
      <dsp:spPr>
        <a:xfrm>
          <a:off x="3931045" y="2460640"/>
          <a:ext cx="2068984" cy="78741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VGG</a:t>
          </a:r>
          <a:endParaRPr lang="en-GB" sz="2800" kern="1200" dirty="0"/>
        </a:p>
      </dsp:txBody>
      <dsp:txXfrm>
        <a:off x="3969490" y="2499085"/>
        <a:ext cx="1992094" cy="710522"/>
      </dsp:txXfrm>
    </dsp:sp>
    <dsp:sp modelId="{FEC1D690-E037-AF4E-BADE-605AE9F86579}">
      <dsp:nvSpPr>
        <dsp:cNvPr id="0" name=""/>
        <dsp:cNvSpPr/>
      </dsp:nvSpPr>
      <dsp:spPr>
        <a:xfrm>
          <a:off x="6107658" y="2753960"/>
          <a:ext cx="1504781" cy="1170516"/>
        </a:xfrm>
        <a:prstGeom prst="rect">
          <a:avLst/>
        </a:prstGeom>
        <a:noFill/>
        <a:ln>
          <a:noFill/>
        </a:ln>
        <a:effectLst/>
      </dsp:spPr>
      <dsp:style>
        <a:lnRef idx="0">
          <a:scrgbClr r="0" g="0" b="0"/>
        </a:lnRef>
        <a:fillRef idx="0">
          <a:scrgbClr r="0" g="0" b="0"/>
        </a:fillRef>
        <a:effectRef idx="0">
          <a:scrgbClr r="0" g="0" b="0"/>
        </a:effectRef>
        <a:fontRef idx="minor"/>
      </dsp:style>
    </dsp:sp>
    <dsp:sp modelId="{CAA88E9F-DDDC-2E4B-AED6-B9DDF658726A}">
      <dsp:nvSpPr>
        <dsp:cNvPr id="0" name=""/>
        <dsp:cNvSpPr/>
      </dsp:nvSpPr>
      <dsp:spPr>
        <a:xfrm>
          <a:off x="6001577" y="3813171"/>
          <a:ext cx="2068984" cy="71461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err="1"/>
            <a:t>ResNet</a:t>
          </a:r>
          <a:endParaRPr lang="en-GB" sz="2800" kern="1200" dirty="0"/>
        </a:p>
      </dsp:txBody>
      <dsp:txXfrm>
        <a:off x="6036468" y="3848062"/>
        <a:ext cx="1999202" cy="64482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2023/11/29</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2023/11/29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270851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假如说</a:t>
            </a:r>
            <a:r>
              <a:rPr lang="en-US" altLang="zh-CN" dirty="0"/>
              <a:t>stride=2</a:t>
            </a:r>
            <a:r>
              <a:rPr lang="zh-CN" altLang="en-US" dirty="0"/>
              <a:t>的时候，最后一列需要做一个</a:t>
            </a:r>
            <a:r>
              <a:rPr lang="en-US" altLang="zh-CN" dirty="0"/>
              <a:t>Padding</a:t>
            </a:r>
            <a:r>
              <a:rPr lang="zh-CN" altLang="en-US" dirty="0"/>
              <a:t>来填充输入的两侧。</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2384845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假如说</a:t>
            </a:r>
            <a:r>
              <a:rPr lang="en-US" altLang="zh-CN" dirty="0"/>
              <a:t>stride=2</a:t>
            </a:r>
            <a:r>
              <a:rPr lang="zh-CN" altLang="en-US" dirty="0"/>
              <a:t>的时候，最后一列需要做一个</a:t>
            </a:r>
            <a:r>
              <a:rPr lang="en-US" altLang="zh-CN" dirty="0"/>
              <a:t>Padding</a:t>
            </a:r>
            <a:r>
              <a:rPr lang="zh-CN" altLang="en-US" dirty="0"/>
              <a:t>来填充输入的两侧。</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153627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CN" dirty="0"/>
              <a:t>第三层</a:t>
            </a:r>
            <a:r>
              <a:rPr lang="zh-CN" altLang="en-US" dirty="0"/>
              <a:t>的</a:t>
            </a:r>
            <a:r>
              <a:rPr lang="en-US" altLang="zh-CN" dirty="0"/>
              <a:t>10</a:t>
            </a:r>
            <a:r>
              <a:rPr lang="zh-CN" altLang="en-US" dirty="0"/>
              <a:t>的感受野包括的输入层上的所有元素。</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428173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4151258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通过之前的讲解，已经了解了</a:t>
            </a:r>
            <a:r>
              <a:rPr lang="en-US" altLang="zh-CN" dirty="0"/>
              <a:t>2D</a:t>
            </a:r>
            <a:r>
              <a:rPr lang="zh-CN" altLang="en-US" dirty="0"/>
              <a:t>的卷积，那么我们刚才举例来说是一个灰度图，只有</a:t>
            </a:r>
            <a:r>
              <a:rPr lang="en-US" altLang="zh-CN" dirty="0"/>
              <a:t>01</a:t>
            </a:r>
            <a:r>
              <a:rPr lang="zh-CN" altLang="en-US" dirty="0"/>
              <a:t>值，可以看做是一个灰度图。但是如果我们所要分类的图片是彩色的，</a:t>
            </a:r>
            <a:r>
              <a:rPr lang="zh-CN" altLang="en-US" sz="1200" b="0" i="0" kern="1200" dirty="0">
                <a:solidFill>
                  <a:schemeClr val="tx1"/>
                </a:solidFill>
                <a:effectLst/>
                <a:latin typeface="+mn-lt"/>
                <a:ea typeface="+mn-ea"/>
                <a:cs typeface="+mn-cs"/>
              </a:rPr>
              <a:t>即</a:t>
            </a:r>
            <a:r>
              <a:rPr lang="en-GB" sz="1200" b="0" i="0" kern="1200" dirty="0">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类型，这时候通道数固定为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3382680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回顾一下刚才讲的单通道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27148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多通道的情况</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2239528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多通道的情况</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1350689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多通道的情况</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130464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1559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多通道的情况</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719946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多通道的情况。</a:t>
            </a:r>
            <a:r>
              <a:rPr lang="zh-CN" altLang="en-US" sz="1200" b="0" i="0" kern="1200" dirty="0">
                <a:solidFill>
                  <a:schemeClr val="tx1"/>
                </a:solidFill>
                <a:effectLst/>
                <a:latin typeface="+mn-lt"/>
                <a:ea typeface="+mn-ea"/>
                <a:cs typeface="+mn-cs"/>
              </a:rPr>
              <a:t>我们想要提取多少个特征，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 一个</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中应该包含多少张 </a:t>
            </a:r>
            <a:r>
              <a:rPr lang="en-US" altLang="zh-CN" sz="1200" b="0" i="0" kern="1200" dirty="0">
                <a:solidFill>
                  <a:schemeClr val="tx1"/>
                </a:solidFill>
                <a:effectLst/>
                <a:latin typeface="+mn-lt"/>
                <a:ea typeface="+mn-ea"/>
                <a:cs typeface="+mn-cs"/>
              </a:rPr>
              <a:t>kernel </a:t>
            </a:r>
            <a:r>
              <a:rPr lang="zh-CN" altLang="en-US" sz="1200" b="0" i="0" kern="1200" dirty="0">
                <a:solidFill>
                  <a:schemeClr val="tx1"/>
                </a:solidFill>
                <a:effectLst/>
                <a:latin typeface="+mn-lt"/>
                <a:ea typeface="+mn-ea"/>
                <a:cs typeface="+mn-cs"/>
              </a:rPr>
              <a:t>呢？</a:t>
            </a:r>
          </a:p>
          <a:p>
            <a:r>
              <a:rPr lang="zh-CN" altLang="en-US" sz="1200" b="0" i="0" kern="1200" dirty="0">
                <a:solidFill>
                  <a:schemeClr val="tx1"/>
                </a:solidFill>
                <a:effectLst/>
                <a:latin typeface="+mn-lt"/>
                <a:ea typeface="+mn-ea"/>
                <a:cs typeface="+mn-cs"/>
              </a:rPr>
              <a:t>答：是由输入的通道个数所确定， 即，输入通道是</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个特征时，则后续的每一个</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中包含</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张</a:t>
            </a:r>
            <a:r>
              <a:rPr lang="en-US" altLang="zh-CN" sz="1200" b="0" i="0" kern="1200" dirty="0">
                <a:solidFill>
                  <a:schemeClr val="tx1"/>
                </a:solidFill>
                <a:effectLst/>
                <a:latin typeface="+mn-lt"/>
                <a:ea typeface="+mn-ea"/>
                <a:cs typeface="+mn-cs"/>
              </a:rPr>
              <a:t>kernel ;</a:t>
            </a:r>
          </a:p>
          <a:p>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输入通道是包含</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个特征时， 则一个</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中所包含</a:t>
            </a:r>
            <a:r>
              <a:rPr lang="en-US" altLang="zh-CN" sz="1200" b="0" i="0" kern="1200" dirty="0">
                <a:solidFill>
                  <a:schemeClr val="tx1"/>
                </a:solidFill>
                <a:effectLst/>
                <a:latin typeface="+mn-lt"/>
                <a:ea typeface="+mn-ea"/>
                <a:cs typeface="+mn-cs"/>
              </a:rPr>
              <a:t>kernel </a:t>
            </a:r>
            <a:r>
              <a:rPr lang="zh-CN" altLang="en-US" sz="1200" b="0" i="0" kern="1200" dirty="0">
                <a:solidFill>
                  <a:schemeClr val="tx1"/>
                </a:solidFill>
                <a:effectLst/>
                <a:latin typeface="+mn-lt"/>
                <a:ea typeface="+mn-ea"/>
                <a:cs typeface="+mn-cs"/>
              </a:rPr>
              <a:t>数是</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即我们想要输出多少个特征，那么这一层就设置多少个</a:t>
            </a:r>
            <a:r>
              <a:rPr lang="en-GB" sz="1200" b="0" i="0" kern="1200" dirty="0">
                <a:solidFill>
                  <a:schemeClr val="tx1"/>
                </a:solidFill>
                <a:effectLst/>
                <a:latin typeface="+mn-lt"/>
                <a:ea typeface="+mn-ea"/>
                <a:cs typeface="+mn-cs"/>
              </a:rPr>
              <a:t>filter； </a:t>
            </a:r>
            <a:r>
              <a:rPr lang="zh-CN" altLang="en-US" sz="1200" b="0" i="0" kern="1200" dirty="0">
                <a:solidFill>
                  <a:schemeClr val="tx1"/>
                </a:solidFill>
                <a:effectLst/>
                <a:latin typeface="+mn-lt"/>
                <a:ea typeface="+mn-ea"/>
                <a:cs typeface="+mn-cs"/>
              </a:rPr>
              <a:t>一个</a:t>
            </a:r>
            <a:r>
              <a:rPr lang="en-GB" sz="1200" b="0" i="0" kern="1200" dirty="0">
                <a:solidFill>
                  <a:schemeClr val="tx1"/>
                </a:solidFill>
                <a:effectLst/>
                <a:latin typeface="+mn-lt"/>
                <a:ea typeface="+mn-ea"/>
                <a:cs typeface="+mn-cs"/>
              </a:rPr>
              <a:t>filter </a:t>
            </a:r>
            <a:r>
              <a:rPr lang="zh-CN" altLang="en-US" sz="1200" b="0" i="0" kern="1200" dirty="0">
                <a:solidFill>
                  <a:schemeClr val="tx1"/>
                </a:solidFill>
                <a:effectLst/>
                <a:latin typeface="+mn-lt"/>
                <a:ea typeface="+mn-ea"/>
                <a:cs typeface="+mn-cs"/>
              </a:rPr>
              <a:t>负责提取某一种特征，</a:t>
            </a:r>
            <a:r>
              <a:rPr lang="en-GB"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n-GB" sz="1200" b="0" i="0" kern="1200" dirty="0">
                <a:solidFill>
                  <a:schemeClr val="tx1"/>
                </a:solidFill>
                <a:effectLst/>
                <a:latin typeface="+mn-lt"/>
                <a:ea typeface="+mn-ea"/>
                <a:cs typeface="+mn-cs"/>
              </a:rPr>
              <a:t>filter </a:t>
            </a:r>
            <a:r>
              <a:rPr lang="zh-CN" altLang="en-US" sz="1200" b="0" i="0" kern="1200" dirty="0">
                <a:solidFill>
                  <a:schemeClr val="tx1"/>
                </a:solidFill>
                <a:effectLst/>
                <a:latin typeface="+mn-lt"/>
                <a:ea typeface="+mn-ea"/>
                <a:cs typeface="+mn-cs"/>
              </a:rPr>
              <a:t>提取 </a:t>
            </a:r>
            <a:r>
              <a:rPr lang="en-GB"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个 特征；</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2160470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3898717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加入我们想提取一个跟</a:t>
            </a:r>
            <a:r>
              <a:rPr lang="en-US" altLang="zh-CN" dirty="0"/>
              <a:t>A</a:t>
            </a:r>
            <a:r>
              <a:rPr lang="zh-CN" altLang="en-US" dirty="0"/>
              <a:t>类似的特征，可以看到这个</a:t>
            </a:r>
            <a:r>
              <a:rPr lang="en-US" altLang="zh-CN" dirty="0"/>
              <a:t>KERNEL</a:t>
            </a:r>
            <a:r>
              <a:rPr lang="zh-CN" altLang="en-US" dirty="0"/>
              <a:t>的</a:t>
            </a:r>
            <a:r>
              <a:rPr lang="en-US" altLang="zh-CN" dirty="0"/>
              <a:t>1</a:t>
            </a:r>
            <a:r>
              <a:rPr lang="zh-CN" altLang="en-US" dirty="0"/>
              <a:t>的摆放跟</a:t>
            </a:r>
            <a:r>
              <a:rPr lang="en-US" altLang="zh-CN" dirty="0"/>
              <a:t>A</a:t>
            </a:r>
            <a:r>
              <a:rPr lang="zh-CN" altLang="en-US" dirty="0"/>
              <a:t>很类似，那我正好感受到输入数据左上角跟</a:t>
            </a:r>
            <a:r>
              <a:rPr lang="en-US" altLang="zh-CN" dirty="0"/>
              <a:t>A</a:t>
            </a:r>
            <a:r>
              <a:rPr lang="zh-CN" altLang="en-US" dirty="0"/>
              <a:t>相似的图形。那么如果想要学到不同的特征，可以设置多个卷积核，这也是一个超参数</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1747670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池化层可以有效的缩小参数矩阵的尺寸，从而减少最后连接层的中的参数数量。所以加入池化层可以加快计算速度和防止过拟合的作用。</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164315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池化层可以有效的缩小参数矩阵的尺寸，从而减少最后连接层的中的参数数量。所以加入池化层可以加快计算速度和防止过拟合的作用。</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284947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池化层可以有效的缩小参数矩阵的尺寸，从而减少最后连接层的中的参数数量。所以加入池化层可以加快计算速度和防止过拟合的作用。</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3918841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2094412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就是将上次层输出拉平</a:t>
            </a:r>
            <a:endParaRPr lang="en-US" altLang="zh-CN" dirty="0"/>
          </a:p>
          <a:p>
            <a:endParaRPr lang="en-US" altLang="zh-CN" dirty="0"/>
          </a:p>
          <a:p>
            <a:r>
              <a:rPr lang="zh-CN" altLang="en-CN" b="0" i="0" dirty="0">
                <a:solidFill>
                  <a:srgbClr val="333333"/>
                </a:solidFill>
                <a:effectLst/>
                <a:latin typeface="Helvetica Neue" panose="02000503000000020004" pitchFamily="2" charset="0"/>
              </a:rPr>
              <a:t>张</a:t>
            </a:r>
            <a:r>
              <a:rPr lang="zh-CN" altLang="en-US" b="0" i="0" dirty="0">
                <a:solidFill>
                  <a:srgbClr val="333333"/>
                </a:solidFill>
                <a:effectLst/>
                <a:latin typeface="Helvetica Neue" panose="02000503000000020004" pitchFamily="2" charset="0"/>
              </a:rPr>
              <a:t>量：广义上的“数量”</a:t>
            </a:r>
            <a:endParaRPr lang="en-US" altLang="zh-CN" dirty="0"/>
          </a:p>
          <a:p>
            <a:pPr algn="just"/>
            <a:r>
              <a:rPr lang="en-US" altLang="zh-CN" b="0" i="0" dirty="0">
                <a:solidFill>
                  <a:srgbClr val="000000"/>
                </a:solidFill>
                <a:effectLst/>
                <a:latin typeface="PingFang SC" panose="020B0400000000000000" pitchFamily="34" charset="-122"/>
                <a:ea typeface="PingFang SC" panose="020B0400000000000000" pitchFamily="34" charset="-122"/>
              </a:rPr>
              <a:t>1.</a:t>
            </a:r>
            <a:r>
              <a:rPr lang="zh-CN" altLang="en-US" b="0" i="0" dirty="0">
                <a:solidFill>
                  <a:srgbClr val="000000"/>
                </a:solidFill>
                <a:effectLst/>
                <a:latin typeface="PingFang SC" panose="020B0400000000000000" pitchFamily="34" charset="-122"/>
                <a:ea typeface="PingFang SC" panose="020B0400000000000000" pitchFamily="34" charset="-122"/>
              </a:rPr>
              <a:t>零维张量，标量</a:t>
            </a:r>
          </a:p>
          <a:p>
            <a:pPr algn="just"/>
            <a:r>
              <a:rPr lang="en-US" altLang="zh-CN" b="0" i="0" dirty="0">
                <a:solidFill>
                  <a:srgbClr val="000000"/>
                </a:solidFill>
                <a:effectLst/>
                <a:latin typeface="PingFang SC" panose="020B0400000000000000" pitchFamily="34" charset="-122"/>
                <a:ea typeface="PingFang SC" panose="020B0400000000000000" pitchFamily="34" charset="-122"/>
              </a:rPr>
              <a:t>2.</a:t>
            </a:r>
            <a:r>
              <a:rPr lang="zh-CN" altLang="en-US" b="0" i="0" dirty="0">
                <a:solidFill>
                  <a:srgbClr val="000000"/>
                </a:solidFill>
                <a:effectLst/>
                <a:latin typeface="PingFang SC" panose="020B0400000000000000" pitchFamily="34" charset="-122"/>
                <a:ea typeface="PingFang SC" panose="020B0400000000000000" pitchFamily="34" charset="-122"/>
              </a:rPr>
              <a:t>一维张量，向量；没有行和列的概念，只有长度</a:t>
            </a:r>
          </a:p>
          <a:p>
            <a:pPr algn="just"/>
            <a:r>
              <a:rPr lang="en-US" altLang="zh-CN" b="0" i="0" dirty="0">
                <a:solidFill>
                  <a:srgbClr val="000000"/>
                </a:solidFill>
                <a:effectLst/>
                <a:latin typeface="PingFang SC" panose="020B0400000000000000" pitchFamily="34" charset="-122"/>
                <a:ea typeface="PingFang SC" panose="020B0400000000000000" pitchFamily="34" charset="-122"/>
              </a:rPr>
              <a:t>3.</a:t>
            </a:r>
            <a:r>
              <a:rPr lang="zh-CN" altLang="en-US" b="0" i="0" dirty="0">
                <a:solidFill>
                  <a:srgbClr val="000000"/>
                </a:solidFill>
                <a:effectLst/>
                <a:latin typeface="PingFang SC" panose="020B0400000000000000" pitchFamily="34" charset="-122"/>
                <a:ea typeface="PingFang SC" panose="020B0400000000000000" pitchFamily="34" charset="-122"/>
              </a:rPr>
              <a:t>二维张量，矩阵；行和列，几行几列</a:t>
            </a:r>
          </a:p>
          <a:p>
            <a:pPr algn="just"/>
            <a:r>
              <a:rPr lang="en-US" altLang="zh-CN" b="0" i="0" dirty="0">
                <a:solidFill>
                  <a:srgbClr val="000000"/>
                </a:solidFill>
                <a:effectLst/>
                <a:latin typeface="PingFang SC" panose="020B0400000000000000" pitchFamily="34" charset="-122"/>
                <a:ea typeface="PingFang SC" panose="020B0400000000000000" pitchFamily="34" charset="-122"/>
              </a:rPr>
              <a:t>4.</a:t>
            </a:r>
            <a:r>
              <a:rPr lang="zh-CN" altLang="en-US" b="0" i="0" dirty="0">
                <a:solidFill>
                  <a:srgbClr val="000000"/>
                </a:solidFill>
                <a:effectLst/>
                <a:latin typeface="PingFang SC" panose="020B0400000000000000" pitchFamily="34" charset="-122"/>
                <a:ea typeface="PingFang SC" panose="020B0400000000000000" pitchFamily="34" charset="-122"/>
              </a:rPr>
              <a:t>三维张量，行、列、深度</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4015909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38280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共同点：处理图像数据</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255775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1755304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4017411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199879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21212"/>
                </a:solidFill>
                <a:effectLst/>
                <a:latin typeface="-apple-system"/>
              </a:rPr>
              <a:t>对于平均池化来说，由于当前位的元素是由区域内所有元素取平均值所得，因此该梯度和为所有元素的梯度之和。因此，我们在反向传播的过程中只需将当前位的梯度值均分即可。</a:t>
            </a:r>
            <a:endParaRPr lang="en-US" altLang="zh-CN" b="0" i="0" u="none" strike="noStrike" dirty="0">
              <a:solidFill>
                <a:srgbClr val="121212"/>
              </a:solidFill>
              <a:effectLst/>
              <a:latin typeface="-apple-system"/>
            </a:endParaRPr>
          </a:p>
          <a:p>
            <a:r>
              <a:rPr lang="zh-CN" altLang="en-US" b="0" i="0" u="none" strike="noStrike" dirty="0">
                <a:solidFill>
                  <a:srgbClr val="121212"/>
                </a:solidFill>
                <a:effectLst/>
                <a:latin typeface="-apple-system"/>
              </a:rPr>
              <a:t>对于最大池化而言，由于当前位的元素是由区域内所有元素取最大值所得，因此该梯度和仅取决于该位的元素，即其余元素的梯度应置为</a:t>
            </a:r>
            <a:r>
              <a:rPr lang="en-US" altLang="zh-CN" b="0" i="0" u="none" strike="noStrike" dirty="0">
                <a:solidFill>
                  <a:srgbClr val="121212"/>
                </a:solidFill>
                <a:effectLst/>
                <a:latin typeface="-apple-system"/>
              </a:rPr>
              <a:t>0</a:t>
            </a:r>
            <a:r>
              <a:rPr lang="zh-CN" altLang="en-US" b="0" i="0" u="none" strike="noStrike" dirty="0">
                <a:solidFill>
                  <a:srgbClr val="121212"/>
                </a:solidFill>
                <a:effectLst/>
                <a:latin typeface="-apple-system"/>
              </a:rPr>
              <a:t>。因此，我们在前向传播的过程中应该记录该最大值的位置索引。</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3032645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1756865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812661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2713507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1717609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2058297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216559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F73131"/>
                </a:solidFill>
                <a:effectLst/>
                <a:latin typeface="Arial" panose="020B0604020202020204" pitchFamily="34" charset="0"/>
              </a:rPr>
              <a:t>华为</a:t>
            </a:r>
            <a:r>
              <a:rPr lang="en-US" b="0" i="0" dirty="0">
                <a:solidFill>
                  <a:srgbClr val="F73131"/>
                </a:solidFill>
                <a:effectLst/>
                <a:latin typeface="Arial" panose="020B0604020202020204" pitchFamily="34" charset="0"/>
              </a:rPr>
              <a:t>P40</a:t>
            </a:r>
            <a:r>
              <a:rPr lang="zh-CN" altLang="en-US" b="0" i="0" dirty="0">
                <a:solidFill>
                  <a:srgbClr val="F73131"/>
                </a:solidFill>
                <a:effectLst/>
                <a:latin typeface="Arial" panose="020B0604020202020204" pitchFamily="34" charset="0"/>
              </a:rPr>
              <a:t>前置摄像头像素为</a:t>
            </a:r>
            <a:r>
              <a:rPr lang="en-US" altLang="zh-CN" b="0" i="0" dirty="0">
                <a:solidFill>
                  <a:srgbClr val="F73131"/>
                </a:solidFill>
                <a:effectLst/>
                <a:latin typeface="Arial" panose="020B0604020202020204" pitchFamily="34" charset="0"/>
              </a:rPr>
              <a:t>3200</a:t>
            </a:r>
            <a:r>
              <a:rPr lang="zh-CN" altLang="en-US" b="0" i="0" dirty="0">
                <a:solidFill>
                  <a:srgbClr val="F73131"/>
                </a:solidFill>
                <a:effectLst/>
                <a:latin typeface="Arial" panose="020B0604020202020204" pitchFamily="34" charset="0"/>
              </a:rPr>
              <a:t>万像素</a:t>
            </a:r>
            <a:endParaRPr lang="en-US" altLang="zh-CN" b="0" i="0" dirty="0">
              <a:solidFill>
                <a:srgbClr val="F73131"/>
              </a:solidFill>
              <a:effectLst/>
              <a:latin typeface="Arial" panose="020B0604020202020204" pitchFamily="34" charset="0"/>
            </a:endParaRPr>
          </a:p>
          <a:p>
            <a:endParaRPr lang="en-US" b="0" i="0" dirty="0">
              <a:solidFill>
                <a:srgbClr val="F73131"/>
              </a:solidFill>
              <a:effectLst/>
              <a:latin typeface="Arial" panose="020B0604020202020204" pitchFamily="34" charset="0"/>
            </a:endParaRPr>
          </a:p>
          <a:p>
            <a:r>
              <a:rPr lang="en-US" altLang="zh-CN" b="0" i="0" dirty="0">
                <a:solidFill>
                  <a:srgbClr val="F73131"/>
                </a:solidFill>
                <a:effectLst/>
                <a:latin typeface="Arial" panose="020B0604020202020204" pitchFamily="34" charset="0"/>
              </a:rPr>
              <a:t>3</a:t>
            </a:r>
            <a:r>
              <a:rPr lang="zh-CN" altLang="en-US" b="0" i="0" dirty="0">
                <a:solidFill>
                  <a:srgbClr val="F73131"/>
                </a:solidFill>
                <a:effectLst/>
                <a:latin typeface="Arial" panose="020B0604020202020204" pitchFamily="34" charset="0"/>
              </a:rPr>
              <a:t>维张量</a:t>
            </a:r>
          </a:p>
          <a:p>
            <a:endParaRPr lang="en-US" altLang="zh-CN" dirty="0"/>
          </a:p>
          <a:p>
            <a:r>
              <a:rPr lang="zh-CN" altLang="en-CN" b="0" i="0" dirty="0">
                <a:solidFill>
                  <a:srgbClr val="333333"/>
                </a:solidFill>
                <a:effectLst/>
                <a:latin typeface="Helvetica Neue" panose="02000503000000020004" pitchFamily="2" charset="0"/>
              </a:rPr>
              <a:t>张</a:t>
            </a:r>
            <a:r>
              <a:rPr lang="zh-CN" altLang="en-US" b="0" i="0" dirty="0">
                <a:solidFill>
                  <a:srgbClr val="333333"/>
                </a:solidFill>
                <a:effectLst/>
                <a:latin typeface="Helvetica Neue" panose="02000503000000020004" pitchFamily="2" charset="0"/>
              </a:rPr>
              <a:t>量：广义上的“数量”</a:t>
            </a:r>
            <a:endParaRPr lang="en-US" altLang="zh-CN" dirty="0"/>
          </a:p>
          <a:p>
            <a:pPr algn="just"/>
            <a:r>
              <a:rPr lang="en-US" altLang="zh-CN" b="0" i="0" dirty="0">
                <a:solidFill>
                  <a:srgbClr val="000000"/>
                </a:solidFill>
                <a:effectLst/>
                <a:latin typeface="PingFang SC" panose="020B0400000000000000" pitchFamily="34" charset="-122"/>
                <a:ea typeface="PingFang SC" panose="020B0400000000000000" pitchFamily="34" charset="-122"/>
              </a:rPr>
              <a:t>1.</a:t>
            </a:r>
            <a:r>
              <a:rPr lang="zh-CN" altLang="en-US" b="0" i="0" dirty="0">
                <a:solidFill>
                  <a:srgbClr val="000000"/>
                </a:solidFill>
                <a:effectLst/>
                <a:latin typeface="PingFang SC" panose="020B0400000000000000" pitchFamily="34" charset="-122"/>
                <a:ea typeface="PingFang SC" panose="020B0400000000000000" pitchFamily="34" charset="-122"/>
              </a:rPr>
              <a:t>零维张量，标量</a:t>
            </a:r>
          </a:p>
          <a:p>
            <a:pPr algn="just"/>
            <a:r>
              <a:rPr lang="en-US" altLang="zh-CN" b="0" i="0" dirty="0">
                <a:solidFill>
                  <a:srgbClr val="000000"/>
                </a:solidFill>
                <a:effectLst/>
                <a:latin typeface="PingFang SC" panose="020B0400000000000000" pitchFamily="34" charset="-122"/>
                <a:ea typeface="PingFang SC" panose="020B0400000000000000" pitchFamily="34" charset="-122"/>
              </a:rPr>
              <a:t>2.</a:t>
            </a:r>
            <a:r>
              <a:rPr lang="zh-CN" altLang="en-US" b="0" i="0" dirty="0">
                <a:solidFill>
                  <a:srgbClr val="000000"/>
                </a:solidFill>
                <a:effectLst/>
                <a:latin typeface="PingFang SC" panose="020B0400000000000000" pitchFamily="34" charset="-122"/>
                <a:ea typeface="PingFang SC" panose="020B0400000000000000" pitchFamily="34" charset="-122"/>
              </a:rPr>
              <a:t>一维张量，向量；没有行和列的概念，只有长度</a:t>
            </a:r>
          </a:p>
          <a:p>
            <a:pPr algn="just"/>
            <a:r>
              <a:rPr lang="en-US" altLang="zh-CN" b="0" i="0" dirty="0">
                <a:solidFill>
                  <a:srgbClr val="000000"/>
                </a:solidFill>
                <a:effectLst/>
                <a:latin typeface="PingFang SC" panose="020B0400000000000000" pitchFamily="34" charset="-122"/>
                <a:ea typeface="PingFang SC" panose="020B0400000000000000" pitchFamily="34" charset="-122"/>
              </a:rPr>
              <a:t>3.</a:t>
            </a:r>
            <a:r>
              <a:rPr lang="zh-CN" altLang="en-US" b="0" i="0" dirty="0">
                <a:solidFill>
                  <a:srgbClr val="000000"/>
                </a:solidFill>
                <a:effectLst/>
                <a:latin typeface="PingFang SC" panose="020B0400000000000000" pitchFamily="34" charset="-122"/>
                <a:ea typeface="PingFang SC" panose="020B0400000000000000" pitchFamily="34" charset="-122"/>
              </a:rPr>
              <a:t>二维张量，矩阵；行和列，几行几列</a:t>
            </a:r>
          </a:p>
          <a:p>
            <a:pPr algn="just"/>
            <a:r>
              <a:rPr lang="en-US" altLang="zh-CN" b="0" i="0" dirty="0">
                <a:solidFill>
                  <a:srgbClr val="000000"/>
                </a:solidFill>
                <a:effectLst/>
                <a:latin typeface="PingFang SC" panose="020B0400000000000000" pitchFamily="34" charset="-122"/>
                <a:ea typeface="PingFang SC" panose="020B0400000000000000" pitchFamily="34" charset="-122"/>
              </a:rPr>
              <a:t>4.</a:t>
            </a:r>
            <a:r>
              <a:rPr lang="zh-CN" altLang="en-US" b="0" i="0" dirty="0">
                <a:solidFill>
                  <a:srgbClr val="000000"/>
                </a:solidFill>
                <a:effectLst/>
                <a:latin typeface="PingFang SC" panose="020B0400000000000000" pitchFamily="34" charset="-122"/>
                <a:ea typeface="PingFang SC" panose="020B0400000000000000" pitchFamily="34" charset="-122"/>
              </a:rPr>
              <a:t>三维张量，行、列、深度</a:t>
            </a:r>
          </a:p>
          <a:p>
            <a:endParaRPr lang="en-US" b="0" i="0" dirty="0">
              <a:solidFill>
                <a:srgbClr val="F7313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677693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1756422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43</a:t>
            </a:fld>
            <a:endParaRPr lang="zh-CN" altLang="en-US"/>
          </a:p>
        </p:txBody>
      </p:sp>
    </p:spTree>
    <p:extLst>
      <p:ext uri="{BB962C8B-B14F-4D97-AF65-F5344CB8AC3E}">
        <p14:creationId xmlns:p14="http://schemas.microsoft.com/office/powerpoint/2010/main" val="3993271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3381522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1909081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46</a:t>
            </a:fld>
            <a:endParaRPr lang="zh-CN" altLang="en-US"/>
          </a:p>
        </p:txBody>
      </p:sp>
    </p:spTree>
    <p:extLst>
      <p:ext uri="{BB962C8B-B14F-4D97-AF65-F5344CB8AC3E}">
        <p14:creationId xmlns:p14="http://schemas.microsoft.com/office/powerpoint/2010/main" val="2517829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47</a:t>
            </a:fld>
            <a:endParaRPr lang="zh-CN" altLang="en-US"/>
          </a:p>
        </p:txBody>
      </p:sp>
    </p:spTree>
    <p:extLst>
      <p:ext uri="{BB962C8B-B14F-4D97-AF65-F5344CB8AC3E}">
        <p14:creationId xmlns:p14="http://schemas.microsoft.com/office/powerpoint/2010/main" val="1552243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48</a:t>
            </a:fld>
            <a:endParaRPr lang="zh-CN" altLang="en-US"/>
          </a:p>
        </p:txBody>
      </p:sp>
    </p:spTree>
    <p:extLst>
      <p:ext uri="{BB962C8B-B14F-4D97-AF65-F5344CB8AC3E}">
        <p14:creationId xmlns:p14="http://schemas.microsoft.com/office/powerpoint/2010/main" val="4245691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求每一层输出的数据的长、宽、通道</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1741142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50</a:t>
            </a:fld>
            <a:endParaRPr lang="zh-CN" altLang="en-US"/>
          </a:p>
        </p:txBody>
      </p:sp>
    </p:spTree>
    <p:extLst>
      <p:ext uri="{BB962C8B-B14F-4D97-AF65-F5344CB8AC3E}">
        <p14:creationId xmlns:p14="http://schemas.microsoft.com/office/powerpoint/2010/main" val="42678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51</a:t>
            </a:fld>
            <a:endParaRPr lang="zh-CN" altLang="en-US"/>
          </a:p>
        </p:txBody>
      </p:sp>
    </p:spTree>
    <p:extLst>
      <p:ext uri="{BB962C8B-B14F-4D97-AF65-F5344CB8AC3E}">
        <p14:creationId xmlns:p14="http://schemas.microsoft.com/office/powerpoint/2010/main" val="4139459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24777109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52</a:t>
            </a:fld>
            <a:endParaRPr lang="zh-CN" altLang="en-US"/>
          </a:p>
        </p:txBody>
      </p:sp>
    </p:spTree>
    <p:extLst>
      <p:ext uri="{BB962C8B-B14F-4D97-AF65-F5344CB8AC3E}">
        <p14:creationId xmlns:p14="http://schemas.microsoft.com/office/powerpoint/2010/main" val="2126400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卷积层块由两个这样的基本单位重复堆叠构成。在卷积层块中，每个卷积层都使用</a:t>
            </a:r>
            <a:r>
              <a:rPr lang="en-US" altLang="zh-CN" sz="1200" b="0" i="0" kern="1200" dirty="0">
                <a:solidFill>
                  <a:schemeClr val="tx1"/>
                </a:solidFill>
                <a:effectLst/>
                <a:latin typeface="+mn-lt"/>
                <a:ea typeface="+mn-ea"/>
                <a:cs typeface="+mn-cs"/>
              </a:rPr>
              <a:t>5×5</a:t>
            </a:r>
            <a:r>
              <a:rPr lang="zh-CN" altLang="en-US" sz="1200" b="0" i="0" kern="1200" dirty="0">
                <a:solidFill>
                  <a:schemeClr val="tx1"/>
                </a:solidFill>
                <a:effectLst/>
                <a:latin typeface="+mn-lt"/>
                <a:ea typeface="+mn-ea"/>
                <a:cs typeface="+mn-cs"/>
              </a:rPr>
              <a:t>的窗口，并在输出上使用</a:t>
            </a:r>
            <a:r>
              <a:rPr lang="en-GB"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激活函数。第一个卷积层输出通道数为</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，第二个卷积层输出通道数则增加到</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全连接层块含</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个全连接层。它们的输出个数分别是</a:t>
            </a:r>
            <a:r>
              <a:rPr lang="en-US" altLang="zh-CN" sz="1200" b="0" i="0" kern="1200" dirty="0">
                <a:solidFill>
                  <a:schemeClr val="tx1"/>
                </a:solidFill>
                <a:effectLst/>
                <a:latin typeface="+mn-lt"/>
                <a:ea typeface="+mn-ea"/>
                <a:cs typeface="+mn-cs"/>
              </a:rPr>
              <a:t>120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84</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为输出的类别个数。</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53</a:t>
            </a:fld>
            <a:endParaRPr lang="zh-CN" altLang="en-US"/>
          </a:p>
        </p:txBody>
      </p:sp>
    </p:spTree>
    <p:extLst>
      <p:ext uri="{BB962C8B-B14F-4D97-AF65-F5344CB8AC3E}">
        <p14:creationId xmlns:p14="http://schemas.microsoft.com/office/powerpoint/2010/main" val="1561896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对位置和角度不敏感，依然有较高的识别率</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54</a:t>
            </a:fld>
            <a:endParaRPr lang="zh-CN" altLang="en-US"/>
          </a:p>
        </p:txBody>
      </p:sp>
    </p:spTree>
    <p:extLst>
      <p:ext uri="{BB962C8B-B14F-4D97-AF65-F5344CB8AC3E}">
        <p14:creationId xmlns:p14="http://schemas.microsoft.com/office/powerpoint/2010/main" val="7097451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对噪声和形变不敏感，依然有较高的识别率</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55</a:t>
            </a:fld>
            <a:endParaRPr lang="zh-CN" altLang="en-US"/>
          </a:p>
        </p:txBody>
      </p:sp>
    </p:spTree>
    <p:extLst>
      <p:ext uri="{BB962C8B-B14F-4D97-AF65-F5344CB8AC3E}">
        <p14:creationId xmlns:p14="http://schemas.microsoft.com/office/powerpoint/2010/main" val="9222877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对噪声和形变不敏感，依然有较高的识别率</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56</a:t>
            </a:fld>
            <a:endParaRPr lang="zh-CN" altLang="en-US"/>
          </a:p>
        </p:txBody>
      </p:sp>
    </p:spTree>
    <p:extLst>
      <p:ext uri="{BB962C8B-B14F-4D97-AF65-F5344CB8AC3E}">
        <p14:creationId xmlns:p14="http://schemas.microsoft.com/office/powerpoint/2010/main" val="3323830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对噪声和形变不敏感，依然有较高的识别率</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57</a:t>
            </a:fld>
            <a:endParaRPr lang="zh-CN" altLang="en-US"/>
          </a:p>
        </p:txBody>
      </p:sp>
    </p:spTree>
    <p:extLst>
      <p:ext uri="{BB962C8B-B14F-4D97-AF65-F5344CB8AC3E}">
        <p14:creationId xmlns:p14="http://schemas.microsoft.com/office/powerpoint/2010/main" val="36986820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对噪声和形变不敏感，依然有较高的识别率</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58</a:t>
            </a:fld>
            <a:endParaRPr lang="zh-CN" altLang="en-US"/>
          </a:p>
        </p:txBody>
      </p:sp>
    </p:spTree>
    <p:extLst>
      <p:ext uri="{BB962C8B-B14F-4D97-AF65-F5344CB8AC3E}">
        <p14:creationId xmlns:p14="http://schemas.microsoft.com/office/powerpoint/2010/main" val="3343040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对噪声和形变不敏感，依然有较高的识别率</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59</a:t>
            </a:fld>
            <a:endParaRPr lang="zh-CN" altLang="en-US"/>
          </a:p>
        </p:txBody>
      </p:sp>
    </p:spTree>
    <p:extLst>
      <p:ext uri="{BB962C8B-B14F-4D97-AF65-F5344CB8AC3E}">
        <p14:creationId xmlns:p14="http://schemas.microsoft.com/office/powerpoint/2010/main" val="1062272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步长</a:t>
            </a:r>
            <a:r>
              <a:rPr lang="en-US" b="0" i="0" dirty="0">
                <a:solidFill>
                  <a:srgbClr val="121212"/>
                </a:solidFill>
                <a:effectLst/>
                <a:latin typeface="-apple-system"/>
              </a:rPr>
              <a:t>stride</a:t>
            </a:r>
            <a:r>
              <a:rPr lang="zh-CN" altLang="en-US" b="0" i="0" dirty="0">
                <a:solidFill>
                  <a:srgbClr val="121212"/>
                </a:solidFill>
                <a:effectLst/>
                <a:latin typeface="-apple-system"/>
              </a:rPr>
              <a:t>小于</a:t>
            </a:r>
            <a:r>
              <a:rPr lang="en-US" b="0" i="0" dirty="0">
                <a:solidFill>
                  <a:srgbClr val="121212"/>
                </a:solidFill>
                <a:effectLst/>
                <a:latin typeface="-apple-system"/>
              </a:rPr>
              <a:t>pooling</a:t>
            </a:r>
            <a:r>
              <a:rPr lang="zh-CN" altLang="en-US" b="0" i="0" dirty="0">
                <a:solidFill>
                  <a:srgbClr val="121212"/>
                </a:solidFill>
                <a:effectLst/>
                <a:latin typeface="-apple-system"/>
              </a:rPr>
              <a:t>核的尺寸，相邻之间的</a:t>
            </a:r>
            <a:r>
              <a:rPr lang="en-US" b="0" i="0" dirty="0">
                <a:solidFill>
                  <a:srgbClr val="121212"/>
                </a:solidFill>
                <a:effectLst/>
                <a:latin typeface="-apple-system"/>
              </a:rPr>
              <a:t>pooling</a:t>
            </a:r>
            <a:r>
              <a:rPr lang="zh-CN" altLang="en-US" b="0" i="0" dirty="0">
                <a:solidFill>
                  <a:srgbClr val="121212"/>
                </a:solidFill>
                <a:effectLst/>
                <a:latin typeface="-apple-system"/>
              </a:rPr>
              <a:t>核会有相互覆盖的地方，这种方式便叫做</a:t>
            </a:r>
            <a:r>
              <a:rPr lang="en-US" b="0" i="0" dirty="0">
                <a:solidFill>
                  <a:srgbClr val="121212"/>
                </a:solidFill>
                <a:effectLst/>
                <a:latin typeface="-apple-system"/>
              </a:rPr>
              <a:t>overlap pooling</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60</a:t>
            </a:fld>
            <a:endParaRPr lang="zh-CN" altLang="en-US"/>
          </a:p>
        </p:txBody>
      </p:sp>
    </p:spTree>
    <p:extLst>
      <p:ext uri="{BB962C8B-B14F-4D97-AF65-F5344CB8AC3E}">
        <p14:creationId xmlns:p14="http://schemas.microsoft.com/office/powerpoint/2010/main" val="3306811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对噪声和形变不敏感，依然有较高的识别率</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61</a:t>
            </a:fld>
            <a:endParaRPr lang="zh-CN" altLang="en-US"/>
          </a:p>
        </p:txBody>
      </p:sp>
    </p:spTree>
    <p:extLst>
      <p:ext uri="{BB962C8B-B14F-4D97-AF65-F5344CB8AC3E}">
        <p14:creationId xmlns:p14="http://schemas.microsoft.com/office/powerpoint/2010/main" val="338007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下面来看一下卷积神经网络是怎么做的，刚才讲到因为图像都有很多特征（比如狗的耳朵），那么我们假设我们不需要看一张完整的图片，只要看到图片的一小部分就足够了。 假设只想要看到整个图的一部分，把这一小部分叫做</a:t>
            </a:r>
            <a:r>
              <a:rPr lang="zh-CN" altLang="en-US" b="1" dirty="0"/>
              <a:t>感受野（</a:t>
            </a:r>
            <a:r>
              <a:rPr lang="en-US" altLang="zh-CN" b="1" dirty="0"/>
              <a:t>receptive</a:t>
            </a:r>
            <a:r>
              <a:rPr lang="zh-CN" altLang="en-US" b="1" dirty="0"/>
              <a:t> </a:t>
            </a:r>
            <a:r>
              <a:rPr lang="en-US" altLang="zh-CN" b="1" dirty="0"/>
              <a:t>field)</a:t>
            </a:r>
            <a:r>
              <a:rPr lang="zh-CN" altLang="en-US" dirty="0"/>
              <a:t>。那么我们将感受野中的数据与一个定义的</a:t>
            </a:r>
            <a:r>
              <a:rPr lang="zh-CN" altLang="en-US" b="1" dirty="0"/>
              <a:t>与感受野大小相同的二维核</a:t>
            </a:r>
            <a:r>
              <a:rPr lang="en-US" altLang="zh-CN" b="1" dirty="0"/>
              <a:t>(kernel)</a:t>
            </a:r>
            <a:r>
              <a:rPr lang="zh-CN" altLang="en-US" b="1" dirty="0"/>
              <a:t>进行卷积运算</a:t>
            </a:r>
            <a:r>
              <a:rPr lang="zh-CN" altLang="en-US" dirty="0"/>
              <a:t>。二维卷积的定义。</a:t>
            </a:r>
            <a:endParaRPr lang="en-US" altLang="zh-CN" dirty="0"/>
          </a:p>
          <a:p>
            <a:r>
              <a:rPr lang="zh-CN" altLang="en-US" dirty="0"/>
              <a:t>这里同时定义一个</a:t>
            </a:r>
            <a:r>
              <a:rPr lang="en-US" altLang="zh-CN" dirty="0"/>
              <a:t>stride(</a:t>
            </a:r>
            <a:r>
              <a:rPr lang="zh-CN" altLang="en-US" dirty="0"/>
              <a:t>步幅</a:t>
            </a:r>
            <a:r>
              <a:rPr lang="en-US" altLang="zh-CN" dirty="0"/>
              <a:t>):</a:t>
            </a:r>
            <a:r>
              <a:rPr lang="zh-CN" altLang="en-US" dirty="0"/>
              <a:t>每次滑动的行数和列数称为</a:t>
            </a:r>
            <a:r>
              <a:rPr lang="en-US" altLang="zh-CN" dirty="0"/>
              <a:t>stride</a:t>
            </a:r>
          </a:p>
          <a:p>
            <a:endParaRPr lang="en-US" altLang="zh-CN" dirty="0"/>
          </a:p>
          <a:p>
            <a:r>
              <a:rPr lang="zh-CN"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数学上的卷积操作是先要将卷积核进行</a:t>
            </a:r>
            <a:r>
              <a:rPr lang="en-US"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180</a:t>
            </a:r>
            <a:r>
              <a:rPr lang="zh-CN"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度翻转，但机器学习里面一般不翻转，这个操作更准确来说应该叫互相关：</a:t>
            </a:r>
            <a:r>
              <a:rPr lang="en-US"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cross-correlation</a:t>
            </a:r>
            <a:r>
              <a:rPr lang="en-CN" dirty="0">
                <a:effectLst/>
              </a:rPr>
              <a:t> </a:t>
            </a:r>
            <a:r>
              <a:rPr lang="zh-CN" altLang="en-US"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648706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对噪声和形变不敏感，依然有较高的识别率</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62</a:t>
            </a:fld>
            <a:endParaRPr lang="zh-CN" altLang="en-US"/>
          </a:p>
        </p:txBody>
      </p:sp>
    </p:spTree>
    <p:extLst>
      <p:ext uri="{BB962C8B-B14F-4D97-AF65-F5344CB8AC3E}">
        <p14:creationId xmlns:p14="http://schemas.microsoft.com/office/powerpoint/2010/main" val="22721713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63</a:t>
            </a:fld>
            <a:endParaRPr lang="zh-CN" altLang="en-US"/>
          </a:p>
        </p:txBody>
      </p:sp>
    </p:spTree>
    <p:extLst>
      <p:ext uri="{BB962C8B-B14F-4D97-AF65-F5344CB8AC3E}">
        <p14:creationId xmlns:p14="http://schemas.microsoft.com/office/powerpoint/2010/main" val="68596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64</a:t>
            </a:fld>
            <a:endParaRPr lang="zh-CN" altLang="en-US"/>
          </a:p>
        </p:txBody>
      </p:sp>
    </p:spTree>
    <p:extLst>
      <p:ext uri="{BB962C8B-B14F-4D97-AF65-F5344CB8AC3E}">
        <p14:creationId xmlns:p14="http://schemas.microsoft.com/office/powerpoint/2010/main" val="35647666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65</a:t>
            </a:fld>
            <a:endParaRPr lang="zh-CN" altLang="en-US"/>
          </a:p>
        </p:txBody>
      </p:sp>
    </p:spTree>
    <p:extLst>
      <p:ext uri="{BB962C8B-B14F-4D97-AF65-F5344CB8AC3E}">
        <p14:creationId xmlns:p14="http://schemas.microsoft.com/office/powerpoint/2010/main" val="6392325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或许很多人看到这里也很困惑为什么使用那么小的卷积核对图像进行卷积，并且还是使用连续的小卷积核？</a:t>
            </a:r>
            <a:r>
              <a:rPr lang="en-GB" sz="1200" b="0" i="0" kern="1200" dirty="0">
                <a:solidFill>
                  <a:schemeClr val="tx1"/>
                </a:solidFill>
                <a:effectLst/>
                <a:latin typeface="+mn-lt"/>
                <a:ea typeface="+mn-ea"/>
                <a:cs typeface="+mn-cs"/>
              </a:rPr>
              <a:t>VGG</a:t>
            </a:r>
            <a:r>
              <a:rPr lang="zh-CN" altLang="en-US" sz="1200" b="0" i="0" kern="1200" dirty="0">
                <a:solidFill>
                  <a:schemeClr val="tx1"/>
                </a:solidFill>
                <a:effectLst/>
                <a:latin typeface="+mn-lt"/>
                <a:ea typeface="+mn-ea"/>
                <a:cs typeface="+mn-cs"/>
              </a:rPr>
              <a:t>一开始提出的时候刚好与</a:t>
            </a:r>
            <a:r>
              <a:rPr lang="en-GB" sz="1200" b="0" i="0" kern="1200" dirty="0" err="1">
                <a:solidFill>
                  <a:schemeClr val="tx1"/>
                </a:solidFill>
                <a:effectLst/>
                <a:latin typeface="+mn-lt"/>
                <a:ea typeface="+mn-ea"/>
                <a:cs typeface="+mn-cs"/>
              </a:rPr>
              <a:t>LeNet</a:t>
            </a:r>
            <a:r>
              <a:rPr lang="zh-CN" altLang="en-US" sz="1200" b="0" i="0" kern="1200" dirty="0">
                <a:solidFill>
                  <a:schemeClr val="tx1"/>
                </a:solidFill>
                <a:effectLst/>
                <a:latin typeface="+mn-lt"/>
                <a:ea typeface="+mn-ea"/>
                <a:cs typeface="+mn-cs"/>
              </a:rPr>
              <a:t>的设计原则相违背，因为</a:t>
            </a:r>
            <a:r>
              <a:rPr lang="en-GB" sz="1200" b="0" i="0" kern="1200" dirty="0" err="1">
                <a:solidFill>
                  <a:schemeClr val="tx1"/>
                </a:solidFill>
                <a:effectLst/>
                <a:latin typeface="+mn-lt"/>
                <a:ea typeface="+mn-ea"/>
                <a:cs typeface="+mn-cs"/>
              </a:rPr>
              <a:t>LeNet</a:t>
            </a:r>
            <a:r>
              <a:rPr lang="zh-CN" altLang="en-US" sz="1200" b="0" i="0" kern="1200" dirty="0">
                <a:solidFill>
                  <a:schemeClr val="tx1"/>
                </a:solidFill>
                <a:effectLst/>
                <a:latin typeface="+mn-lt"/>
                <a:ea typeface="+mn-ea"/>
                <a:cs typeface="+mn-cs"/>
              </a:rPr>
              <a:t>相信大的卷积核能够捕获图像当中相似的特征（权值共享）。</a:t>
            </a:r>
            <a:r>
              <a:rPr lang="en-GB" sz="1200" b="0" i="0" kern="1200" dirty="0" err="1">
                <a:solidFill>
                  <a:schemeClr val="tx1"/>
                </a:solidFill>
                <a:effectLst/>
                <a:latin typeface="+mn-lt"/>
                <a:ea typeface="+mn-ea"/>
                <a:cs typeface="+mn-cs"/>
              </a:rPr>
              <a:t>AlexNet</a:t>
            </a:r>
            <a:r>
              <a:rPr lang="zh-CN" altLang="en-US" sz="1200" b="0" i="0" kern="1200" dirty="0">
                <a:solidFill>
                  <a:schemeClr val="tx1"/>
                </a:solidFill>
                <a:effectLst/>
                <a:latin typeface="+mn-lt"/>
                <a:ea typeface="+mn-ea"/>
                <a:cs typeface="+mn-cs"/>
              </a:rPr>
              <a:t>在浅层网络开始的时候也是使用</a:t>
            </a:r>
            <a:r>
              <a:rPr lang="en-US" altLang="zh-CN" sz="1200" b="0" i="0" kern="1200" dirty="0">
                <a:solidFill>
                  <a:schemeClr val="tx1"/>
                </a:solidFill>
                <a:effectLst/>
                <a:latin typeface="+mn-lt"/>
                <a:ea typeface="+mn-ea"/>
                <a:cs typeface="+mn-cs"/>
              </a:rPr>
              <a:t>9×9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11×11</a:t>
            </a:r>
            <a:r>
              <a:rPr lang="zh-CN" altLang="en-US" sz="1200" b="0" i="0" kern="1200" dirty="0">
                <a:solidFill>
                  <a:schemeClr val="tx1"/>
                </a:solidFill>
                <a:effectLst/>
                <a:latin typeface="+mn-lt"/>
                <a:ea typeface="+mn-ea"/>
                <a:cs typeface="+mn-cs"/>
              </a:rPr>
              <a:t>卷积核，并且尽量在浅层网络的时候避免使用</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的卷积核。但是</a:t>
            </a:r>
            <a:r>
              <a:rPr lang="en-GB" sz="1200" b="0" i="0" kern="1200" dirty="0">
                <a:solidFill>
                  <a:schemeClr val="tx1"/>
                </a:solidFill>
                <a:effectLst/>
                <a:latin typeface="+mn-lt"/>
                <a:ea typeface="+mn-ea"/>
                <a:cs typeface="+mn-cs"/>
              </a:rPr>
              <a:t>VGG</a:t>
            </a:r>
            <a:r>
              <a:rPr lang="zh-CN" altLang="en-US" sz="1200" b="0" i="0" kern="1200" dirty="0">
                <a:solidFill>
                  <a:schemeClr val="tx1"/>
                </a:solidFill>
                <a:effectLst/>
                <a:latin typeface="+mn-lt"/>
                <a:ea typeface="+mn-ea"/>
                <a:cs typeface="+mn-cs"/>
              </a:rPr>
              <a:t>的神奇之处就是在于使用多个</a:t>
            </a: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卷积核可以模仿较大卷积核那样对图像进行局部感知。后来多个小的卷积核串联这一思想被</a:t>
            </a:r>
            <a:r>
              <a:rPr lang="en-GB" sz="1200" b="0" i="0" kern="1200" dirty="0" err="1">
                <a:solidFill>
                  <a:schemeClr val="tx1"/>
                </a:solidFill>
                <a:effectLst/>
                <a:latin typeface="+mn-lt"/>
                <a:ea typeface="+mn-ea"/>
                <a:cs typeface="+mn-cs"/>
              </a:rPr>
              <a:t>GoogleNet</a:t>
            </a:r>
            <a:r>
              <a:rPr lang="zh-CN" altLang="en-US" sz="1200" b="0" i="0" kern="1200" dirty="0">
                <a:solidFill>
                  <a:schemeClr val="tx1"/>
                </a:solidFill>
                <a:effectLst/>
                <a:latin typeface="+mn-lt"/>
                <a:ea typeface="+mn-ea"/>
                <a:cs typeface="+mn-cs"/>
              </a:rPr>
              <a:t>和</a:t>
            </a:r>
            <a:r>
              <a:rPr lang="en-GB" sz="1200" b="0" i="0" kern="1200" dirty="0" err="1">
                <a:solidFill>
                  <a:schemeClr val="tx1"/>
                </a:solidFill>
                <a:effectLst/>
                <a:latin typeface="+mn-lt"/>
                <a:ea typeface="+mn-ea"/>
                <a:cs typeface="+mn-cs"/>
              </a:rPr>
              <a:t>ResNet</a:t>
            </a:r>
            <a:r>
              <a:rPr lang="zh-CN" altLang="en-US" sz="1200" b="0" i="0" kern="1200" dirty="0">
                <a:solidFill>
                  <a:schemeClr val="tx1"/>
                </a:solidFill>
                <a:effectLst/>
                <a:latin typeface="+mn-lt"/>
                <a:ea typeface="+mn-ea"/>
                <a:cs typeface="+mn-cs"/>
              </a:rPr>
              <a:t>等吸收。</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66</a:t>
            </a:fld>
            <a:endParaRPr lang="zh-CN" altLang="en-US"/>
          </a:p>
        </p:txBody>
      </p:sp>
    </p:spTree>
    <p:extLst>
      <p:ext uri="{BB962C8B-B14F-4D97-AF65-F5344CB8AC3E}">
        <p14:creationId xmlns:p14="http://schemas.microsoft.com/office/powerpoint/2010/main" val="1808329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67</a:t>
            </a:fld>
            <a:endParaRPr lang="zh-CN" altLang="en-US"/>
          </a:p>
        </p:txBody>
      </p:sp>
    </p:spTree>
    <p:extLst>
      <p:ext uri="{BB962C8B-B14F-4D97-AF65-F5344CB8AC3E}">
        <p14:creationId xmlns:p14="http://schemas.microsoft.com/office/powerpoint/2010/main" val="41776668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68</a:t>
            </a:fld>
            <a:endParaRPr lang="zh-CN" altLang="en-US"/>
          </a:p>
        </p:txBody>
      </p:sp>
    </p:spTree>
    <p:extLst>
      <p:ext uri="{BB962C8B-B14F-4D97-AF65-F5344CB8AC3E}">
        <p14:creationId xmlns:p14="http://schemas.microsoft.com/office/powerpoint/2010/main" val="1858986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69</a:t>
            </a:fld>
            <a:endParaRPr lang="zh-CN" altLang="en-US"/>
          </a:p>
        </p:txBody>
      </p:sp>
    </p:spTree>
    <p:extLst>
      <p:ext uri="{BB962C8B-B14F-4D97-AF65-F5344CB8AC3E}">
        <p14:creationId xmlns:p14="http://schemas.microsoft.com/office/powerpoint/2010/main" val="25867194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训练集上的性能下降，可以排除过拟合，</a:t>
            </a:r>
            <a:r>
              <a:rPr lang="en-GB" sz="1200" b="1" i="0" kern="1200" dirty="0">
                <a:solidFill>
                  <a:schemeClr val="tx1"/>
                </a:solidFill>
                <a:effectLst/>
                <a:latin typeface="+mn-lt"/>
                <a:ea typeface="+mn-ea"/>
                <a:cs typeface="+mn-cs"/>
              </a:rPr>
              <a:t>BN</a:t>
            </a:r>
            <a:r>
              <a:rPr lang="zh-CN" altLang="en-US" sz="1200" b="1" i="0" kern="1200" dirty="0">
                <a:solidFill>
                  <a:schemeClr val="tx1"/>
                </a:solidFill>
                <a:effectLst/>
                <a:latin typeface="+mn-lt"/>
                <a:ea typeface="+mn-ea"/>
                <a:cs typeface="+mn-cs"/>
              </a:rPr>
              <a:t>层的引入也基本解决了</a:t>
            </a:r>
            <a:r>
              <a:rPr lang="en-GB" sz="1200" b="1" i="0" kern="1200" dirty="0">
                <a:solidFill>
                  <a:schemeClr val="tx1"/>
                </a:solidFill>
                <a:effectLst/>
                <a:latin typeface="+mn-lt"/>
                <a:ea typeface="+mn-ea"/>
                <a:cs typeface="+mn-cs"/>
              </a:rPr>
              <a:t>plain net</a:t>
            </a:r>
            <a:r>
              <a:rPr lang="zh-CN" altLang="en-US" sz="1200" b="1" i="0" kern="1200" dirty="0">
                <a:solidFill>
                  <a:schemeClr val="tx1"/>
                </a:solidFill>
                <a:effectLst/>
                <a:latin typeface="+mn-lt"/>
                <a:ea typeface="+mn-ea"/>
                <a:cs typeface="+mn-cs"/>
              </a:rPr>
              <a:t>的梯度消失和梯度爆炸问题。</a:t>
            </a:r>
            <a:r>
              <a:rPr lang="zh-CN" altLang="en-US" sz="1200" b="0" i="0" kern="1200" dirty="0">
                <a:solidFill>
                  <a:schemeClr val="tx1"/>
                </a:solidFill>
                <a:effectLst/>
                <a:latin typeface="+mn-lt"/>
                <a:ea typeface="+mn-ea"/>
                <a:cs typeface="+mn-cs"/>
              </a:rPr>
              <a:t>如果不是过拟合以及梯度消失导致的，那原因是什么？</a:t>
            </a:r>
          </a:p>
          <a:p>
            <a:r>
              <a:rPr lang="zh-CN" altLang="en-US" sz="1200" b="0" i="0" kern="1200" dirty="0">
                <a:solidFill>
                  <a:schemeClr val="tx1"/>
                </a:solidFill>
                <a:effectLst/>
                <a:latin typeface="+mn-lt"/>
                <a:ea typeface="+mn-ea"/>
                <a:cs typeface="+mn-cs"/>
              </a:rPr>
              <a:t>按道理，给网络叠加更多层，浅层网络的解空间是包含在深层网络的解空间中的，深层网络的解空间至少存在不差于浅层网络的解，因为只需将增加的层变成恒等映射，其他层的权重原封不动</a:t>
            </a:r>
            <a:r>
              <a:rPr lang="en-GB" sz="1200" b="0" i="0" kern="1200" dirty="0">
                <a:solidFill>
                  <a:schemeClr val="tx1"/>
                </a:solidFill>
                <a:effectLst/>
                <a:latin typeface="+mn-lt"/>
                <a:ea typeface="+mn-ea"/>
                <a:cs typeface="+mn-cs"/>
              </a:rPr>
              <a:t>copy</a:t>
            </a:r>
            <a:r>
              <a:rPr lang="zh-CN" altLang="en-US" sz="1200" b="0" i="0" kern="1200" dirty="0">
                <a:solidFill>
                  <a:schemeClr val="tx1"/>
                </a:solidFill>
                <a:effectLst/>
                <a:latin typeface="+mn-lt"/>
                <a:ea typeface="+mn-ea"/>
                <a:cs typeface="+mn-cs"/>
              </a:rPr>
              <a:t>浅层网络，就可以获得与浅层网络同样的性能。</a:t>
            </a:r>
            <a:r>
              <a:rPr lang="zh-CN" altLang="en-US" sz="1200" b="1" i="0" kern="1200" dirty="0">
                <a:solidFill>
                  <a:schemeClr val="tx1"/>
                </a:solidFill>
                <a:effectLst/>
                <a:latin typeface="+mn-lt"/>
                <a:ea typeface="+mn-ea"/>
                <a:cs typeface="+mn-cs"/>
              </a:rPr>
              <a:t>更好的解明明存在，为什么找不到？找到的反而是更差的解？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显然，这是个优化问题，反映出结构相似的模型，其优化难度是不一样的，且难度的增长并不是线性的，越深的模型越难以优化。</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70</a:t>
            </a:fld>
            <a:endParaRPr lang="zh-CN" altLang="en-US"/>
          </a:p>
        </p:txBody>
      </p:sp>
    </p:spTree>
    <p:extLst>
      <p:ext uri="{BB962C8B-B14F-4D97-AF65-F5344CB8AC3E}">
        <p14:creationId xmlns:p14="http://schemas.microsoft.com/office/powerpoint/2010/main" val="38291077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CN" dirty="0"/>
              <a:t>函数的</a:t>
            </a:r>
            <a:r>
              <a:rPr lang="zh-CN" altLang="en-US" dirty="0"/>
              <a:t>大小表示模型的复杂度</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71</a:t>
            </a:fld>
            <a:endParaRPr lang="zh-CN" altLang="en-US"/>
          </a:p>
        </p:txBody>
      </p:sp>
    </p:spTree>
    <p:extLst>
      <p:ext uri="{BB962C8B-B14F-4D97-AF65-F5344CB8AC3E}">
        <p14:creationId xmlns:p14="http://schemas.microsoft.com/office/powerpoint/2010/main" val="182614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有了上面的定义，我们看一个这个例子中的卷积操作。可以看到输出层的大小是由输入大小和卷积核的大小决定的。</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2327481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训练集上的性能下降，可以排除过拟合，</a:t>
            </a:r>
            <a:r>
              <a:rPr lang="en-GB" sz="1200" b="1" i="0" kern="1200" dirty="0">
                <a:solidFill>
                  <a:schemeClr val="tx1"/>
                </a:solidFill>
                <a:effectLst/>
                <a:latin typeface="+mn-lt"/>
                <a:ea typeface="+mn-ea"/>
                <a:cs typeface="+mn-cs"/>
              </a:rPr>
              <a:t>BN</a:t>
            </a:r>
            <a:r>
              <a:rPr lang="zh-CN" altLang="en-US" sz="1200" b="1" i="0" kern="1200" dirty="0">
                <a:solidFill>
                  <a:schemeClr val="tx1"/>
                </a:solidFill>
                <a:effectLst/>
                <a:latin typeface="+mn-lt"/>
                <a:ea typeface="+mn-ea"/>
                <a:cs typeface="+mn-cs"/>
              </a:rPr>
              <a:t>层的引入也基本解决了</a:t>
            </a:r>
            <a:r>
              <a:rPr lang="en-GB" sz="1200" b="1" i="0" kern="1200" dirty="0">
                <a:solidFill>
                  <a:schemeClr val="tx1"/>
                </a:solidFill>
                <a:effectLst/>
                <a:latin typeface="+mn-lt"/>
                <a:ea typeface="+mn-ea"/>
                <a:cs typeface="+mn-cs"/>
              </a:rPr>
              <a:t>plain net</a:t>
            </a:r>
            <a:r>
              <a:rPr lang="zh-CN" altLang="en-US" sz="1200" b="1" i="0" kern="1200" dirty="0">
                <a:solidFill>
                  <a:schemeClr val="tx1"/>
                </a:solidFill>
                <a:effectLst/>
                <a:latin typeface="+mn-lt"/>
                <a:ea typeface="+mn-ea"/>
                <a:cs typeface="+mn-cs"/>
              </a:rPr>
              <a:t>的梯度消失和梯度爆炸问题。</a:t>
            </a:r>
            <a:r>
              <a:rPr lang="zh-CN" altLang="en-US" sz="1200" b="0" i="0" kern="1200" dirty="0">
                <a:solidFill>
                  <a:schemeClr val="tx1"/>
                </a:solidFill>
                <a:effectLst/>
                <a:latin typeface="+mn-lt"/>
                <a:ea typeface="+mn-ea"/>
                <a:cs typeface="+mn-cs"/>
              </a:rPr>
              <a:t>如果不是过拟合以及梯度消失导致的，那原因是什么？</a:t>
            </a:r>
          </a:p>
          <a:p>
            <a:r>
              <a:rPr lang="zh-CN" altLang="en-US" sz="1200" b="0" i="0" kern="1200" dirty="0">
                <a:solidFill>
                  <a:schemeClr val="tx1"/>
                </a:solidFill>
                <a:effectLst/>
                <a:latin typeface="+mn-lt"/>
                <a:ea typeface="+mn-ea"/>
                <a:cs typeface="+mn-cs"/>
              </a:rPr>
              <a:t>按道理，给网络叠加更多层，浅层网络的解空间是包含在深层网络的解空间中的，深层网络的解空间至少存在不差于浅层网络的解，因为只需将增加的层变成恒等映射，其他层的权重原封不动</a:t>
            </a:r>
            <a:r>
              <a:rPr lang="en-GB" sz="1200" b="0" i="0" kern="1200" dirty="0">
                <a:solidFill>
                  <a:schemeClr val="tx1"/>
                </a:solidFill>
                <a:effectLst/>
                <a:latin typeface="+mn-lt"/>
                <a:ea typeface="+mn-ea"/>
                <a:cs typeface="+mn-cs"/>
              </a:rPr>
              <a:t>copy</a:t>
            </a:r>
            <a:r>
              <a:rPr lang="zh-CN" altLang="en-US" sz="1200" b="0" i="0" kern="1200" dirty="0">
                <a:solidFill>
                  <a:schemeClr val="tx1"/>
                </a:solidFill>
                <a:effectLst/>
                <a:latin typeface="+mn-lt"/>
                <a:ea typeface="+mn-ea"/>
                <a:cs typeface="+mn-cs"/>
              </a:rPr>
              <a:t>浅层网络，就可以获得与浅层网络同样的性能。</a:t>
            </a:r>
            <a:r>
              <a:rPr lang="zh-CN" altLang="en-US" sz="1200" b="1" i="0" kern="1200" dirty="0">
                <a:solidFill>
                  <a:schemeClr val="tx1"/>
                </a:solidFill>
                <a:effectLst/>
                <a:latin typeface="+mn-lt"/>
                <a:ea typeface="+mn-ea"/>
                <a:cs typeface="+mn-cs"/>
              </a:rPr>
              <a:t>更好的解明明存在，为什么找不到？找到的反而是更差的解？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显然，这是个优化问题，反映出结构相似的模型，其优化难度是不一样的，且难度的增长并不是线性的，越深的模型越难以优化。</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72</a:t>
            </a:fld>
            <a:endParaRPr lang="zh-CN" altLang="en-US"/>
          </a:p>
        </p:txBody>
      </p:sp>
    </p:spTree>
    <p:extLst>
      <p:ext uri="{BB962C8B-B14F-4D97-AF65-F5344CB8AC3E}">
        <p14:creationId xmlns:p14="http://schemas.microsoft.com/office/powerpoint/2010/main" val="40383528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作者认为这样可能更易于优化，因为</a:t>
            </a:r>
            <a:r>
              <a:rPr lang="zh-CN" altLang="en-US" b="1" dirty="0"/>
              <a:t>相比于让</a:t>
            </a:r>
            <a:r>
              <a:rPr lang="zh-CN" altLang="en-US" dirty="0"/>
              <a:t>𝐹</a:t>
            </a:r>
            <a:r>
              <a:rPr lang="en-US" altLang="zh-CN" dirty="0"/>
              <a:t>(</a:t>
            </a:r>
            <a:r>
              <a:rPr lang="zh-CN" altLang="en-US" dirty="0"/>
              <a:t>𝑥</a:t>
            </a:r>
            <a:r>
              <a:rPr lang="en-US" altLang="zh-CN" dirty="0"/>
              <a:t>)</a:t>
            </a:r>
            <a:r>
              <a:rPr lang="en-GB" dirty="0"/>
              <a:t> </a:t>
            </a:r>
            <a:r>
              <a:rPr lang="zh-CN" altLang="en-US" b="1" dirty="0"/>
              <a:t>学习成恒等映射，让</a:t>
            </a:r>
            <a:r>
              <a:rPr lang="zh-CN" altLang="en-US" dirty="0"/>
              <a:t>𝐹</a:t>
            </a:r>
            <a:r>
              <a:rPr lang="en-US" altLang="zh-CN" dirty="0"/>
              <a:t>(</a:t>
            </a:r>
            <a:r>
              <a:rPr lang="zh-CN" altLang="en-US" dirty="0"/>
              <a:t>𝑥</a:t>
            </a:r>
            <a:r>
              <a:rPr lang="en-US" altLang="zh-CN" dirty="0"/>
              <a:t>)</a:t>
            </a:r>
            <a:r>
              <a:rPr lang="zh-CN" altLang="en-US" b="1" dirty="0"/>
              <a:t>学习成</a:t>
            </a:r>
            <a:r>
              <a:rPr lang="en-US" altLang="zh-CN" b="1" dirty="0"/>
              <a:t>0</a:t>
            </a:r>
            <a:r>
              <a:rPr lang="zh-CN" altLang="en-US" b="1" dirty="0"/>
              <a:t>要更加容易</a:t>
            </a:r>
            <a:r>
              <a:rPr lang="en-US" altLang="zh-CN" b="1" dirty="0"/>
              <a:t>——</a:t>
            </a:r>
            <a:r>
              <a:rPr lang="zh-CN" altLang="en-US" b="1" dirty="0"/>
              <a:t>后者通过</a:t>
            </a:r>
            <a:r>
              <a:rPr lang="en-GB" b="1" dirty="0"/>
              <a:t>L2</a:t>
            </a:r>
            <a:r>
              <a:rPr lang="zh-CN" altLang="en-US" b="1" dirty="0"/>
              <a:t>正则就可以轻松实现。</a:t>
            </a:r>
            <a:r>
              <a:rPr lang="zh-CN" altLang="en-US" dirty="0"/>
              <a:t>这样，对于冗余的</a:t>
            </a:r>
            <a:r>
              <a:rPr lang="en-GB" dirty="0"/>
              <a:t>block，</a:t>
            </a:r>
            <a:r>
              <a:rPr lang="zh-CN" altLang="en-US" dirty="0"/>
              <a:t>只需𝐹</a:t>
            </a:r>
            <a:r>
              <a:rPr lang="en-US" altLang="zh-CN" dirty="0"/>
              <a:t>(</a:t>
            </a:r>
            <a:r>
              <a:rPr lang="zh-CN" altLang="en-US" dirty="0"/>
              <a:t>𝑥</a:t>
            </a:r>
            <a:r>
              <a:rPr lang="en-US" altLang="zh-CN" dirty="0"/>
              <a:t>)→0</a:t>
            </a:r>
            <a:r>
              <a:rPr lang="zh-CN" altLang="en-US" dirty="0"/>
              <a:t>就可以得到恒等映射，性能不减。</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73</a:t>
            </a:fld>
            <a:endParaRPr lang="zh-CN" altLang="en-US"/>
          </a:p>
        </p:txBody>
      </p:sp>
    </p:spTree>
    <p:extLst>
      <p:ext uri="{BB962C8B-B14F-4D97-AF65-F5344CB8AC3E}">
        <p14:creationId xmlns:p14="http://schemas.microsoft.com/office/powerpoint/2010/main" val="14918321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200" b="0" i="0" kern="1200" dirty="0" err="1">
                <a:solidFill>
                  <a:schemeClr val="tx1"/>
                </a:solidFill>
                <a:effectLst/>
                <a:latin typeface="+mn-lt"/>
                <a:ea typeface="+mn-ea"/>
                <a:cs typeface="+mn-cs"/>
              </a:rPr>
              <a:t>ResNet</a:t>
            </a:r>
            <a:r>
              <a:rPr lang="zh-CN" altLang="en-US" sz="1200" b="0" i="0" kern="1200" dirty="0">
                <a:solidFill>
                  <a:schemeClr val="tx1"/>
                </a:solidFill>
                <a:effectLst/>
                <a:latin typeface="+mn-lt"/>
                <a:ea typeface="+mn-ea"/>
                <a:cs typeface="+mn-cs"/>
              </a:rPr>
              <a:t>主要使用</a:t>
            </a:r>
            <a:r>
              <a:rPr lang="en-US" altLang="zh-CN" sz="1200" b="0" i="0" kern="12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x3</a:t>
            </a:r>
            <a:r>
              <a:rPr lang="zh-CN" altLang="en-US" sz="1200" b="0" i="0" kern="1200" dirty="0">
                <a:solidFill>
                  <a:schemeClr val="tx1"/>
                </a:solidFill>
                <a:effectLst/>
                <a:latin typeface="+mn-lt"/>
                <a:ea typeface="+mn-ea"/>
                <a:cs typeface="+mn-cs"/>
              </a:rPr>
              <a:t>卷积，这点与</a:t>
            </a:r>
            <a:r>
              <a:rPr lang="en-GB" sz="1200" b="0" i="0" kern="1200" dirty="0">
                <a:solidFill>
                  <a:schemeClr val="tx1"/>
                </a:solidFill>
                <a:effectLst/>
                <a:latin typeface="+mn-lt"/>
                <a:ea typeface="+mn-ea"/>
                <a:cs typeface="+mn-cs"/>
              </a:rPr>
              <a:t>VGG</a:t>
            </a:r>
            <a:r>
              <a:rPr lang="zh-CN" altLang="en-US" sz="1200" b="0" i="0" kern="1200" dirty="0">
                <a:solidFill>
                  <a:schemeClr val="tx1"/>
                </a:solidFill>
                <a:effectLst/>
                <a:latin typeface="+mn-lt"/>
                <a:ea typeface="+mn-ea"/>
                <a:cs typeface="+mn-cs"/>
              </a:rPr>
              <a:t>类似。在</a:t>
            </a:r>
            <a:r>
              <a:rPr lang="en-GB" sz="1200" b="0" i="0" kern="1200" dirty="0">
                <a:solidFill>
                  <a:schemeClr val="tx1"/>
                </a:solidFill>
                <a:effectLst/>
                <a:latin typeface="+mn-lt"/>
                <a:ea typeface="+mn-ea"/>
                <a:cs typeface="+mn-cs"/>
              </a:rPr>
              <a:t>VGG</a:t>
            </a:r>
            <a:r>
              <a:rPr lang="zh-CN" altLang="en-US" sz="1200" b="0" i="0" kern="1200" dirty="0">
                <a:solidFill>
                  <a:schemeClr val="tx1"/>
                </a:solidFill>
                <a:effectLst/>
                <a:latin typeface="+mn-lt"/>
                <a:ea typeface="+mn-ea"/>
                <a:cs typeface="+mn-cs"/>
              </a:rPr>
              <a:t>基础上，短路连接插入进入形成残差网络。残差块里有</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个有相同输出通道数的</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卷积层，每个层后面加一个</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激活函数。然后输入跳过这两个卷积运算直接加在最后的</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之前。这样的设计要求输出输出通道层一样，如果想改变通道数就要加入一个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的卷积层改变输出通道数。</a:t>
            </a:r>
            <a:endParaRPr lang="en-US" altLang="zh-CN" dirty="0"/>
          </a:p>
          <a:p>
            <a:endParaRPr lang="en-US" altLang="zh-CN" dirty="0"/>
          </a:p>
          <a:p>
            <a:r>
              <a:rPr lang="zh-CN" altLang="en-US" sz="1200" b="0" i="0" kern="1200" dirty="0">
                <a:solidFill>
                  <a:schemeClr val="tx1"/>
                </a:solidFill>
                <a:effectLst/>
                <a:latin typeface="+mn-lt"/>
                <a:ea typeface="+mn-ea"/>
                <a:cs typeface="+mn-cs"/>
              </a:rPr>
              <a:t>为了探索</a:t>
            </a:r>
            <a:r>
              <a:rPr lang="zh-CN" altLang="en-US" sz="1200" b="1" i="0" kern="1200" dirty="0">
                <a:solidFill>
                  <a:schemeClr val="tx1"/>
                </a:solidFill>
                <a:effectLst/>
                <a:latin typeface="+mn-lt"/>
                <a:ea typeface="+mn-ea"/>
                <a:cs typeface="+mn-cs"/>
              </a:rPr>
              <a:t>更深层的网络</a:t>
            </a:r>
            <a:r>
              <a:rPr lang="zh-CN" altLang="en-US" sz="1200" b="0" i="0" kern="1200" dirty="0">
                <a:solidFill>
                  <a:schemeClr val="tx1"/>
                </a:solidFill>
                <a:effectLst/>
                <a:latin typeface="+mn-lt"/>
                <a:ea typeface="+mn-ea"/>
                <a:cs typeface="+mn-cs"/>
              </a:rPr>
              <a:t>，保证训练时间在可控范围内，作者重又设计了</a:t>
            </a:r>
            <a:r>
              <a:rPr lang="en-GB" sz="1200" b="0" i="0" kern="1200" dirty="0">
                <a:solidFill>
                  <a:schemeClr val="tx1"/>
                </a:solidFill>
                <a:effectLst/>
                <a:latin typeface="+mn-lt"/>
                <a:ea typeface="+mn-ea"/>
                <a:cs typeface="+mn-cs"/>
              </a:rPr>
              <a:t>bottleneck</a:t>
            </a:r>
            <a:r>
              <a:rPr lang="zh-CN" altLang="en-US" sz="1200" b="0" i="0" kern="1200" dirty="0">
                <a:solidFill>
                  <a:schemeClr val="tx1"/>
                </a:solidFill>
                <a:effectLst/>
                <a:latin typeface="+mn-lt"/>
                <a:ea typeface="+mn-ea"/>
                <a:cs typeface="+mn-cs"/>
              </a:rPr>
              <a:t>版本的</a:t>
            </a:r>
            <a:r>
              <a:rPr lang="en-GB" sz="1200" b="0" i="0" kern="1200" dirty="0">
                <a:solidFill>
                  <a:schemeClr val="tx1"/>
                </a:solidFill>
                <a:effectLst/>
                <a:latin typeface="+mn-lt"/>
                <a:ea typeface="+mn-ea"/>
                <a:cs typeface="+mn-cs"/>
              </a:rPr>
              <a:t>building block</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74</a:t>
            </a:fld>
            <a:endParaRPr lang="zh-CN" altLang="en-US"/>
          </a:p>
        </p:txBody>
      </p:sp>
    </p:spTree>
    <p:extLst>
      <p:ext uri="{BB962C8B-B14F-4D97-AF65-F5344CB8AC3E}">
        <p14:creationId xmlns:p14="http://schemas.microsoft.com/office/powerpoint/2010/main" val="19940249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75</a:t>
            </a:fld>
            <a:endParaRPr lang="zh-CN" altLang="en-US"/>
          </a:p>
        </p:txBody>
      </p:sp>
    </p:spTree>
    <p:extLst>
      <p:ext uri="{BB962C8B-B14F-4D97-AF65-F5344CB8AC3E}">
        <p14:creationId xmlns:p14="http://schemas.microsoft.com/office/powerpoint/2010/main" val="2838693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注意</a:t>
            </a:r>
            <a:r>
              <a:rPr lang="zh-CN" altLang="en-US" sz="1200" b="0" i="0" kern="1200" dirty="0">
                <a:solidFill>
                  <a:schemeClr val="tx1"/>
                </a:solidFill>
                <a:effectLst/>
                <a:latin typeface="+mn-lt"/>
                <a:ea typeface="+mn-ea"/>
                <a:cs typeface="+mn-cs"/>
              </a:rPr>
              <a:t>：中间</a:t>
            </a:r>
            <a:r>
              <a:rPr lang="en-GB" sz="1200" b="0" i="0" kern="1200" dirty="0">
                <a:solidFill>
                  <a:schemeClr val="tx1"/>
                </a:solidFill>
                <a:effectLst/>
                <a:latin typeface="+mn-lt"/>
                <a:ea typeface="+mn-ea"/>
                <a:cs typeface="+mn-cs"/>
              </a:rPr>
              <a:t>plain network</a:t>
            </a:r>
            <a:r>
              <a:rPr lang="zh-CN" altLang="en-US" sz="1200" b="0" i="0" kern="1200" dirty="0">
                <a:solidFill>
                  <a:schemeClr val="tx1"/>
                </a:solidFill>
                <a:effectLst/>
                <a:latin typeface="+mn-lt"/>
                <a:ea typeface="+mn-ea"/>
                <a:cs typeface="+mn-cs"/>
              </a:rPr>
              <a:t>和右边</a:t>
            </a:r>
            <a:r>
              <a:rPr lang="en-GB" sz="1200" b="0" i="0" kern="1200" dirty="0">
                <a:solidFill>
                  <a:schemeClr val="tx1"/>
                </a:solidFill>
                <a:effectLst/>
                <a:latin typeface="+mn-lt"/>
                <a:ea typeface="+mn-ea"/>
                <a:cs typeface="+mn-cs"/>
              </a:rPr>
              <a:t>residual network</a:t>
            </a:r>
            <a:r>
              <a:rPr lang="zh-CN" altLang="en-US" sz="1200" b="0" i="0" kern="1200" dirty="0">
                <a:solidFill>
                  <a:schemeClr val="tx1"/>
                </a:solidFill>
                <a:effectLst/>
                <a:latin typeface="+mn-lt"/>
                <a:ea typeface="+mn-ea"/>
                <a:cs typeface="+mn-cs"/>
              </a:rPr>
              <a:t>层数一致，网络参数也可以设计得完全一样（</a:t>
            </a:r>
            <a:r>
              <a:rPr lang="en-GB" sz="1200" b="0" i="0" kern="1200" dirty="0">
                <a:solidFill>
                  <a:schemeClr val="tx1"/>
                </a:solidFill>
                <a:effectLst/>
                <a:latin typeface="+mn-lt"/>
                <a:ea typeface="+mn-ea"/>
                <a:cs typeface="+mn-cs"/>
              </a:rPr>
              <a:t>element-wise</a:t>
            </a:r>
            <a:r>
              <a:rPr lang="zh-CN" altLang="en-US" sz="1200" b="0" i="0" kern="1200" dirty="0">
                <a:solidFill>
                  <a:schemeClr val="tx1"/>
                </a:solidFill>
                <a:effectLst/>
                <a:latin typeface="+mn-lt"/>
                <a:ea typeface="+mn-ea"/>
                <a:cs typeface="+mn-cs"/>
              </a:rPr>
              <a:t>相加维度不</a:t>
            </a:r>
            <a:r>
              <a:rPr lang="en-GB" sz="1200" b="0" i="0" kern="1200" dirty="0">
                <a:solidFill>
                  <a:schemeClr val="tx1"/>
                </a:solidFill>
                <a:effectLst/>
                <a:latin typeface="+mn-lt"/>
                <a:ea typeface="+mn-ea"/>
                <a:cs typeface="+mn-cs"/>
              </a:rPr>
              <a:t>match</a:t>
            </a:r>
            <a:r>
              <a:rPr lang="zh-CN" altLang="en-US" sz="1200" b="0" i="0" kern="1200" dirty="0">
                <a:solidFill>
                  <a:schemeClr val="tx1"/>
                </a:solidFill>
                <a:effectLst/>
                <a:latin typeface="+mn-lt"/>
                <a:ea typeface="+mn-ea"/>
                <a:cs typeface="+mn-cs"/>
              </a:rPr>
              <a:t>时直接补</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就不会增加任何</a:t>
            </a:r>
            <a:r>
              <a:rPr lang="en-GB" sz="1200" b="0" i="0" kern="1200" dirty="0">
                <a:solidFill>
                  <a:schemeClr val="tx1"/>
                </a:solidFill>
                <a:effectLst/>
                <a:latin typeface="+mn-lt"/>
                <a:ea typeface="+mn-ea"/>
                <a:cs typeface="+mn-cs"/>
              </a:rPr>
              <a:t>learnable parameters）。</a:t>
            </a:r>
          </a:p>
          <a:p>
            <a:r>
              <a:rPr lang="en-GB" sz="1200" b="0" i="0" kern="1200" dirty="0">
                <a:solidFill>
                  <a:schemeClr val="tx1"/>
                </a:solidFill>
                <a:effectLst/>
                <a:latin typeface="+mn-lt"/>
                <a:ea typeface="+mn-ea"/>
                <a:cs typeface="+mn-cs"/>
              </a:rPr>
              <a:t>34-layer plain network</a:t>
            </a:r>
            <a:r>
              <a:rPr lang="zh-CN" altLang="en-US" sz="1200" b="0" i="0" kern="1200" dirty="0">
                <a:solidFill>
                  <a:schemeClr val="tx1"/>
                </a:solidFill>
                <a:effectLst/>
                <a:latin typeface="+mn-lt"/>
                <a:ea typeface="+mn-ea"/>
                <a:cs typeface="+mn-cs"/>
              </a:rPr>
              <a:t>设计原则（遵循</a:t>
            </a:r>
            <a:r>
              <a:rPr lang="en-GB" sz="1200" b="0" i="0" kern="1200" dirty="0" err="1">
                <a:solidFill>
                  <a:schemeClr val="tx1"/>
                </a:solidFill>
                <a:effectLst/>
                <a:latin typeface="+mn-lt"/>
                <a:ea typeface="+mn-ea"/>
                <a:cs typeface="+mn-cs"/>
              </a:rPr>
              <a:t>VGGNet</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for the same output feature map size, the layers have the same number of filters</a:t>
            </a:r>
          </a:p>
          <a:p>
            <a:r>
              <a:rPr lang="en-GB" sz="1200" b="0" i="0" kern="1200" dirty="0">
                <a:solidFill>
                  <a:schemeClr val="tx1"/>
                </a:solidFill>
                <a:effectLst/>
                <a:latin typeface="+mn-lt"/>
                <a:ea typeface="+mn-ea"/>
                <a:cs typeface="+mn-cs"/>
              </a:rPr>
              <a:t>if the feature map size is halved, the number of filters is doubled so as to preserve the time complexity per layer</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76</a:t>
            </a:fld>
            <a:endParaRPr lang="zh-CN" altLang="en-US"/>
          </a:p>
        </p:txBody>
      </p:sp>
    </p:spTree>
    <p:extLst>
      <p:ext uri="{BB962C8B-B14F-4D97-AF65-F5344CB8AC3E}">
        <p14:creationId xmlns:p14="http://schemas.microsoft.com/office/powerpoint/2010/main" val="39269070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77</a:t>
            </a:fld>
            <a:endParaRPr lang="zh-CN" altLang="en-US"/>
          </a:p>
        </p:txBody>
      </p:sp>
    </p:spTree>
    <p:extLst>
      <p:ext uri="{BB962C8B-B14F-4D97-AF65-F5344CB8AC3E}">
        <p14:creationId xmlns:p14="http://schemas.microsoft.com/office/powerpoint/2010/main" val="39713950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78</a:t>
            </a:fld>
            <a:endParaRPr lang="zh-CN" altLang="en-US"/>
          </a:p>
        </p:txBody>
      </p:sp>
    </p:spTree>
    <p:extLst>
      <p:ext uri="{BB962C8B-B14F-4D97-AF65-F5344CB8AC3E}">
        <p14:creationId xmlns:p14="http://schemas.microsoft.com/office/powerpoint/2010/main" val="6294487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79</a:t>
            </a:fld>
            <a:endParaRPr lang="zh-CN" altLang="en-US"/>
          </a:p>
        </p:txBody>
      </p:sp>
    </p:spTree>
    <p:extLst>
      <p:ext uri="{BB962C8B-B14F-4D97-AF65-F5344CB8AC3E}">
        <p14:creationId xmlns:p14="http://schemas.microsoft.com/office/powerpoint/2010/main" val="75337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有了上面的定义，我们看一个这个例子中的卷积操作。可以看到输出层的大小是由输入大小和卷积核的大小决定的。</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701027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有了上面的定义，我们看一个这个例子中的卷积操作。可以看到输出层的大小是由输入大小和卷积核的大小决定的。</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400755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dirty="0"/>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8"/>
          </p:nvPr>
        </p:nvSpPr>
        <p:spPr/>
        <p:txBody>
          <a:bodyPr/>
          <a:lstStyle/>
          <a:p>
            <a:endParaRPr lang="zh-CN" altLang="en-US"/>
          </a:p>
        </p:txBody>
      </p:sp>
      <p:sp>
        <p:nvSpPr>
          <p:cNvPr id="3" name="灯片编号占位符 2"/>
          <p:cNvSpPr>
            <a:spLocks noGrp="1"/>
          </p:cNvSpPr>
          <p:nvPr>
            <p:ph type="sldNum" sz="quarter" idx="19"/>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0" name="文本框 29"/>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5" name="文本框 24"/>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20"/>
          </p:nvPr>
        </p:nvSpPr>
        <p:spPr/>
        <p:txBody>
          <a:bodyPr/>
          <a:lstStyle/>
          <a:p>
            <a:endParaRPr lang="zh-CN" altLang="en-US"/>
          </a:p>
        </p:txBody>
      </p:sp>
      <p:sp>
        <p:nvSpPr>
          <p:cNvPr id="3" name="灯片编号占位符 2"/>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3" name="文本框 32"/>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7"/>
          </p:nvPr>
        </p:nvSpPr>
        <p:spPr/>
        <p:txBody>
          <a:bodyPr/>
          <a:lstStyle/>
          <a:p>
            <a:endParaRPr lang="zh-CN" altLang="en-US"/>
          </a:p>
        </p:txBody>
      </p:sp>
      <p:sp>
        <p:nvSpPr>
          <p:cNvPr id="3" name="灯片编号占位符 2"/>
          <p:cNvSpPr>
            <a:spLocks noGrp="1"/>
          </p:cNvSpPr>
          <p:nvPr>
            <p:ph type="sldNum" sz="quarter" idx="18"/>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
        <p:nvSpPr>
          <p:cNvPr id="2" name="页脚占位符 1"/>
          <p:cNvSpPr>
            <a:spLocks noGrp="1"/>
          </p:cNvSpPr>
          <p:nvPr>
            <p:ph type="ftr" sz="quarter" idx="20"/>
          </p:nvPr>
        </p:nvSpPr>
        <p:spPr/>
        <p:txBody>
          <a:bodyPr/>
          <a:lstStyle/>
          <a:p>
            <a:endParaRPr lang="zh-CN" altLang="en-US"/>
          </a:p>
        </p:txBody>
      </p:sp>
      <p:sp>
        <p:nvSpPr>
          <p:cNvPr id="4" name="灯片编号占位符 3"/>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12" name="灯片编号占位符 11"/>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6" name="页脚占位符 45"/>
          <p:cNvSpPr>
            <a:spLocks noGrp="1"/>
          </p:cNvSpPr>
          <p:nvPr>
            <p:ph type="ftr" sz="quarter" idx="13"/>
          </p:nvPr>
        </p:nvSpPr>
        <p:spPr/>
        <p:txBody>
          <a:bodyPr/>
          <a:lstStyle/>
          <a:p>
            <a:endParaRPr lang="zh-CN" altLang="en-US"/>
          </a:p>
        </p:txBody>
      </p:sp>
      <p:sp>
        <p:nvSpPr>
          <p:cNvPr id="47" name="灯片编号占位符 46"/>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
        <p:nvSpPr>
          <p:cNvPr id="2" name="页脚占位符 1"/>
          <p:cNvSpPr>
            <a:spLocks noGrp="1"/>
          </p:cNvSpPr>
          <p:nvPr>
            <p:ph type="ftr" sz="quarter" idx="14"/>
          </p:nvPr>
        </p:nvSpPr>
        <p:spPr/>
        <p:txBody>
          <a:bodyPr/>
          <a:lstStyle/>
          <a:p>
            <a:endParaRPr lang="zh-CN" altLang="en-US"/>
          </a:p>
        </p:txBody>
      </p:sp>
      <p:sp>
        <p:nvSpPr>
          <p:cNvPr id="21" name="灯片编号占位符 20"/>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3005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 name="页脚占位符 2"/>
          <p:cNvSpPr>
            <a:spLocks noGrp="1"/>
          </p:cNvSpPr>
          <p:nvPr>
            <p:ph type="ftr" sz="quarter" idx="13"/>
          </p:nvPr>
        </p:nvSpPr>
        <p:spPr/>
        <p:txBody>
          <a:bodyPr/>
          <a:lstStyle/>
          <a:p>
            <a:endParaRPr lang="zh-CN" altLang="en-US"/>
          </a:p>
        </p:txBody>
      </p:sp>
      <p:sp>
        <p:nvSpPr>
          <p:cNvPr id="4" name="灯片编号占位符 3"/>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69888C-E133-43D9-A638-B5C95925B91C}" type="slidenum">
              <a:rPr lang="zh-CN" altLang="en-US" smtClean="0"/>
              <a:t>‹#›</a:t>
            </a:fld>
            <a:endParaRPr lang="zh-CN" altLang="en-US" dirty="0"/>
          </a:p>
        </p:txBody>
      </p:sp>
      <p:sp>
        <p:nvSpPr>
          <p:cNvPr id="3"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96A5B-A282-4D67-819F-AA1E3D7F06DB}" type="slidenum">
              <a:rPr lang="zh-CN" altLang="en-US" smtClean="0"/>
              <a:t>‹#›</a:t>
            </a:fld>
            <a:endParaRPr lang="zh-CN" altLang="en-US"/>
          </a:p>
        </p:txBody>
      </p:sp>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9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5.jp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400.png"/><Relationship Id="rId11"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image" Target="../media/image440.png"/><Relationship Id="rId4" Type="http://schemas.openxmlformats.org/officeDocument/2006/relationships/image" Target="../media/image49.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490.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0.png"/><Relationship Id="rId3" Type="http://schemas.openxmlformats.org/officeDocument/2006/relationships/image" Target="../media/image64.png"/><Relationship Id="rId21"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89.png"/><Relationship Id="rId2" Type="http://schemas.openxmlformats.org/officeDocument/2006/relationships/notesSlide" Target="../notesSlides/notesSlide34.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8.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7.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png"/><Relationship Id="rId27"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680.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notesSlide" Target="../notesSlides/notesSlide35.xml"/><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9.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s>
</file>

<file path=ppt/slides/_rels/slide38.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680.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notesSlide" Target="../notesSlides/notesSlide36.xml"/><Relationship Id="rId16" Type="http://schemas.openxmlformats.org/officeDocument/2006/relationships/image" Target="../media/image131.png"/><Relationship Id="rId20" Type="http://schemas.openxmlformats.org/officeDocument/2006/relationships/image" Target="../media/image92.png"/><Relationship Id="rId1" Type="http://schemas.openxmlformats.org/officeDocument/2006/relationships/slideLayout" Target="../slideLayouts/slideLayout9.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39.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image" Target="../media/image151.png"/><Relationship Id="rId26" Type="http://schemas.openxmlformats.org/officeDocument/2006/relationships/image" Target="../media/image159.png"/><Relationship Id="rId39" Type="http://schemas.openxmlformats.org/officeDocument/2006/relationships/image" Target="../media/image173.png"/><Relationship Id="rId21" Type="http://schemas.openxmlformats.org/officeDocument/2006/relationships/image" Target="../media/image154.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2" Type="http://schemas.openxmlformats.org/officeDocument/2006/relationships/notesSlide" Target="../notesSlides/notesSlide37.xml"/><Relationship Id="rId16" Type="http://schemas.openxmlformats.org/officeDocument/2006/relationships/image" Target="../media/image148.png"/><Relationship Id="rId29" Type="http://schemas.openxmlformats.org/officeDocument/2006/relationships/image" Target="../media/image163.png"/><Relationship Id="rId1" Type="http://schemas.openxmlformats.org/officeDocument/2006/relationships/slideLayout" Target="../slideLayouts/slideLayout9.xml"/><Relationship Id="rId11" Type="http://schemas.openxmlformats.org/officeDocument/2006/relationships/image" Target="../media/image143.png"/><Relationship Id="rId24" Type="http://schemas.openxmlformats.org/officeDocument/2006/relationships/image" Target="../media/image157.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136.png"/><Relationship Id="rId15" Type="http://schemas.openxmlformats.org/officeDocument/2006/relationships/image" Target="../media/image147.png"/><Relationship Id="rId23" Type="http://schemas.openxmlformats.org/officeDocument/2006/relationships/image" Target="../media/image156.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94.png"/><Relationship Id="rId10" Type="http://schemas.openxmlformats.org/officeDocument/2006/relationships/image" Target="../media/image142.png"/><Relationship Id="rId19" Type="http://schemas.openxmlformats.org/officeDocument/2006/relationships/image" Target="../media/image152.png"/><Relationship Id="rId31" Type="http://schemas.openxmlformats.org/officeDocument/2006/relationships/image" Target="../media/image165.png"/><Relationship Id="rId44" Type="http://schemas.openxmlformats.org/officeDocument/2006/relationships/image" Target="../media/image178.png"/><Relationship Id="rId4" Type="http://schemas.openxmlformats.org/officeDocument/2006/relationships/image" Target="../media/image119.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5.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93.png"/><Relationship Id="rId8" Type="http://schemas.openxmlformats.org/officeDocument/2006/relationships/image" Target="../media/image139.png"/><Relationship Id="rId3" Type="http://schemas.openxmlformats.org/officeDocument/2006/relationships/image" Target="../media/image680.png"/><Relationship Id="rId12" Type="http://schemas.openxmlformats.org/officeDocument/2006/relationships/image" Target="../media/image144.png"/><Relationship Id="rId17" Type="http://schemas.openxmlformats.org/officeDocument/2006/relationships/image" Target="../media/image149.png"/><Relationship Id="rId25" Type="http://schemas.openxmlformats.org/officeDocument/2006/relationships/image" Target="../media/image158.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3.png"/><Relationship Id="rId41" Type="http://schemas.openxmlformats.org/officeDocument/2006/relationships/image" Target="../media/image175.png"/></Relationships>
</file>

<file path=ppt/slides/_rels/slide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0.png"/><Relationship Id="rId4" Type="http://schemas.openxmlformats.org/officeDocument/2006/relationships/image" Target="../media/image150.png"/></Relationships>
</file>

<file path=ppt/slides/_rels/slide40.xml.rels><?xml version="1.0" encoding="UTF-8" standalone="yes"?>
<Relationships xmlns="http://schemas.openxmlformats.org/package/2006/relationships"><Relationship Id="rId8" Type="http://schemas.openxmlformats.org/officeDocument/2006/relationships/image" Target="../media/image186.png"/><Relationship Id="rId18" Type="http://schemas.openxmlformats.org/officeDocument/2006/relationships/image" Target="../media/image192.png"/><Relationship Id="rId3" Type="http://schemas.openxmlformats.org/officeDocument/2006/relationships/image" Target="../media/image680.png"/><Relationship Id="rId7" Type="http://schemas.openxmlformats.org/officeDocument/2006/relationships/image" Target="../media/image185.png"/><Relationship Id="rId12" Type="http://schemas.openxmlformats.org/officeDocument/2006/relationships/image" Target="../media/image123.png"/><Relationship Id="rId17" Type="http://schemas.openxmlformats.org/officeDocument/2006/relationships/image" Target="../media/image191.png"/><Relationship Id="rId2" Type="http://schemas.openxmlformats.org/officeDocument/2006/relationships/notesSlide" Target="../notesSlides/notesSlide38.xml"/><Relationship Id="rId16" Type="http://schemas.openxmlformats.org/officeDocument/2006/relationships/image" Target="../media/image190.png"/><Relationship Id="rId20" Type="http://schemas.openxmlformats.org/officeDocument/2006/relationships/image" Target="../media/image135.png"/><Relationship Id="rId1" Type="http://schemas.openxmlformats.org/officeDocument/2006/relationships/slideLayout" Target="../slideLayouts/slideLayout9.xml"/><Relationship Id="rId6" Type="http://schemas.openxmlformats.org/officeDocument/2006/relationships/image" Target="../media/image184.png"/><Relationship Id="rId11" Type="http://schemas.openxmlformats.org/officeDocument/2006/relationships/image" Target="../media/image122.png"/><Relationship Id="rId5" Type="http://schemas.openxmlformats.org/officeDocument/2006/relationships/image" Target="../media/image183.png"/><Relationship Id="rId15" Type="http://schemas.openxmlformats.org/officeDocument/2006/relationships/image" Target="../media/image189.png"/><Relationship Id="rId10" Type="http://schemas.openxmlformats.org/officeDocument/2006/relationships/image" Target="../media/image121.png"/><Relationship Id="rId19" Type="http://schemas.openxmlformats.org/officeDocument/2006/relationships/image" Target="../media/image193.png"/><Relationship Id="rId4" Type="http://schemas.openxmlformats.org/officeDocument/2006/relationships/image" Target="../media/image182.png"/><Relationship Id="rId9" Type="http://schemas.openxmlformats.org/officeDocument/2006/relationships/image" Target="../media/image120.png"/><Relationship Id="rId14" Type="http://schemas.openxmlformats.org/officeDocument/2006/relationships/image" Target="../media/image188.png"/></Relationships>
</file>

<file path=ppt/slides/_rels/slide41.xml.rels><?xml version="1.0" encoding="UTF-8" standalone="yes"?>
<Relationships xmlns="http://schemas.openxmlformats.org/package/2006/relationships"><Relationship Id="rId13" Type="http://schemas.openxmlformats.org/officeDocument/2006/relationships/image" Target="../media/image203.png"/><Relationship Id="rId18" Type="http://schemas.openxmlformats.org/officeDocument/2006/relationships/image" Target="../media/image196.png"/><Relationship Id="rId26" Type="http://schemas.openxmlformats.org/officeDocument/2006/relationships/image" Target="../media/image213.png"/><Relationship Id="rId39" Type="http://schemas.openxmlformats.org/officeDocument/2006/relationships/image" Target="../media/image223.png"/><Relationship Id="rId21" Type="http://schemas.openxmlformats.org/officeDocument/2006/relationships/image" Target="../media/image199.png"/><Relationship Id="rId42" Type="http://schemas.openxmlformats.org/officeDocument/2006/relationships/image" Target="../media/image226.png"/><Relationship Id="rId47" Type="http://schemas.openxmlformats.org/officeDocument/2006/relationships/image" Target="../media/image231.png"/><Relationship Id="rId63" Type="http://schemas.openxmlformats.org/officeDocument/2006/relationships/image" Target="../media/image247.png"/><Relationship Id="rId68" Type="http://schemas.openxmlformats.org/officeDocument/2006/relationships/image" Target="../media/image138.png"/><Relationship Id="rId76" Type="http://schemas.openxmlformats.org/officeDocument/2006/relationships/image" Target="../media/image241.png"/><Relationship Id="rId71" Type="http://schemas.openxmlformats.org/officeDocument/2006/relationships/image" Target="../media/image236.png"/><Relationship Id="rId2" Type="http://schemas.openxmlformats.org/officeDocument/2006/relationships/notesSlide" Target="../notesSlides/notesSlide39.xml"/><Relationship Id="rId16" Type="http://schemas.openxmlformats.org/officeDocument/2006/relationships/image" Target="../media/image206.png"/><Relationship Id="rId29" Type="http://schemas.openxmlformats.org/officeDocument/2006/relationships/image" Target="../media/image216.png"/><Relationship Id="rId11" Type="http://schemas.openxmlformats.org/officeDocument/2006/relationships/image" Target="../media/image201.png"/><Relationship Id="rId24" Type="http://schemas.openxmlformats.org/officeDocument/2006/relationships/image" Target="../media/image211.png"/><Relationship Id="rId32" Type="http://schemas.openxmlformats.org/officeDocument/2006/relationships/image" Target="../media/image219.png"/><Relationship Id="rId37" Type="http://schemas.openxmlformats.org/officeDocument/2006/relationships/image" Target="../media/image221.png"/><Relationship Id="rId40" Type="http://schemas.openxmlformats.org/officeDocument/2006/relationships/image" Target="../media/image224.png"/><Relationship Id="rId45" Type="http://schemas.openxmlformats.org/officeDocument/2006/relationships/image" Target="../media/image229.png"/><Relationship Id="rId58" Type="http://schemas.openxmlformats.org/officeDocument/2006/relationships/image" Target="../media/image242.png"/><Relationship Id="rId66" Type="http://schemas.openxmlformats.org/officeDocument/2006/relationships/image" Target="../media/image250.png"/><Relationship Id="rId74" Type="http://schemas.openxmlformats.org/officeDocument/2006/relationships/image" Target="../media/image239.png"/><Relationship Id="rId5" Type="http://schemas.openxmlformats.org/officeDocument/2006/relationships/image" Target="../media/image195.png"/><Relationship Id="rId61" Type="http://schemas.openxmlformats.org/officeDocument/2006/relationships/image" Target="../media/image245.png"/><Relationship Id="rId19" Type="http://schemas.openxmlformats.org/officeDocument/2006/relationships/image" Target="../media/image209.png"/><Relationship Id="rId14" Type="http://schemas.openxmlformats.org/officeDocument/2006/relationships/image" Target="../media/image204.png"/><Relationship Id="rId22" Type="http://schemas.openxmlformats.org/officeDocument/2006/relationships/image" Target="../media/image208.png"/><Relationship Id="rId27" Type="http://schemas.openxmlformats.org/officeDocument/2006/relationships/image" Target="../media/image214.png"/><Relationship Id="rId30" Type="http://schemas.openxmlformats.org/officeDocument/2006/relationships/image" Target="../media/image217.png"/><Relationship Id="rId43" Type="http://schemas.openxmlformats.org/officeDocument/2006/relationships/image" Target="../media/image227.png"/><Relationship Id="rId64" Type="http://schemas.openxmlformats.org/officeDocument/2006/relationships/image" Target="../media/image248.png"/><Relationship Id="rId69" Type="http://schemas.openxmlformats.org/officeDocument/2006/relationships/image" Target="../media/image187.png"/><Relationship Id="rId77" Type="http://schemas.openxmlformats.org/officeDocument/2006/relationships/image" Target="../media/image251.png"/><Relationship Id="rId8" Type="http://schemas.openxmlformats.org/officeDocument/2006/relationships/image" Target="../media/image198.png"/><Relationship Id="rId72" Type="http://schemas.openxmlformats.org/officeDocument/2006/relationships/image" Target="../media/image237.png"/><Relationship Id="rId3" Type="http://schemas.openxmlformats.org/officeDocument/2006/relationships/image" Target="../media/image137.png"/><Relationship Id="rId12" Type="http://schemas.openxmlformats.org/officeDocument/2006/relationships/image" Target="../media/image202.png"/><Relationship Id="rId17" Type="http://schemas.openxmlformats.org/officeDocument/2006/relationships/image" Target="../media/image207.png"/><Relationship Id="rId25" Type="http://schemas.openxmlformats.org/officeDocument/2006/relationships/image" Target="../media/image212.png"/><Relationship Id="rId33" Type="http://schemas.openxmlformats.org/officeDocument/2006/relationships/image" Target="../media/image220.png"/><Relationship Id="rId38" Type="http://schemas.openxmlformats.org/officeDocument/2006/relationships/image" Target="../media/image222.png"/><Relationship Id="rId46" Type="http://schemas.openxmlformats.org/officeDocument/2006/relationships/image" Target="../media/image230.png"/><Relationship Id="rId59" Type="http://schemas.openxmlformats.org/officeDocument/2006/relationships/image" Target="../media/image243.png"/><Relationship Id="rId67" Type="http://schemas.openxmlformats.org/officeDocument/2006/relationships/image" Target="../media/image232.png"/><Relationship Id="rId20" Type="http://schemas.openxmlformats.org/officeDocument/2006/relationships/image" Target="../media/image197.png"/><Relationship Id="rId41" Type="http://schemas.openxmlformats.org/officeDocument/2006/relationships/image" Target="../media/image225.png"/><Relationship Id="rId62" Type="http://schemas.openxmlformats.org/officeDocument/2006/relationships/image" Target="../media/image246.png"/><Relationship Id="rId75" Type="http://schemas.openxmlformats.org/officeDocument/2006/relationships/image" Target="../media/image240.png"/><Relationship Id="rId1" Type="http://schemas.openxmlformats.org/officeDocument/2006/relationships/slideLayout" Target="../slideLayouts/slideLayout9.xml"/><Relationship Id="rId15" Type="http://schemas.openxmlformats.org/officeDocument/2006/relationships/image" Target="../media/image205.png"/><Relationship Id="rId23" Type="http://schemas.openxmlformats.org/officeDocument/2006/relationships/image" Target="../media/image210.png"/><Relationship Id="rId28" Type="http://schemas.openxmlformats.org/officeDocument/2006/relationships/image" Target="../media/image215.png"/><Relationship Id="rId36" Type="http://schemas.openxmlformats.org/officeDocument/2006/relationships/image" Target="../media/image166.png"/><Relationship Id="rId10" Type="http://schemas.openxmlformats.org/officeDocument/2006/relationships/image" Target="../media/image200.png"/><Relationship Id="rId31" Type="http://schemas.openxmlformats.org/officeDocument/2006/relationships/image" Target="../media/image218.png"/><Relationship Id="rId44" Type="http://schemas.openxmlformats.org/officeDocument/2006/relationships/image" Target="../media/image228.png"/><Relationship Id="rId60" Type="http://schemas.openxmlformats.org/officeDocument/2006/relationships/image" Target="../media/image244.png"/><Relationship Id="rId65" Type="http://schemas.openxmlformats.org/officeDocument/2006/relationships/image" Target="../media/image249.png"/><Relationship Id="rId73" Type="http://schemas.openxmlformats.org/officeDocument/2006/relationships/image" Target="../media/image238.png"/><Relationship Id="rId78" Type="http://schemas.openxmlformats.org/officeDocument/2006/relationships/image" Target="../media/image188.emf"/><Relationship Id="rId4" Type="http://schemas.openxmlformats.org/officeDocument/2006/relationships/image" Target="../media/image680.png"/></Relationships>
</file>

<file path=ppt/slides/_rels/slide42.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78.png"/><Relationship Id="rId18" Type="http://schemas.openxmlformats.org/officeDocument/2006/relationships/image" Target="../media/image256.png"/><Relationship Id="rId3" Type="http://schemas.openxmlformats.org/officeDocument/2006/relationships/image" Target="../media/image680.png"/><Relationship Id="rId21" Type="http://schemas.openxmlformats.org/officeDocument/2006/relationships/image" Target="../media/image2570.png"/><Relationship Id="rId7" Type="http://schemas.openxmlformats.org/officeDocument/2006/relationships/image" Target="../media/image255.png"/><Relationship Id="rId12" Type="http://schemas.openxmlformats.org/officeDocument/2006/relationships/image" Target="../media/image259.png"/><Relationship Id="rId17" Type="http://schemas.openxmlformats.org/officeDocument/2006/relationships/image" Target="../media/image263.png"/><Relationship Id="rId2" Type="http://schemas.openxmlformats.org/officeDocument/2006/relationships/notesSlide" Target="../notesSlides/notesSlide40.xml"/><Relationship Id="rId16" Type="http://schemas.openxmlformats.org/officeDocument/2006/relationships/image" Target="../media/image262.png"/><Relationship Id="rId20" Type="http://schemas.openxmlformats.org/officeDocument/2006/relationships/image" Target="../media/image2560.png"/><Relationship Id="rId1" Type="http://schemas.openxmlformats.org/officeDocument/2006/relationships/slideLayout" Target="../slideLayouts/slideLayout9.xml"/><Relationship Id="rId6" Type="http://schemas.openxmlformats.org/officeDocument/2006/relationships/image" Target="../media/image254.png"/><Relationship Id="rId5" Type="http://schemas.openxmlformats.org/officeDocument/2006/relationships/image" Target="../media/image253.png"/><Relationship Id="rId15" Type="http://schemas.openxmlformats.org/officeDocument/2006/relationships/image" Target="../media/image261.png"/><Relationship Id="rId23" Type="http://schemas.openxmlformats.org/officeDocument/2006/relationships/image" Target="../media/image266.png"/><Relationship Id="rId19" Type="http://schemas.openxmlformats.org/officeDocument/2006/relationships/image" Target="../media/image257.png"/><Relationship Id="rId4" Type="http://schemas.openxmlformats.org/officeDocument/2006/relationships/image" Target="../media/image252.png"/><Relationship Id="rId14" Type="http://schemas.openxmlformats.org/officeDocument/2006/relationships/image" Target="../media/image260.png"/><Relationship Id="rId22" Type="http://schemas.openxmlformats.org/officeDocument/2006/relationships/image" Target="../media/image2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233.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620.png"/><Relationship Id="rId5" Type="http://schemas.openxmlformats.org/officeDocument/2006/relationships/image" Target="../media/image194.png"/><Relationship Id="rId4" Type="http://schemas.openxmlformats.org/officeDocument/2006/relationships/image" Target="../media/image600.png"/></Relationships>
</file>

<file path=ppt/slides/_rels/slide4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235.png"/><Relationship Id="rId4" Type="http://schemas.openxmlformats.org/officeDocument/2006/relationships/image" Target="../media/image234.png"/></Relationships>
</file>

<file path=ppt/slides/_rels/slide4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267.png"/><Relationship Id="rId5" Type="http://schemas.openxmlformats.org/officeDocument/2006/relationships/image" Target="../media/image265.png"/><Relationship Id="rId4" Type="http://schemas.openxmlformats.org/officeDocument/2006/relationships/image" Target="../media/image264.png"/></Relationships>
</file>

<file path=ppt/slides/_rels/slide4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69.png"/><Relationship Id="rId4" Type="http://schemas.openxmlformats.org/officeDocument/2006/relationships/image" Target="../media/image268.png"/></Relationships>
</file>

<file path=ppt/slides/_rels/slide4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730.png"/><Relationship Id="rId5" Type="http://schemas.openxmlformats.org/officeDocument/2006/relationships/image" Target="../media/image271.png"/><Relationship Id="rId4" Type="http://schemas.openxmlformats.org/officeDocument/2006/relationships/image" Target="../media/image600.png"/></Relationships>
</file>

<file path=ppt/slides/_rels/slide4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600.png"/></Relationships>
</file>

<file path=ppt/slides/_rels/slide4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274.png"/><Relationship Id="rId4" Type="http://schemas.openxmlformats.org/officeDocument/2006/relationships/image" Target="../media/image27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276.png"/></Relationships>
</file>

<file path=ppt/slides/_rels/slide52.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277.jpeg"/></Relationships>
</file>

<file path=ppt/slides/_rels/slide5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279.gif"/><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282.gif"/><Relationship Id="rId5" Type="http://schemas.openxmlformats.org/officeDocument/2006/relationships/image" Target="../media/image281.gif"/><Relationship Id="rId4" Type="http://schemas.openxmlformats.org/officeDocument/2006/relationships/image" Target="../media/image280.gif"/></Relationships>
</file>

<file path=ppt/slides/_rels/slide55.xml.rels><?xml version="1.0" encoding="UTF-8" standalone="yes"?>
<Relationships xmlns="http://schemas.openxmlformats.org/package/2006/relationships"><Relationship Id="rId3" Type="http://schemas.openxmlformats.org/officeDocument/2006/relationships/image" Target="../media/image283.gif"/><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image" Target="../media/image286.gif"/><Relationship Id="rId5" Type="http://schemas.openxmlformats.org/officeDocument/2006/relationships/image" Target="../media/image285.gif"/><Relationship Id="rId4" Type="http://schemas.openxmlformats.org/officeDocument/2006/relationships/image" Target="../media/image284.gi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287.tiff"/><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288.jpeg"/></Relationships>
</file>

<file path=ppt/slides/_rels/slide59.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291.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image" Target="../media/image294.png"/><Relationship Id="rId5" Type="http://schemas.openxmlformats.org/officeDocument/2006/relationships/image" Target="../media/image630.png"/><Relationship Id="rId4" Type="http://schemas.openxmlformats.org/officeDocument/2006/relationships/image" Target="../media/image293.svg"/></Relationships>
</file>

<file path=ppt/slides/_rels/slide61.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59.xml"/><Relationship Id="rId1" Type="http://schemas.openxmlformats.org/officeDocument/2006/relationships/slideLayout" Target="../slideLayouts/slideLayout9.xml"/><Relationship Id="rId5" Type="http://schemas.openxmlformats.org/officeDocument/2006/relationships/image" Target="../media/image297.png"/><Relationship Id="rId4" Type="http://schemas.openxmlformats.org/officeDocument/2006/relationships/image" Target="../media/image296.png"/></Relationships>
</file>

<file path=ppt/slides/_rels/slide62.xml.rels><?xml version="1.0" encoding="UTF-8" standalone="yes"?>
<Relationships xmlns="http://schemas.openxmlformats.org/package/2006/relationships"><Relationship Id="rId3" Type="http://schemas.openxmlformats.org/officeDocument/2006/relationships/image" Target="../media/image298.tiff"/><Relationship Id="rId2" Type="http://schemas.openxmlformats.org/officeDocument/2006/relationships/notesSlide" Target="../notesSlides/notesSlide60.xml"/><Relationship Id="rId1" Type="http://schemas.openxmlformats.org/officeDocument/2006/relationships/slideLayout" Target="../slideLayouts/slideLayout9.xml"/><Relationship Id="rId5" Type="http://schemas.openxmlformats.org/officeDocument/2006/relationships/image" Target="../media/image300.png"/><Relationship Id="rId4" Type="http://schemas.openxmlformats.org/officeDocument/2006/relationships/image" Target="../media/image29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302.svg"/><Relationship Id="rId5" Type="http://schemas.openxmlformats.org/officeDocument/2006/relationships/image" Target="../media/image301.png"/><Relationship Id="rId4" Type="http://schemas.openxmlformats.org/officeDocument/2006/relationships/image" Target="../media/image293.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30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309.png"/></Relationships>
</file>

<file path=ppt/slides/_rels/slide72.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311.png"/><Relationship Id="rId7" Type="http://schemas.openxmlformats.org/officeDocument/2006/relationships/image" Target="../media/image830.png"/><Relationship Id="rId2" Type="http://schemas.openxmlformats.org/officeDocument/2006/relationships/notesSlide" Target="../notesSlides/notesSlide72.xml"/><Relationship Id="rId1" Type="http://schemas.openxmlformats.org/officeDocument/2006/relationships/slideLayout" Target="../slideLayouts/slideLayout9.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image" Target="../media/image800.png"/><Relationship Id="rId9" Type="http://schemas.openxmlformats.org/officeDocument/2006/relationships/image" Target="../media/image850.png"/></Relationships>
</file>

<file path=ppt/slides/_rels/slide7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870.png"/></Relationships>
</file>

<file path=ppt/slides/_rels/slide76.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314.png"/></Relationships>
</file>

<file path=ppt/slides/_rels/slide78.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pPr algn="ctr"/>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
        <p:nvSpPr>
          <p:cNvPr id="5" name="灯片编号占位符 4"/>
          <p:cNvSpPr>
            <a:spLocks noGrp="1"/>
          </p:cNvSpPr>
          <p:nvPr>
            <p:ph type="sldNum" sz="quarter" idx="11"/>
          </p:nvPr>
        </p:nvSpPr>
        <p:spPr/>
        <p:txBody>
          <a:bodyPr/>
          <a:lstStyle/>
          <a:p>
            <a:fld id="{AF69888C-E133-43D9-A638-B5C95925B91C}" type="slidenum">
              <a:rPr lang="zh-CN" altLang="en-US" smtClean="0"/>
              <a:t>1</a:t>
            </a:fld>
            <a:endParaRPr lang="zh-CN" altLang="en-US" dirty="0"/>
          </a:p>
        </p:txBody>
      </p:sp>
      <p:sp>
        <p:nvSpPr>
          <p:cNvPr id="3" name="TextBox 18">
            <a:extLst>
              <a:ext uri="{FF2B5EF4-FFF2-40B4-BE49-F238E27FC236}">
                <a16:creationId xmlns:a16="http://schemas.microsoft.com/office/drawing/2014/main" id="{692AD209-2F0D-DE2E-9CA0-11C6A2A1B707}"/>
              </a:ext>
            </a:extLst>
          </p:cNvPr>
          <p:cNvSpPr txBox="1"/>
          <p:nvPr/>
        </p:nvSpPr>
        <p:spPr>
          <a:xfrm>
            <a:off x="4204378" y="5048411"/>
            <a:ext cx="5945338" cy="1600406"/>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18040598577</a:t>
            </a:r>
          </a:p>
          <a:p>
            <a:r>
              <a:rPr lang="zh-CN" altLang="en-US" sz="2400" b="1" dirty="0">
                <a:latin typeface="Microsoft YaHei" panose="020B0503020204020204" pitchFamily="34" charset="-122"/>
                <a:ea typeface="Microsoft YaHei" panose="020B0503020204020204" pitchFamily="34" charset="-122"/>
              </a:rPr>
              <a:t>办  公  室：</a:t>
            </a:r>
            <a:r>
              <a:rPr lang="zh-CN" altLang="en-CN" sz="2400" b="1" dirty="0">
                <a:latin typeface="Microsoft YaHei" panose="020B0503020204020204" pitchFamily="34" charset="-122"/>
                <a:ea typeface="Microsoft YaHei" panose="020B0503020204020204" pitchFamily="34" charset="-122"/>
              </a:rPr>
              <a:t>南一楼</a:t>
            </a:r>
            <a:r>
              <a:rPr lang="zh-CN" altLang="en-US" sz="2400" b="1" dirty="0">
                <a:latin typeface="Microsoft YaHei" panose="020B0503020204020204" pitchFamily="34" charset="-122"/>
                <a:ea typeface="Microsoft YaHei" panose="020B0503020204020204" pitchFamily="34" charset="-122"/>
              </a:rPr>
              <a:t>西</a:t>
            </a:r>
            <a:r>
              <a:rPr lang="en-US" altLang="zh-CN" sz="2400" b="1" dirty="0">
                <a:latin typeface="Microsoft YaHei" panose="020B0503020204020204" pitchFamily="34" charset="-122"/>
                <a:ea typeface="Microsoft YaHei" panose="020B0503020204020204" pitchFamily="34" charset="-122"/>
              </a:rPr>
              <a:t>303</a:t>
            </a:r>
            <a:r>
              <a:rPr lang="zh-CN" altLang="en-US" sz="2400" b="1" dirty="0">
                <a:latin typeface="Microsoft YaHei" panose="020B0503020204020204" pitchFamily="34" charset="-122"/>
                <a:ea typeface="Microsoft YaHei" panose="020B0503020204020204" pitchFamily="34" charset="-122"/>
              </a:rPr>
              <a:t>室</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6371100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3"/>
                                        </p:tgtEl>
                                        <p:attrNameLst>
                                          <p:attrName>style.visibility</p:attrName>
                                        </p:attrNameLst>
                                      </p:cBhvr>
                                      <p:to>
                                        <p:strVal val="visible"/>
                                      </p:to>
                                    </p:set>
                                    <p:anim by="(-#ppt_w*2)" calcmode="lin" valueType="num">
                                      <p:cBhvr rctx="PPT">
                                        <p:cTn id="31" dur="250" autoRev="1" fill="hold">
                                          <p:stCondLst>
                                            <p:cond delay="0"/>
                                          </p:stCondLst>
                                        </p:cTn>
                                        <p:tgtEl>
                                          <p:spTgt spid="3"/>
                                        </p:tgtEl>
                                        <p:attrNameLst>
                                          <p:attrName>ppt_w</p:attrName>
                                        </p:attrNameLst>
                                      </p:cBhvr>
                                    </p:anim>
                                    <p:anim by="(#ppt_w*0.50)" calcmode="lin" valueType="num">
                                      <p:cBhvr>
                                        <p:cTn id="32" dur="250" decel="50000" autoRev="1" fill="hold">
                                          <p:stCondLst>
                                            <p:cond delay="0"/>
                                          </p:stCondLst>
                                        </p:cTn>
                                        <p:tgtEl>
                                          <p:spTgt spid="3"/>
                                        </p:tgtEl>
                                        <p:attrNameLst>
                                          <p:attrName>ppt_x</p:attrName>
                                        </p:attrNameLst>
                                      </p:cBhvr>
                                    </p:anim>
                                    <p:anim from="(-#ppt_h/2)" to="(#ppt_y)" calcmode="lin" valueType="num">
                                      <p:cBhvr>
                                        <p:cTn id="33" dur="500" fill="hold">
                                          <p:stCondLst>
                                            <p:cond delay="0"/>
                                          </p:stCondLst>
                                        </p:cTn>
                                        <p:tgtEl>
                                          <p:spTgt spid="3"/>
                                        </p:tgtEl>
                                        <p:attrNameLst>
                                          <p:attrName>ppt_y</p:attrName>
                                        </p:attrNameLst>
                                      </p:cBhvr>
                                    </p:anim>
                                    <p:animRot by="21600000">
                                      <p:cBhvr>
                                        <p:cTn id="34" dur="5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3"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graphicFrame>
        <p:nvGraphicFramePr>
          <p:cNvPr id="2" name="Table 2">
            <a:extLst>
              <a:ext uri="{FF2B5EF4-FFF2-40B4-BE49-F238E27FC236}">
                <a16:creationId xmlns:a16="http://schemas.microsoft.com/office/drawing/2014/main" id="{8D660256-1172-0A46-983E-A6A30B62EE2E}"/>
              </a:ext>
            </a:extLst>
          </p:cNvPr>
          <p:cNvGraphicFramePr>
            <a:graphicFrameLocks noGrp="1"/>
          </p:cNvGraphicFramePr>
          <p:nvPr/>
        </p:nvGraphicFramePr>
        <p:xfrm>
          <a:off x="953407" y="1726767"/>
          <a:ext cx="4010478" cy="3404466"/>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gridCol w="668413">
                  <a:extLst>
                    <a:ext uri="{9D8B030D-6E8A-4147-A177-3AD203B41FA5}">
                      <a16:colId xmlns:a16="http://schemas.microsoft.com/office/drawing/2014/main" val="2852975899"/>
                    </a:ext>
                  </a:extLst>
                </a:gridCol>
                <a:gridCol w="668413">
                  <a:extLst>
                    <a:ext uri="{9D8B030D-6E8A-4147-A177-3AD203B41FA5}">
                      <a16:colId xmlns:a16="http://schemas.microsoft.com/office/drawing/2014/main" val="3140529055"/>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89668850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2924315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69536172"/>
                  </a:ext>
                </a:extLst>
              </a:tr>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589320252"/>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45333143"/>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643500204"/>
                  </a:ext>
                </a:extLst>
              </a:tr>
            </a:tbl>
          </a:graphicData>
        </a:graphic>
      </p:graphicFrame>
      <p:sp>
        <p:nvSpPr>
          <p:cNvPr id="9" name="TextBox 8">
            <a:extLst>
              <a:ext uri="{FF2B5EF4-FFF2-40B4-BE49-F238E27FC236}">
                <a16:creationId xmlns:a16="http://schemas.microsoft.com/office/drawing/2014/main" id="{47DA0906-8D64-624C-B400-04B3684FD203}"/>
              </a:ext>
            </a:extLst>
          </p:cNvPr>
          <p:cNvSpPr txBox="1"/>
          <p:nvPr/>
        </p:nvSpPr>
        <p:spPr>
          <a:xfrm>
            <a:off x="821094" y="978701"/>
            <a:ext cx="4524828" cy="461665"/>
          </a:xfrm>
          <a:prstGeom prst="rect">
            <a:avLst/>
          </a:prstGeom>
          <a:noFill/>
        </p:spPr>
        <p:txBody>
          <a:bodyPr wrap="none" rtlCol="0">
            <a:spAutoFit/>
          </a:bodyPr>
          <a:lstStyle/>
          <a:p>
            <a:pPr marL="285750" indent="-285750" algn="l">
              <a:buFont typeface="Wingdings" pitchFamily="2" charset="2"/>
              <a:buChar char="Ø"/>
            </a:pPr>
            <a:r>
              <a:rPr lang="en-US" altLang="zh-CN" sz="2400" b="1" dirty="0">
                <a:latin typeface="+mn-ea"/>
              </a:rPr>
              <a:t>Stride:</a:t>
            </a:r>
            <a:r>
              <a:rPr lang="zh-CN" altLang="en-US" sz="2400" b="1" dirty="0">
                <a:latin typeface="+mn-ea"/>
              </a:rPr>
              <a:t> </a:t>
            </a:r>
            <a:r>
              <a:rPr lang="en-US" altLang="zh-CN" sz="2400" b="1" dirty="0">
                <a:latin typeface="+mn-ea"/>
              </a:rPr>
              <a:t>1</a:t>
            </a:r>
            <a:r>
              <a:rPr lang="zh-CN" altLang="en-US" sz="2400" b="1" dirty="0">
                <a:latin typeface="+mn-ea"/>
              </a:rPr>
              <a:t>， </a:t>
            </a:r>
            <a:r>
              <a:rPr lang="en-US" altLang="zh-CN" sz="2400" b="1" dirty="0">
                <a:latin typeface="+mn-ea"/>
              </a:rPr>
              <a:t>Kernel</a:t>
            </a:r>
            <a:r>
              <a:rPr lang="zh-CN" altLang="en-US" sz="2400" b="1" dirty="0">
                <a:latin typeface="+mn-ea"/>
              </a:rPr>
              <a:t> </a:t>
            </a:r>
            <a:r>
              <a:rPr lang="en-US" altLang="zh-CN" sz="2400" b="1" dirty="0">
                <a:latin typeface="+mn-ea"/>
              </a:rPr>
              <a:t>size:</a:t>
            </a:r>
            <a:r>
              <a:rPr lang="zh-CN" altLang="en-US" sz="2400" b="1" dirty="0">
                <a:latin typeface="+mn-ea"/>
              </a:rPr>
              <a:t> </a:t>
            </a:r>
            <a:r>
              <a:rPr lang="en-US" altLang="zh-CN" sz="2400" b="1" dirty="0">
                <a:latin typeface="+mn-ea"/>
              </a:rPr>
              <a:t>3</a:t>
            </a:r>
            <a:r>
              <a:rPr lang="zh-CN" altLang="en-US" sz="2400" b="1" dirty="0">
                <a:latin typeface="+mn-ea"/>
              </a:rPr>
              <a:t>*</a:t>
            </a:r>
            <a:r>
              <a:rPr lang="en-US" altLang="zh-CN" sz="2400" b="1" dirty="0">
                <a:latin typeface="+mn-ea"/>
              </a:rPr>
              <a:t>3</a:t>
            </a:r>
            <a:endParaRPr lang="en-CN" sz="2400" b="1" dirty="0">
              <a:latin typeface="+mn-ea"/>
            </a:endParaRPr>
          </a:p>
        </p:txBody>
      </p:sp>
      <p:sp>
        <p:nvSpPr>
          <p:cNvPr id="19" name="Rectangle 18">
            <a:extLst>
              <a:ext uri="{FF2B5EF4-FFF2-40B4-BE49-F238E27FC236}">
                <a16:creationId xmlns:a16="http://schemas.microsoft.com/office/drawing/2014/main" id="{BD97234C-8B2C-B243-A108-6D4E3ED2075F}"/>
              </a:ext>
            </a:extLst>
          </p:cNvPr>
          <p:cNvSpPr/>
          <p:nvPr/>
        </p:nvSpPr>
        <p:spPr>
          <a:xfrm>
            <a:off x="1618428" y="1748889"/>
            <a:ext cx="2005239" cy="1702233"/>
          </a:xfrm>
          <a:prstGeom prst="rect">
            <a:avLst/>
          </a:prstGeom>
          <a:noFill/>
          <a:ln w="571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N"/>
          </a:p>
        </p:txBody>
      </p:sp>
      <p:graphicFrame>
        <p:nvGraphicFramePr>
          <p:cNvPr id="13" name="Table 13">
            <a:extLst>
              <a:ext uri="{FF2B5EF4-FFF2-40B4-BE49-F238E27FC236}">
                <a16:creationId xmlns:a16="http://schemas.microsoft.com/office/drawing/2014/main" id="{33FFC030-3BD0-4543-82DB-C18B5B4F5F94}"/>
              </a:ext>
            </a:extLst>
          </p:cNvPr>
          <p:cNvGraphicFramePr>
            <a:graphicFrameLocks noGrp="1"/>
          </p:cNvGraphicFramePr>
          <p:nvPr/>
        </p:nvGraphicFramePr>
        <p:xfrm>
          <a:off x="5500571" y="815391"/>
          <a:ext cx="1995066" cy="1702233"/>
        </p:xfrm>
        <a:graphic>
          <a:graphicData uri="http://schemas.openxmlformats.org/drawingml/2006/table">
            <a:tbl>
              <a:tblPr firstRow="1" bandRow="1">
                <a:tableStyleId>{5940675A-B579-460E-94D1-54222C63F5DA}</a:tableStyleId>
              </a:tblPr>
              <a:tblGrid>
                <a:gridCol w="665022">
                  <a:extLst>
                    <a:ext uri="{9D8B030D-6E8A-4147-A177-3AD203B41FA5}">
                      <a16:colId xmlns:a16="http://schemas.microsoft.com/office/drawing/2014/main" val="892182992"/>
                    </a:ext>
                  </a:extLst>
                </a:gridCol>
                <a:gridCol w="665022">
                  <a:extLst>
                    <a:ext uri="{9D8B030D-6E8A-4147-A177-3AD203B41FA5}">
                      <a16:colId xmlns:a16="http://schemas.microsoft.com/office/drawing/2014/main" val="2427902903"/>
                    </a:ext>
                  </a:extLst>
                </a:gridCol>
                <a:gridCol w="665022">
                  <a:extLst>
                    <a:ext uri="{9D8B030D-6E8A-4147-A177-3AD203B41FA5}">
                      <a16:colId xmlns:a16="http://schemas.microsoft.com/office/drawing/2014/main" val="2742992284"/>
                    </a:ext>
                  </a:extLst>
                </a:gridCol>
              </a:tblGrid>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sp>
        <p:nvSpPr>
          <p:cNvPr id="11" name="Right Arrow 10">
            <a:extLst>
              <a:ext uri="{FF2B5EF4-FFF2-40B4-BE49-F238E27FC236}">
                <a16:creationId xmlns:a16="http://schemas.microsoft.com/office/drawing/2014/main" id="{E1A144C3-D408-8341-B58A-BFD5722BF77E}"/>
              </a:ext>
            </a:extLst>
          </p:cNvPr>
          <p:cNvSpPr/>
          <p:nvPr/>
        </p:nvSpPr>
        <p:spPr>
          <a:xfrm>
            <a:off x="5438190" y="3130420"/>
            <a:ext cx="1987424" cy="59715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20" name="Table 2">
            <a:extLst>
              <a:ext uri="{FF2B5EF4-FFF2-40B4-BE49-F238E27FC236}">
                <a16:creationId xmlns:a16="http://schemas.microsoft.com/office/drawing/2014/main" id="{C0A8DAAD-81AF-0C43-9D1A-4DB99BCAD388}"/>
              </a:ext>
            </a:extLst>
          </p:cNvPr>
          <p:cNvGraphicFramePr>
            <a:graphicFrameLocks noGrp="1"/>
          </p:cNvGraphicFramePr>
          <p:nvPr/>
        </p:nvGraphicFramePr>
        <p:xfrm>
          <a:off x="7899920" y="2358782"/>
          <a:ext cx="2673652" cy="2269644"/>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9668850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2924315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69536172"/>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89320252"/>
                  </a:ext>
                </a:extLst>
              </a:tr>
            </a:tbl>
          </a:graphicData>
        </a:graphic>
      </p:graphicFrame>
      <p:sp>
        <p:nvSpPr>
          <p:cNvPr id="12" name="TextBox 11">
            <a:extLst>
              <a:ext uri="{FF2B5EF4-FFF2-40B4-BE49-F238E27FC236}">
                <a16:creationId xmlns:a16="http://schemas.microsoft.com/office/drawing/2014/main" id="{F9256204-78BC-FE4F-9AFF-04BA1F466851}"/>
              </a:ext>
            </a:extLst>
          </p:cNvPr>
          <p:cNvSpPr txBox="1"/>
          <p:nvPr/>
        </p:nvSpPr>
        <p:spPr>
          <a:xfrm>
            <a:off x="5510062" y="2655162"/>
            <a:ext cx="1415772" cy="461665"/>
          </a:xfrm>
          <a:prstGeom prst="rect">
            <a:avLst/>
          </a:prstGeom>
          <a:noFill/>
        </p:spPr>
        <p:txBody>
          <a:bodyPr wrap="none" rtlCol="0">
            <a:spAutoFit/>
          </a:bodyPr>
          <a:lstStyle/>
          <a:p>
            <a:pPr algn="l"/>
            <a:r>
              <a:rPr lang="en-US" sz="2400" dirty="0" err="1">
                <a:latin typeface="+mn-ea"/>
              </a:rPr>
              <a:t>二维卷积</a:t>
            </a:r>
            <a:endParaRPr lang="en-CN" sz="2400" dirty="0">
              <a:latin typeface="+mn-ea"/>
            </a:endParaRPr>
          </a:p>
        </p:txBody>
      </p:sp>
      <p:graphicFrame>
        <p:nvGraphicFramePr>
          <p:cNvPr id="6" name="Table 2">
            <a:extLst>
              <a:ext uri="{FF2B5EF4-FFF2-40B4-BE49-F238E27FC236}">
                <a16:creationId xmlns:a16="http://schemas.microsoft.com/office/drawing/2014/main" id="{CA5A672B-9225-4AE4-8567-D2B256985309}"/>
              </a:ext>
            </a:extLst>
          </p:cNvPr>
          <p:cNvGraphicFramePr>
            <a:graphicFrameLocks noGrp="1"/>
          </p:cNvGraphicFramePr>
          <p:nvPr/>
        </p:nvGraphicFramePr>
        <p:xfrm>
          <a:off x="7904840" y="2363702"/>
          <a:ext cx="2673652" cy="2269644"/>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9668850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2924315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69536172"/>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89320252"/>
                  </a:ext>
                </a:extLst>
              </a:tr>
            </a:tbl>
          </a:graphicData>
        </a:graphic>
      </p:graphicFrame>
      <p:sp>
        <p:nvSpPr>
          <p:cNvPr id="3" name="灯片编号占位符 2"/>
          <p:cNvSpPr>
            <a:spLocks noGrp="1"/>
          </p:cNvSpPr>
          <p:nvPr>
            <p:ph type="sldNum" sz="quarter" idx="14"/>
          </p:nvPr>
        </p:nvSpPr>
        <p:spPr/>
        <p:txBody>
          <a:bodyPr/>
          <a:lstStyle/>
          <a:p>
            <a:fld id="{AF69888C-E133-43D9-A638-B5C95925B91C}" type="slidenum">
              <a:rPr lang="zh-CN" altLang="en-US" smtClean="0"/>
              <a:t>10</a:t>
            </a:fld>
            <a:endParaRPr lang="zh-CN" altLang="en-US" dirty="0"/>
          </a:p>
        </p:txBody>
      </p:sp>
    </p:spTree>
    <p:extLst>
      <p:ext uri="{BB962C8B-B14F-4D97-AF65-F5344CB8AC3E}">
        <p14:creationId xmlns:p14="http://schemas.microsoft.com/office/powerpoint/2010/main" val="273083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graphicFrame>
        <p:nvGraphicFramePr>
          <p:cNvPr id="2" name="Table 2">
            <a:extLst>
              <a:ext uri="{FF2B5EF4-FFF2-40B4-BE49-F238E27FC236}">
                <a16:creationId xmlns:a16="http://schemas.microsoft.com/office/drawing/2014/main" id="{8D660256-1172-0A46-983E-A6A30B62EE2E}"/>
              </a:ext>
            </a:extLst>
          </p:cNvPr>
          <p:cNvGraphicFramePr>
            <a:graphicFrameLocks noGrp="1"/>
          </p:cNvGraphicFramePr>
          <p:nvPr/>
        </p:nvGraphicFramePr>
        <p:xfrm>
          <a:off x="953407" y="1726767"/>
          <a:ext cx="4010478" cy="3404466"/>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gridCol w="668413">
                  <a:extLst>
                    <a:ext uri="{9D8B030D-6E8A-4147-A177-3AD203B41FA5}">
                      <a16:colId xmlns:a16="http://schemas.microsoft.com/office/drawing/2014/main" val="2852975899"/>
                    </a:ext>
                  </a:extLst>
                </a:gridCol>
                <a:gridCol w="668413">
                  <a:extLst>
                    <a:ext uri="{9D8B030D-6E8A-4147-A177-3AD203B41FA5}">
                      <a16:colId xmlns:a16="http://schemas.microsoft.com/office/drawing/2014/main" val="3140529055"/>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89668850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2924315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69536172"/>
                  </a:ext>
                </a:extLst>
              </a:tr>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589320252"/>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45333143"/>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643500204"/>
                  </a:ext>
                </a:extLst>
              </a:tr>
            </a:tbl>
          </a:graphicData>
        </a:graphic>
      </p:graphicFrame>
      <p:sp>
        <p:nvSpPr>
          <p:cNvPr id="9" name="TextBox 8">
            <a:extLst>
              <a:ext uri="{FF2B5EF4-FFF2-40B4-BE49-F238E27FC236}">
                <a16:creationId xmlns:a16="http://schemas.microsoft.com/office/drawing/2014/main" id="{47DA0906-8D64-624C-B400-04B3684FD203}"/>
              </a:ext>
            </a:extLst>
          </p:cNvPr>
          <p:cNvSpPr txBox="1"/>
          <p:nvPr/>
        </p:nvSpPr>
        <p:spPr>
          <a:xfrm>
            <a:off x="821094" y="978701"/>
            <a:ext cx="4524828" cy="461665"/>
          </a:xfrm>
          <a:prstGeom prst="rect">
            <a:avLst/>
          </a:prstGeom>
          <a:noFill/>
        </p:spPr>
        <p:txBody>
          <a:bodyPr wrap="none" rtlCol="0">
            <a:spAutoFit/>
          </a:bodyPr>
          <a:lstStyle/>
          <a:p>
            <a:pPr marL="285750" indent="-285750" algn="l">
              <a:buFont typeface="Wingdings" pitchFamily="2" charset="2"/>
              <a:buChar char="Ø"/>
            </a:pPr>
            <a:r>
              <a:rPr lang="en-US" altLang="zh-CN" sz="2400" b="1" dirty="0">
                <a:latin typeface="+mn-ea"/>
              </a:rPr>
              <a:t>Stride:</a:t>
            </a:r>
            <a:r>
              <a:rPr lang="zh-CN" altLang="en-US" sz="2400" b="1" dirty="0">
                <a:latin typeface="+mn-ea"/>
              </a:rPr>
              <a:t> </a:t>
            </a:r>
            <a:r>
              <a:rPr lang="en-US" altLang="zh-CN" sz="2400" b="1" dirty="0">
                <a:latin typeface="+mn-ea"/>
              </a:rPr>
              <a:t>1</a:t>
            </a:r>
            <a:r>
              <a:rPr lang="zh-CN" altLang="en-US" sz="2400" b="1" dirty="0">
                <a:latin typeface="+mn-ea"/>
              </a:rPr>
              <a:t>， </a:t>
            </a:r>
            <a:r>
              <a:rPr lang="en-US" altLang="zh-CN" sz="2400" b="1" dirty="0">
                <a:latin typeface="+mn-ea"/>
              </a:rPr>
              <a:t>Kernel</a:t>
            </a:r>
            <a:r>
              <a:rPr lang="zh-CN" altLang="en-US" sz="2400" b="1" dirty="0">
                <a:latin typeface="+mn-ea"/>
              </a:rPr>
              <a:t> </a:t>
            </a:r>
            <a:r>
              <a:rPr lang="en-US" altLang="zh-CN" sz="2400" b="1" dirty="0">
                <a:latin typeface="+mn-ea"/>
              </a:rPr>
              <a:t>size:</a:t>
            </a:r>
            <a:r>
              <a:rPr lang="zh-CN" altLang="en-US" sz="2400" b="1" dirty="0">
                <a:latin typeface="+mn-ea"/>
              </a:rPr>
              <a:t> </a:t>
            </a:r>
            <a:r>
              <a:rPr lang="en-US" altLang="zh-CN" sz="2400" b="1" dirty="0">
                <a:latin typeface="+mn-ea"/>
              </a:rPr>
              <a:t>3</a:t>
            </a:r>
            <a:r>
              <a:rPr lang="zh-CN" altLang="en-US" sz="2400" b="1" dirty="0">
                <a:latin typeface="+mn-ea"/>
              </a:rPr>
              <a:t>*</a:t>
            </a:r>
            <a:r>
              <a:rPr lang="en-US" altLang="zh-CN" sz="2400" b="1" dirty="0">
                <a:latin typeface="+mn-ea"/>
              </a:rPr>
              <a:t>3</a:t>
            </a:r>
            <a:endParaRPr lang="en-CN" sz="2400" b="1" dirty="0">
              <a:latin typeface="+mn-ea"/>
            </a:endParaRPr>
          </a:p>
        </p:txBody>
      </p:sp>
      <p:sp>
        <p:nvSpPr>
          <p:cNvPr id="19" name="Rectangle 18">
            <a:extLst>
              <a:ext uri="{FF2B5EF4-FFF2-40B4-BE49-F238E27FC236}">
                <a16:creationId xmlns:a16="http://schemas.microsoft.com/office/drawing/2014/main" id="{BD97234C-8B2C-B243-A108-6D4E3ED2075F}"/>
              </a:ext>
            </a:extLst>
          </p:cNvPr>
          <p:cNvSpPr/>
          <p:nvPr/>
        </p:nvSpPr>
        <p:spPr>
          <a:xfrm>
            <a:off x="921114" y="1726767"/>
            <a:ext cx="2005239" cy="1702233"/>
          </a:xfrm>
          <a:prstGeom prst="rect">
            <a:avLst/>
          </a:prstGeom>
          <a:noFill/>
          <a:ln w="571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N"/>
          </a:p>
        </p:txBody>
      </p:sp>
      <p:graphicFrame>
        <p:nvGraphicFramePr>
          <p:cNvPr id="13" name="Table 13">
            <a:extLst>
              <a:ext uri="{FF2B5EF4-FFF2-40B4-BE49-F238E27FC236}">
                <a16:creationId xmlns:a16="http://schemas.microsoft.com/office/drawing/2014/main" id="{33FFC030-3BD0-4543-82DB-C18B5B4F5F94}"/>
              </a:ext>
            </a:extLst>
          </p:cNvPr>
          <p:cNvGraphicFramePr>
            <a:graphicFrameLocks noGrp="1"/>
          </p:cNvGraphicFramePr>
          <p:nvPr/>
        </p:nvGraphicFramePr>
        <p:xfrm>
          <a:off x="1168440" y="1950007"/>
          <a:ext cx="1995066" cy="1702233"/>
        </p:xfrm>
        <a:graphic>
          <a:graphicData uri="http://schemas.openxmlformats.org/drawingml/2006/table">
            <a:tbl>
              <a:tblPr firstRow="1" bandRow="1">
                <a:tableStyleId>{5940675A-B579-460E-94D1-54222C63F5DA}</a:tableStyleId>
              </a:tblPr>
              <a:tblGrid>
                <a:gridCol w="665022">
                  <a:extLst>
                    <a:ext uri="{9D8B030D-6E8A-4147-A177-3AD203B41FA5}">
                      <a16:colId xmlns:a16="http://schemas.microsoft.com/office/drawing/2014/main" val="892182992"/>
                    </a:ext>
                  </a:extLst>
                </a:gridCol>
                <a:gridCol w="665022">
                  <a:extLst>
                    <a:ext uri="{9D8B030D-6E8A-4147-A177-3AD203B41FA5}">
                      <a16:colId xmlns:a16="http://schemas.microsoft.com/office/drawing/2014/main" val="2427902903"/>
                    </a:ext>
                  </a:extLst>
                </a:gridCol>
                <a:gridCol w="665022">
                  <a:extLst>
                    <a:ext uri="{9D8B030D-6E8A-4147-A177-3AD203B41FA5}">
                      <a16:colId xmlns:a16="http://schemas.microsoft.com/office/drawing/2014/main" val="2742992284"/>
                    </a:ext>
                  </a:extLst>
                </a:gridCol>
              </a:tblGrid>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sp>
        <p:nvSpPr>
          <p:cNvPr id="11" name="Right Arrow 10">
            <a:extLst>
              <a:ext uri="{FF2B5EF4-FFF2-40B4-BE49-F238E27FC236}">
                <a16:creationId xmlns:a16="http://schemas.microsoft.com/office/drawing/2014/main" id="{E1A144C3-D408-8341-B58A-BFD5722BF77E}"/>
              </a:ext>
            </a:extLst>
          </p:cNvPr>
          <p:cNvSpPr/>
          <p:nvPr/>
        </p:nvSpPr>
        <p:spPr>
          <a:xfrm>
            <a:off x="5438190" y="3130420"/>
            <a:ext cx="1987424" cy="59715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20" name="Table 2">
            <a:extLst>
              <a:ext uri="{FF2B5EF4-FFF2-40B4-BE49-F238E27FC236}">
                <a16:creationId xmlns:a16="http://schemas.microsoft.com/office/drawing/2014/main" id="{C0A8DAAD-81AF-0C43-9D1A-4DB99BCAD388}"/>
              </a:ext>
            </a:extLst>
          </p:cNvPr>
          <p:cNvGraphicFramePr>
            <a:graphicFrameLocks noGrp="1"/>
          </p:cNvGraphicFramePr>
          <p:nvPr/>
        </p:nvGraphicFramePr>
        <p:xfrm>
          <a:off x="7899920" y="2358782"/>
          <a:ext cx="2673652" cy="2269644"/>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9668850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2</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29243151"/>
                  </a:ext>
                </a:extLst>
              </a:tr>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69536172"/>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89320252"/>
                  </a:ext>
                </a:extLst>
              </a:tr>
            </a:tbl>
          </a:graphicData>
        </a:graphic>
      </p:graphicFrame>
      <p:sp>
        <p:nvSpPr>
          <p:cNvPr id="12" name="TextBox 11">
            <a:extLst>
              <a:ext uri="{FF2B5EF4-FFF2-40B4-BE49-F238E27FC236}">
                <a16:creationId xmlns:a16="http://schemas.microsoft.com/office/drawing/2014/main" id="{F9256204-78BC-FE4F-9AFF-04BA1F466851}"/>
              </a:ext>
            </a:extLst>
          </p:cNvPr>
          <p:cNvSpPr txBox="1"/>
          <p:nvPr/>
        </p:nvSpPr>
        <p:spPr>
          <a:xfrm>
            <a:off x="5510062" y="2655162"/>
            <a:ext cx="1415772" cy="461665"/>
          </a:xfrm>
          <a:prstGeom prst="rect">
            <a:avLst/>
          </a:prstGeom>
          <a:noFill/>
        </p:spPr>
        <p:txBody>
          <a:bodyPr wrap="none" rtlCol="0">
            <a:spAutoFit/>
          </a:bodyPr>
          <a:lstStyle/>
          <a:p>
            <a:pPr algn="l"/>
            <a:r>
              <a:rPr lang="en-US" sz="2400" dirty="0" err="1">
                <a:latin typeface="+mn-ea"/>
              </a:rPr>
              <a:t>二维卷积</a:t>
            </a:r>
            <a:endParaRPr lang="en-CN" sz="2400" dirty="0">
              <a:latin typeface="+mn-ea"/>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EB32AB3-05D1-D44E-B8F7-B8FA1EC74851}"/>
                  </a:ext>
                </a:extLst>
              </p:cNvPr>
              <p:cNvSpPr txBox="1"/>
              <p:nvPr/>
            </p:nvSpPr>
            <p:spPr>
              <a:xfrm>
                <a:off x="1110597" y="5279134"/>
                <a:ext cx="9970806" cy="1200329"/>
              </a:xfrm>
              <a:prstGeom prst="rect">
                <a:avLst/>
              </a:prstGeom>
              <a:noFill/>
            </p:spPr>
            <p:txBody>
              <a:bodyPr wrap="none" rtlCol="0">
                <a:spAutoFit/>
              </a:bodyPr>
              <a:lstStyle/>
              <a:p>
                <a:r>
                  <a:rPr lang="zh-CN" altLang="en-US" sz="2400" dirty="0"/>
                  <a:t>假设</a:t>
                </a:r>
                <a:r>
                  <a:rPr lang="zh-CN" altLang="en-US" sz="2400" dirty="0">
                    <a:solidFill>
                      <a:srgbClr val="0070C0"/>
                    </a:solidFill>
                  </a:rPr>
                  <a:t>输入的图像</a:t>
                </a:r>
                <a:r>
                  <a:rPr lang="zh-CN" altLang="en-US" sz="2400" dirty="0"/>
                  <a:t>的尺寸是</a:t>
                </a:r>
                <a14:m>
                  <m:oMath xmlns:m="http://schemas.openxmlformats.org/officeDocument/2006/math">
                    <m:sSub>
                      <m:sSubPr>
                        <m:ctrlPr>
                          <a:rPr lang="en-CN" sz="2400" i="1">
                            <a:latin typeface="Cambria Math" panose="02040503050406030204" pitchFamily="18" charset="0"/>
                          </a:rPr>
                        </m:ctrlPr>
                      </m:sSubPr>
                      <m:e>
                        <m:r>
                          <a:rPr lang="en-CN" sz="2400" i="1">
                            <a:latin typeface="Cambria Math" panose="02040503050406030204" pitchFamily="18" charset="0"/>
                          </a:rPr>
                          <m:t>𝑛</m:t>
                        </m:r>
                      </m:e>
                      <m:sub>
                        <m:r>
                          <a:rPr lang="en-CN" sz="2400" i="1">
                            <a:latin typeface="Cambria Math" panose="02040503050406030204" pitchFamily="18" charset="0"/>
                          </a:rPr>
                          <m:t>h</m:t>
                        </m:r>
                      </m:sub>
                    </m:sSub>
                    <m:r>
                      <a:rPr lang="en-CN" sz="2400" i="1">
                        <a:latin typeface="Cambria Math" panose="02040503050406030204" pitchFamily="18" charset="0"/>
                      </a:rPr>
                      <m:t>×</m:t>
                    </m:r>
                    <m:sSub>
                      <m:sSubPr>
                        <m:ctrlPr>
                          <a:rPr lang="en-CN" sz="2400" i="1">
                            <a:latin typeface="Cambria Math" panose="02040503050406030204" pitchFamily="18" charset="0"/>
                          </a:rPr>
                        </m:ctrlPr>
                      </m:sSubPr>
                      <m:e>
                        <m:r>
                          <a:rPr lang="en-CN" sz="2400" i="1">
                            <a:latin typeface="Cambria Math" panose="02040503050406030204" pitchFamily="18" charset="0"/>
                          </a:rPr>
                          <m:t>𝑛</m:t>
                        </m:r>
                      </m:e>
                      <m:sub>
                        <m:r>
                          <a:rPr lang="en-CN" sz="2400" i="1">
                            <a:latin typeface="Cambria Math" panose="02040503050406030204" pitchFamily="18" charset="0"/>
                          </a:rPr>
                          <m:t>𝑤</m:t>
                        </m:r>
                      </m:sub>
                    </m:sSub>
                  </m:oMath>
                </a14:m>
                <a:r>
                  <a:rPr lang="en-CN" sz="2400" dirty="0"/>
                  <a:t>, </a:t>
                </a:r>
                <a:r>
                  <a:rPr lang="zh-CN" altLang="en-US" sz="2400" dirty="0"/>
                  <a:t>卷积核的大小是</a:t>
                </a:r>
                <a14:m>
                  <m:oMath xmlns:m="http://schemas.openxmlformats.org/officeDocument/2006/math">
                    <m:sSub>
                      <m:sSubPr>
                        <m:ctrlPr>
                          <a:rPr lang="en-CN" sz="2400" i="1">
                            <a:latin typeface="Cambria Math" panose="02040503050406030204" pitchFamily="18" charset="0"/>
                          </a:rPr>
                        </m:ctrlPr>
                      </m:sSubPr>
                      <m:e>
                        <m:r>
                          <a:rPr lang="en-CN" sz="2400" i="1">
                            <a:latin typeface="Cambria Math" panose="02040503050406030204" pitchFamily="18" charset="0"/>
                          </a:rPr>
                          <m:t>𝑘</m:t>
                        </m:r>
                      </m:e>
                      <m:sub>
                        <m:r>
                          <a:rPr lang="en-CN" sz="2400" i="1">
                            <a:latin typeface="Cambria Math" panose="02040503050406030204" pitchFamily="18" charset="0"/>
                          </a:rPr>
                          <m:t>h</m:t>
                        </m:r>
                      </m:sub>
                    </m:sSub>
                    <m:r>
                      <a:rPr lang="en-CN" sz="2400" i="1">
                        <a:latin typeface="Cambria Math" panose="02040503050406030204" pitchFamily="18" charset="0"/>
                      </a:rPr>
                      <m:t>×</m:t>
                    </m:r>
                    <m:sSub>
                      <m:sSubPr>
                        <m:ctrlPr>
                          <a:rPr lang="en-CN" sz="2400" i="1">
                            <a:latin typeface="Cambria Math" panose="02040503050406030204" pitchFamily="18" charset="0"/>
                          </a:rPr>
                        </m:ctrlPr>
                      </m:sSubPr>
                      <m:e>
                        <m:r>
                          <a:rPr lang="en-CN" sz="2400" i="1">
                            <a:latin typeface="Cambria Math" panose="02040503050406030204" pitchFamily="18" charset="0"/>
                          </a:rPr>
                          <m:t>𝑘</m:t>
                        </m:r>
                      </m:e>
                      <m:sub>
                        <m:r>
                          <a:rPr lang="en-CN" sz="2400" i="1">
                            <a:latin typeface="Cambria Math" panose="02040503050406030204" pitchFamily="18" charset="0"/>
                          </a:rPr>
                          <m:t>𝑤</m:t>
                        </m:r>
                      </m:sub>
                    </m:sSub>
                  </m:oMath>
                </a14:m>
                <a:r>
                  <a:rPr lang="en-CN" sz="2400" dirty="0"/>
                  <a:t>, </a:t>
                </a:r>
                <a:r>
                  <a:rPr lang="zh-CN" altLang="en-US" sz="2400" dirty="0"/>
                  <a:t>输出的大小为：</a:t>
                </a:r>
                <a:endParaRPr lang="en-CN" sz="2400" dirty="0"/>
              </a:p>
              <a:p>
                <a:pPr/>
                <a14:m>
                  <m:oMathPara xmlns:m="http://schemas.openxmlformats.org/officeDocument/2006/math">
                    <m:oMathParaPr>
                      <m:jc m:val="centerGroup"/>
                    </m:oMathParaPr>
                    <m:oMath xmlns:m="http://schemas.openxmlformats.org/officeDocument/2006/math">
                      <m:d>
                        <m:dPr>
                          <m:ctrlPr>
                            <a:rPr lang="en-CN" sz="2400" i="1">
                              <a:latin typeface="Cambria Math" panose="02040503050406030204" pitchFamily="18" charset="0"/>
                            </a:rPr>
                          </m:ctrlPr>
                        </m:dPr>
                        <m:e>
                          <m:sSub>
                            <m:sSubPr>
                              <m:ctrlPr>
                                <a:rPr lang="en-CN" sz="2400" i="1">
                                  <a:latin typeface="Cambria Math" panose="02040503050406030204" pitchFamily="18" charset="0"/>
                                </a:rPr>
                              </m:ctrlPr>
                            </m:sSubPr>
                            <m:e>
                              <m:r>
                                <a:rPr lang="en-CN" sz="2400" i="1">
                                  <a:latin typeface="Cambria Math" panose="02040503050406030204" pitchFamily="18" charset="0"/>
                                </a:rPr>
                                <m:t>𝑛</m:t>
                              </m:r>
                            </m:e>
                            <m:sub>
                              <m:r>
                                <a:rPr lang="en-CN" sz="2400" i="1">
                                  <a:latin typeface="Cambria Math" panose="02040503050406030204" pitchFamily="18" charset="0"/>
                                </a:rPr>
                                <m:t>h</m:t>
                              </m:r>
                            </m:sub>
                          </m:sSub>
                          <m:r>
                            <a:rPr lang="en-CN" sz="2400" i="1">
                              <a:latin typeface="Cambria Math" panose="02040503050406030204" pitchFamily="18" charset="0"/>
                            </a:rPr>
                            <m:t>−</m:t>
                          </m:r>
                          <m:sSub>
                            <m:sSubPr>
                              <m:ctrlPr>
                                <a:rPr lang="en-CN" sz="2400" i="1">
                                  <a:latin typeface="Cambria Math" panose="02040503050406030204" pitchFamily="18" charset="0"/>
                                </a:rPr>
                              </m:ctrlPr>
                            </m:sSubPr>
                            <m:e>
                              <m:r>
                                <a:rPr lang="en-CN" sz="2400" i="1">
                                  <a:latin typeface="Cambria Math" panose="02040503050406030204" pitchFamily="18" charset="0"/>
                                </a:rPr>
                                <m:t>𝑘</m:t>
                              </m:r>
                            </m:e>
                            <m:sub>
                              <m:r>
                                <a:rPr lang="en-CN" sz="2400" i="1">
                                  <a:latin typeface="Cambria Math" panose="02040503050406030204" pitchFamily="18" charset="0"/>
                                </a:rPr>
                                <m:t>h</m:t>
                              </m:r>
                            </m:sub>
                          </m:sSub>
                          <m:r>
                            <a:rPr lang="en-CN" sz="2400" i="1">
                              <a:latin typeface="Cambria Math" panose="02040503050406030204" pitchFamily="18" charset="0"/>
                            </a:rPr>
                            <m:t>+1</m:t>
                          </m:r>
                        </m:e>
                      </m:d>
                      <m:r>
                        <a:rPr lang="en-CN" sz="2400" i="1">
                          <a:latin typeface="Cambria Math" panose="02040503050406030204" pitchFamily="18" charset="0"/>
                        </a:rPr>
                        <m:t>×(</m:t>
                      </m:r>
                      <m:sSub>
                        <m:sSubPr>
                          <m:ctrlPr>
                            <a:rPr lang="en-CN" sz="2400" i="1">
                              <a:latin typeface="Cambria Math" panose="02040503050406030204" pitchFamily="18" charset="0"/>
                            </a:rPr>
                          </m:ctrlPr>
                        </m:sSubPr>
                        <m:e>
                          <m:r>
                            <a:rPr lang="en-CN" sz="2400" i="1">
                              <a:latin typeface="Cambria Math" panose="02040503050406030204" pitchFamily="18" charset="0"/>
                            </a:rPr>
                            <m:t>𝑛</m:t>
                          </m:r>
                        </m:e>
                        <m:sub>
                          <m:r>
                            <a:rPr lang="en-CN" sz="2400" i="1">
                              <a:latin typeface="Cambria Math" panose="02040503050406030204" pitchFamily="18" charset="0"/>
                            </a:rPr>
                            <m:t>𝑤</m:t>
                          </m:r>
                        </m:sub>
                      </m:sSub>
                      <m:r>
                        <a:rPr lang="en-CN" sz="2400" i="1">
                          <a:latin typeface="Cambria Math" panose="02040503050406030204" pitchFamily="18" charset="0"/>
                        </a:rPr>
                        <m:t>−</m:t>
                      </m:r>
                      <m:sSub>
                        <m:sSubPr>
                          <m:ctrlPr>
                            <a:rPr lang="en-CN" sz="2400" i="1">
                              <a:latin typeface="Cambria Math" panose="02040503050406030204" pitchFamily="18" charset="0"/>
                            </a:rPr>
                          </m:ctrlPr>
                        </m:sSubPr>
                        <m:e>
                          <m:r>
                            <a:rPr lang="en-CN" sz="2400" i="1">
                              <a:latin typeface="Cambria Math" panose="02040503050406030204" pitchFamily="18" charset="0"/>
                            </a:rPr>
                            <m:t>𝑘</m:t>
                          </m:r>
                        </m:e>
                        <m:sub>
                          <m:r>
                            <a:rPr lang="en-CN" sz="2400" i="1">
                              <a:latin typeface="Cambria Math" panose="02040503050406030204" pitchFamily="18" charset="0"/>
                            </a:rPr>
                            <m:t>𝑤</m:t>
                          </m:r>
                        </m:sub>
                      </m:sSub>
                      <m:r>
                        <a:rPr lang="en-CN" sz="2400" i="1">
                          <a:latin typeface="Cambria Math" panose="02040503050406030204" pitchFamily="18" charset="0"/>
                        </a:rPr>
                        <m:t>+1)</m:t>
                      </m:r>
                    </m:oMath>
                  </m:oMathPara>
                </a14:m>
                <a:endParaRPr lang="en-CN" sz="2400" dirty="0"/>
              </a:p>
              <a:p>
                <a:pPr algn="l"/>
                <a:endParaRPr lang="en-CN" sz="2400" dirty="0">
                  <a:latin typeface="+mn-ea"/>
                </a:endParaRPr>
              </a:p>
            </p:txBody>
          </p:sp>
        </mc:Choice>
        <mc:Fallback xmlns="">
          <p:sp>
            <p:nvSpPr>
              <p:cNvPr id="21" name="TextBox 20">
                <a:extLst>
                  <a:ext uri="{FF2B5EF4-FFF2-40B4-BE49-F238E27FC236}">
                    <a16:creationId xmlns:a16="http://schemas.microsoft.com/office/drawing/2014/main" id="{4EB32AB3-05D1-D44E-B8F7-B8FA1EC74851}"/>
                  </a:ext>
                </a:extLst>
              </p:cNvPr>
              <p:cNvSpPr txBox="1">
                <a:spLocks noRot="1" noChangeAspect="1" noMove="1" noResize="1" noEditPoints="1" noAdjustHandles="1" noChangeArrowheads="1" noChangeShapeType="1" noTextEdit="1"/>
              </p:cNvSpPr>
              <p:nvPr/>
            </p:nvSpPr>
            <p:spPr>
              <a:xfrm>
                <a:off x="1110597" y="5279134"/>
                <a:ext cx="9970806" cy="1200329"/>
              </a:xfrm>
              <a:prstGeom prst="rect">
                <a:avLst/>
              </a:prstGeom>
              <a:blipFill>
                <a:blip r:embed="rId3"/>
                <a:stretch>
                  <a:fillRect l="-1018" t="-4167" r="-636"/>
                </a:stretch>
              </a:blipFill>
            </p:spPr>
            <p:txBody>
              <a:bodyPr/>
              <a:lstStyle/>
              <a:p>
                <a:r>
                  <a:rPr lang="en-CN">
                    <a:noFill/>
                  </a:rPr>
                  <a:t> </a:t>
                </a:r>
              </a:p>
            </p:txBody>
          </p:sp>
        </mc:Fallback>
      </mc:AlternateContent>
      <p:sp>
        <p:nvSpPr>
          <p:cNvPr id="3" name="Striped Right Arrow 2">
            <a:extLst>
              <a:ext uri="{FF2B5EF4-FFF2-40B4-BE49-F238E27FC236}">
                <a16:creationId xmlns:a16="http://schemas.microsoft.com/office/drawing/2014/main" id="{BB1F275B-8C82-B862-B42A-85A4E1A8DFD5}"/>
              </a:ext>
            </a:extLst>
          </p:cNvPr>
          <p:cNvSpPr/>
          <p:nvPr/>
        </p:nvSpPr>
        <p:spPr>
          <a:xfrm rot="8423895">
            <a:off x="8882340" y="1691108"/>
            <a:ext cx="933062" cy="40182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 name="TextBox 4">
            <a:extLst>
              <a:ext uri="{FF2B5EF4-FFF2-40B4-BE49-F238E27FC236}">
                <a16:creationId xmlns:a16="http://schemas.microsoft.com/office/drawing/2014/main" id="{6EC4A939-6FB9-B474-7C10-D7732011A51B}"/>
              </a:ext>
            </a:extLst>
          </p:cNvPr>
          <p:cNvSpPr txBox="1"/>
          <p:nvPr/>
        </p:nvSpPr>
        <p:spPr>
          <a:xfrm>
            <a:off x="8124997" y="996681"/>
            <a:ext cx="3456844" cy="461665"/>
          </a:xfrm>
          <a:prstGeom prst="rect">
            <a:avLst/>
          </a:prstGeom>
          <a:noFill/>
        </p:spPr>
        <p:txBody>
          <a:bodyPr wrap="none" rtlCol="0">
            <a:spAutoFit/>
          </a:bodyPr>
          <a:lstStyle/>
          <a:p>
            <a:pPr algn="l"/>
            <a:r>
              <a:rPr lang="en-GB" sz="2400" dirty="0">
                <a:latin typeface="+mn-ea"/>
              </a:rPr>
              <a:t>F</a:t>
            </a:r>
            <a:r>
              <a:rPr lang="en-CN" sz="2400" dirty="0">
                <a:latin typeface="+mn-ea"/>
              </a:rPr>
              <a:t>ea</a:t>
            </a:r>
            <a:r>
              <a:rPr lang="en-US" altLang="zh-CN" sz="2400" dirty="0" err="1">
                <a:latin typeface="+mn-ea"/>
              </a:rPr>
              <a:t>ture</a:t>
            </a:r>
            <a:r>
              <a:rPr lang="zh-CN" altLang="en-US" sz="2400" dirty="0">
                <a:latin typeface="+mn-ea"/>
              </a:rPr>
              <a:t> </a:t>
            </a:r>
            <a:r>
              <a:rPr lang="en-US" altLang="zh-CN" sz="2400" dirty="0">
                <a:latin typeface="+mn-ea"/>
              </a:rPr>
              <a:t>map</a:t>
            </a:r>
            <a:r>
              <a:rPr lang="zh-CN" altLang="en-US" sz="2400" dirty="0">
                <a:latin typeface="+mn-ea"/>
              </a:rPr>
              <a:t> </a:t>
            </a:r>
            <a:r>
              <a:rPr lang="en-US" altLang="zh-CN" sz="2400" dirty="0">
                <a:latin typeface="+mn-ea"/>
              </a:rPr>
              <a:t>(</a:t>
            </a:r>
            <a:r>
              <a:rPr lang="zh-CN" altLang="en-US" sz="2400" dirty="0">
                <a:latin typeface="+mn-ea"/>
              </a:rPr>
              <a:t>特征图）</a:t>
            </a:r>
            <a:endParaRPr lang="en-CN" sz="2400" dirty="0">
              <a:latin typeface="+mn-ea"/>
            </a:endParaRPr>
          </a:p>
        </p:txBody>
      </p:sp>
      <p:graphicFrame>
        <p:nvGraphicFramePr>
          <p:cNvPr id="6" name="Table 2">
            <a:extLst>
              <a:ext uri="{FF2B5EF4-FFF2-40B4-BE49-F238E27FC236}">
                <a16:creationId xmlns:a16="http://schemas.microsoft.com/office/drawing/2014/main" id="{2894E97D-FAF3-3A69-FD71-FBC1C6BDF8B1}"/>
              </a:ext>
            </a:extLst>
          </p:cNvPr>
          <p:cNvGraphicFramePr>
            <a:graphicFrameLocks noGrp="1"/>
          </p:cNvGraphicFramePr>
          <p:nvPr/>
        </p:nvGraphicFramePr>
        <p:xfrm>
          <a:off x="7904840" y="2363702"/>
          <a:ext cx="2673652" cy="2269644"/>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9668850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2924315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69536172"/>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89320252"/>
                  </a:ext>
                </a:extLst>
              </a:tr>
            </a:tbl>
          </a:graphicData>
        </a:graphic>
      </p:graphicFrame>
      <p:sp>
        <p:nvSpPr>
          <p:cNvPr id="7" name="灯片编号占位符 6"/>
          <p:cNvSpPr>
            <a:spLocks noGrp="1"/>
          </p:cNvSpPr>
          <p:nvPr>
            <p:ph type="sldNum" sz="quarter" idx="14"/>
          </p:nvPr>
        </p:nvSpPr>
        <p:spPr/>
        <p:txBody>
          <a:bodyPr/>
          <a:lstStyle/>
          <a:p>
            <a:fld id="{AF69888C-E133-43D9-A638-B5C95925B91C}" type="slidenum">
              <a:rPr lang="zh-CN" altLang="en-US" smtClean="0"/>
              <a:t>11</a:t>
            </a:fld>
            <a:endParaRPr lang="zh-CN" altLang="en-US" dirty="0"/>
          </a:p>
        </p:txBody>
      </p:sp>
    </p:spTree>
    <p:extLst>
      <p:ext uri="{BB962C8B-B14F-4D97-AF65-F5344CB8AC3E}">
        <p14:creationId xmlns:p14="http://schemas.microsoft.com/office/powerpoint/2010/main" val="415741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4.16667E-6 -3.33333E-6 L 0.16524 -3.33333E-6 L 0.16836 -3.33333E-6 " pathEditMode="relative" rAng="0" ptsTypes="AAA">
                                      <p:cBhvr>
                                        <p:cTn id="12" dur="2000" fill="hold"/>
                                        <p:tgtEl>
                                          <p:spTgt spid="13"/>
                                        </p:tgtEl>
                                        <p:attrNameLst>
                                          <p:attrName>ppt_x</p:attrName>
                                          <p:attrName>ppt_y</p:attrName>
                                        </p:attrNameLst>
                                      </p:cBhvr>
                                      <p:rCtr x="8411" y="0"/>
                                    </p:animMotion>
                                  </p:childTnLst>
                                </p:cTn>
                              </p:par>
                              <p:par>
                                <p:cTn id="13" presetID="0" presetClass="path" presetSubtype="0" accel="50000" decel="50000" fill="hold" grpId="1" nodeType="withEffect">
                                  <p:stCondLst>
                                    <p:cond delay="0"/>
                                  </p:stCondLst>
                                  <p:childTnLst>
                                    <p:animMotion origin="layout" path="M 0 0 L 0.16523 0 L 0.16836 0 " pathEditMode="relative" ptsTypes="AAA">
                                      <p:cBhvr>
                                        <p:cTn id="14" dur="2000" fill="hold"/>
                                        <p:tgtEl>
                                          <p:spTgt spid="1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4.16667E-6 -3.33333E-6 L 0.003 0.25047 L 0.16524 0.24769 L 0.16524 0.24792 " pathEditMode="relative" rAng="0" ptsTypes="AAAA">
                                      <p:cBhvr>
                                        <p:cTn id="18" dur="2000" fill="hold"/>
                                        <p:tgtEl>
                                          <p:spTgt spid="13"/>
                                        </p:tgtEl>
                                        <p:attrNameLst>
                                          <p:attrName>ppt_x</p:attrName>
                                          <p:attrName>ppt_y</p:attrName>
                                        </p:attrNameLst>
                                      </p:cBhvr>
                                      <p:rCtr x="8255" y="12523"/>
                                    </p:animMotion>
                                  </p:childTnLst>
                                </p:cTn>
                              </p:par>
                              <p:par>
                                <p:cTn id="19" presetID="0" presetClass="path" presetSubtype="0" accel="50000" decel="50000" fill="hold" grpId="2" nodeType="withEffect">
                                  <p:stCondLst>
                                    <p:cond delay="0"/>
                                  </p:stCondLst>
                                  <p:childTnLst>
                                    <p:animMotion origin="layout" path="M 0 0 L 0.003 0.25046 L 0.16524 0.24768 L 0.16524 0.24768 " pathEditMode="relative" ptsTypes="AAAA">
                                      <p:cBhvr>
                                        <p:cTn id="20" dur="2000" fill="hold"/>
                                        <p:tgtEl>
                                          <p:spTgt spid="19"/>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1" grpId="0"/>
      <p:bldP spid="3"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6" name="TextBox 5">
            <a:extLst>
              <a:ext uri="{FF2B5EF4-FFF2-40B4-BE49-F238E27FC236}">
                <a16:creationId xmlns:a16="http://schemas.microsoft.com/office/drawing/2014/main" id="{F7B399D6-FD61-F340-8B81-F8BF8D44A33D}"/>
              </a:ext>
            </a:extLst>
          </p:cNvPr>
          <p:cNvSpPr txBox="1"/>
          <p:nvPr/>
        </p:nvSpPr>
        <p:spPr>
          <a:xfrm>
            <a:off x="771525" y="864275"/>
            <a:ext cx="10648950" cy="581057"/>
          </a:xfrm>
          <a:prstGeom prst="rect">
            <a:avLst/>
          </a:prstGeom>
          <a:noFill/>
        </p:spPr>
        <p:txBody>
          <a:bodyPr wrap="square" rtlCol="0">
            <a:spAutoFit/>
          </a:bodyPr>
          <a:lstStyle/>
          <a:p>
            <a:pPr>
              <a:lnSpc>
                <a:spcPct val="150000"/>
              </a:lnSpc>
            </a:pPr>
            <a:r>
              <a:rPr lang="zh-CN" altLang="en-US" sz="2400" b="1" dirty="0">
                <a:latin typeface="+mn-ea"/>
              </a:rPr>
              <a:t>垂直边缘检测</a:t>
            </a:r>
            <a:endParaRPr lang="zh-CN" altLang="en-US" sz="2400" dirty="0">
              <a:latin typeface="+mn-ea"/>
            </a:endParaRPr>
          </a:p>
        </p:txBody>
      </p:sp>
      <p:graphicFrame>
        <p:nvGraphicFramePr>
          <p:cNvPr id="8" name="Table 9">
            <a:extLst>
              <a:ext uri="{FF2B5EF4-FFF2-40B4-BE49-F238E27FC236}">
                <a16:creationId xmlns:a16="http://schemas.microsoft.com/office/drawing/2014/main" id="{F174C3EE-2694-4C46-B744-3C4219B5D324}"/>
              </a:ext>
            </a:extLst>
          </p:cNvPr>
          <p:cNvGraphicFramePr>
            <a:graphicFrameLocks noGrp="1"/>
          </p:cNvGraphicFramePr>
          <p:nvPr/>
        </p:nvGraphicFramePr>
        <p:xfrm>
          <a:off x="566962" y="1999018"/>
          <a:ext cx="2150004" cy="2436924"/>
        </p:xfrm>
        <a:graphic>
          <a:graphicData uri="http://schemas.openxmlformats.org/drawingml/2006/table">
            <a:tbl>
              <a:tblPr firstRow="1" bandRow="1">
                <a:tableStyleId>{5940675A-B579-460E-94D1-54222C63F5DA}</a:tableStyleId>
              </a:tblPr>
              <a:tblGrid>
                <a:gridCol w="537501">
                  <a:extLst>
                    <a:ext uri="{9D8B030D-6E8A-4147-A177-3AD203B41FA5}">
                      <a16:colId xmlns:a16="http://schemas.microsoft.com/office/drawing/2014/main" val="4050535363"/>
                    </a:ext>
                  </a:extLst>
                </a:gridCol>
                <a:gridCol w="537501">
                  <a:extLst>
                    <a:ext uri="{9D8B030D-6E8A-4147-A177-3AD203B41FA5}">
                      <a16:colId xmlns:a16="http://schemas.microsoft.com/office/drawing/2014/main" val="420399996"/>
                    </a:ext>
                  </a:extLst>
                </a:gridCol>
                <a:gridCol w="537501">
                  <a:extLst>
                    <a:ext uri="{9D8B030D-6E8A-4147-A177-3AD203B41FA5}">
                      <a16:colId xmlns:a16="http://schemas.microsoft.com/office/drawing/2014/main" val="3124269769"/>
                    </a:ext>
                  </a:extLst>
                </a:gridCol>
                <a:gridCol w="537501">
                  <a:extLst>
                    <a:ext uri="{9D8B030D-6E8A-4147-A177-3AD203B41FA5}">
                      <a16:colId xmlns:a16="http://schemas.microsoft.com/office/drawing/2014/main" val="1189486612"/>
                    </a:ext>
                  </a:extLst>
                </a:gridCol>
              </a:tblGrid>
              <a:tr h="406154">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extLst>
                  <a:ext uri="{0D108BD9-81ED-4DB2-BD59-A6C34878D82A}">
                    <a16:rowId xmlns:a16="http://schemas.microsoft.com/office/drawing/2014/main" val="2348339308"/>
                  </a:ext>
                </a:extLst>
              </a:tr>
              <a:tr h="406154">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extLst>
                  <a:ext uri="{0D108BD9-81ED-4DB2-BD59-A6C34878D82A}">
                    <a16:rowId xmlns:a16="http://schemas.microsoft.com/office/drawing/2014/main" val="1619843370"/>
                  </a:ext>
                </a:extLst>
              </a:tr>
              <a:tr h="406154">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extLst>
                  <a:ext uri="{0D108BD9-81ED-4DB2-BD59-A6C34878D82A}">
                    <a16:rowId xmlns:a16="http://schemas.microsoft.com/office/drawing/2014/main" val="3779864786"/>
                  </a:ext>
                </a:extLst>
              </a:tr>
              <a:tr h="406154">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extLst>
                  <a:ext uri="{0D108BD9-81ED-4DB2-BD59-A6C34878D82A}">
                    <a16:rowId xmlns:a16="http://schemas.microsoft.com/office/drawing/2014/main" val="2314042225"/>
                  </a:ext>
                </a:extLst>
              </a:tr>
              <a:tr h="406154">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extLst>
                  <a:ext uri="{0D108BD9-81ED-4DB2-BD59-A6C34878D82A}">
                    <a16:rowId xmlns:a16="http://schemas.microsoft.com/office/drawing/2014/main" val="3857634995"/>
                  </a:ext>
                </a:extLst>
              </a:tr>
              <a:tr h="406154">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pPr algn="ctr"/>
                      <a:r>
                        <a:rPr lang="en-US" altLang="zh-CN" sz="2000" b="1" dirty="0"/>
                        <a:t>1</a:t>
                      </a:r>
                      <a:endParaRPr lang="en-CN" sz="2000" b="1" dirty="0"/>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extLst>
                  <a:ext uri="{0D108BD9-81ED-4DB2-BD59-A6C34878D82A}">
                    <a16:rowId xmlns:a16="http://schemas.microsoft.com/office/drawing/2014/main" val="2867885617"/>
                  </a:ext>
                </a:extLst>
              </a:tr>
            </a:tbl>
          </a:graphicData>
        </a:graphic>
      </p:graphicFrame>
      <p:sp>
        <p:nvSpPr>
          <p:cNvPr id="15" name="Right Arrow 14">
            <a:extLst>
              <a:ext uri="{FF2B5EF4-FFF2-40B4-BE49-F238E27FC236}">
                <a16:creationId xmlns:a16="http://schemas.microsoft.com/office/drawing/2014/main" id="{59B06A3C-DE45-3E45-9EE7-1418CFC7E612}"/>
              </a:ext>
            </a:extLst>
          </p:cNvPr>
          <p:cNvSpPr/>
          <p:nvPr/>
        </p:nvSpPr>
        <p:spPr>
          <a:xfrm>
            <a:off x="5571346" y="3187739"/>
            <a:ext cx="1827570"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aphicFrame>
        <p:nvGraphicFramePr>
          <p:cNvPr id="17" name="Table 9">
            <a:extLst>
              <a:ext uri="{FF2B5EF4-FFF2-40B4-BE49-F238E27FC236}">
                <a16:creationId xmlns:a16="http://schemas.microsoft.com/office/drawing/2014/main" id="{7DFE58FF-644C-2241-BC8D-E3EE8C763557}"/>
              </a:ext>
            </a:extLst>
          </p:cNvPr>
          <p:cNvGraphicFramePr>
            <a:graphicFrameLocks noGrp="1"/>
          </p:cNvGraphicFramePr>
          <p:nvPr/>
        </p:nvGraphicFramePr>
        <p:xfrm>
          <a:off x="7818497" y="2642909"/>
          <a:ext cx="3249558" cy="1584960"/>
        </p:xfrm>
        <a:graphic>
          <a:graphicData uri="http://schemas.openxmlformats.org/drawingml/2006/table">
            <a:tbl>
              <a:tblPr firstRow="1" bandRow="1">
                <a:tableStyleId>{5940675A-B579-460E-94D1-54222C63F5DA}</a:tableStyleId>
              </a:tblPr>
              <a:tblGrid>
                <a:gridCol w="541593">
                  <a:extLst>
                    <a:ext uri="{9D8B030D-6E8A-4147-A177-3AD203B41FA5}">
                      <a16:colId xmlns:a16="http://schemas.microsoft.com/office/drawing/2014/main" val="1886865543"/>
                    </a:ext>
                  </a:extLst>
                </a:gridCol>
                <a:gridCol w="541593">
                  <a:extLst>
                    <a:ext uri="{9D8B030D-6E8A-4147-A177-3AD203B41FA5}">
                      <a16:colId xmlns:a16="http://schemas.microsoft.com/office/drawing/2014/main" val="2517535247"/>
                    </a:ext>
                  </a:extLst>
                </a:gridCol>
                <a:gridCol w="541593">
                  <a:extLst>
                    <a:ext uri="{9D8B030D-6E8A-4147-A177-3AD203B41FA5}">
                      <a16:colId xmlns:a16="http://schemas.microsoft.com/office/drawing/2014/main" val="2216368830"/>
                    </a:ext>
                  </a:extLst>
                </a:gridCol>
                <a:gridCol w="541593">
                  <a:extLst>
                    <a:ext uri="{9D8B030D-6E8A-4147-A177-3AD203B41FA5}">
                      <a16:colId xmlns:a16="http://schemas.microsoft.com/office/drawing/2014/main" val="3882452229"/>
                    </a:ext>
                  </a:extLst>
                </a:gridCol>
                <a:gridCol w="541593">
                  <a:extLst>
                    <a:ext uri="{9D8B030D-6E8A-4147-A177-3AD203B41FA5}">
                      <a16:colId xmlns:a16="http://schemas.microsoft.com/office/drawing/2014/main" val="2689280352"/>
                    </a:ext>
                  </a:extLst>
                </a:gridCol>
                <a:gridCol w="541593">
                  <a:extLst>
                    <a:ext uri="{9D8B030D-6E8A-4147-A177-3AD203B41FA5}">
                      <a16:colId xmlns:a16="http://schemas.microsoft.com/office/drawing/2014/main" val="1170803541"/>
                    </a:ext>
                  </a:extLst>
                </a:gridCol>
              </a:tblGrid>
              <a:tr h="0">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tx1"/>
                          </a:solidFill>
                        </a:rPr>
                        <a:t>3</a:t>
                      </a:r>
                      <a:endParaRPr lang="en-CN" sz="2000" b="1" dirty="0">
                        <a:solidFill>
                          <a:schemeClr val="tx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altLang="zh-CN" sz="2000" b="1" dirty="0">
                          <a:solidFill>
                            <a:schemeClr val="tx1"/>
                          </a:solidFill>
                        </a:rPr>
                        <a:t>3</a:t>
                      </a:r>
                      <a:endParaRPr lang="en-CN" sz="2000" b="1" dirty="0">
                        <a:solidFill>
                          <a:schemeClr val="tx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2348339308"/>
                  </a:ext>
                </a:extLst>
              </a:tr>
              <a:tr h="370840">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tx1"/>
                          </a:solidFill>
                        </a:rPr>
                        <a:t>3</a:t>
                      </a:r>
                      <a:endParaRPr lang="en-CN" sz="2000" b="1" dirty="0">
                        <a:solidFill>
                          <a:schemeClr val="tx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altLang="zh-CN" sz="2000" b="1" dirty="0">
                          <a:solidFill>
                            <a:schemeClr val="tx1"/>
                          </a:solidFill>
                        </a:rPr>
                        <a:t>3</a:t>
                      </a:r>
                      <a:endParaRPr lang="en-CN" sz="2000" b="1" dirty="0">
                        <a:solidFill>
                          <a:schemeClr val="tx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1619843370"/>
                  </a:ext>
                </a:extLst>
              </a:tr>
              <a:tr h="370840">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tx1"/>
                          </a:solidFill>
                        </a:rPr>
                        <a:t>3</a:t>
                      </a:r>
                      <a:endParaRPr lang="en-CN" sz="2000" b="1" dirty="0">
                        <a:solidFill>
                          <a:schemeClr val="tx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altLang="zh-CN" sz="2000" b="1" dirty="0">
                          <a:solidFill>
                            <a:schemeClr val="tx1"/>
                          </a:solidFill>
                        </a:rPr>
                        <a:t>3</a:t>
                      </a:r>
                      <a:endParaRPr lang="en-CN" sz="2000" b="1" dirty="0">
                        <a:solidFill>
                          <a:schemeClr val="tx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3779864786"/>
                  </a:ext>
                </a:extLst>
              </a:tr>
              <a:tr h="370840">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tx1"/>
                          </a:solidFill>
                        </a:rPr>
                        <a:t>3</a:t>
                      </a:r>
                      <a:endParaRPr lang="en-CN" sz="2000" b="1" dirty="0">
                        <a:solidFill>
                          <a:schemeClr val="tx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altLang="zh-CN" sz="2000" b="1" dirty="0">
                          <a:solidFill>
                            <a:schemeClr val="tx1"/>
                          </a:solidFill>
                        </a:rPr>
                        <a:t>3</a:t>
                      </a:r>
                      <a:endParaRPr lang="en-CN" sz="2000" b="1" dirty="0">
                        <a:solidFill>
                          <a:schemeClr val="tx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2314042225"/>
                  </a:ext>
                </a:extLst>
              </a:tr>
            </a:tbl>
          </a:graphicData>
        </a:graphic>
      </p:graphicFrame>
      <p:sp>
        <p:nvSpPr>
          <p:cNvPr id="12" name="TextBox 11">
            <a:extLst>
              <a:ext uri="{FF2B5EF4-FFF2-40B4-BE49-F238E27FC236}">
                <a16:creationId xmlns:a16="http://schemas.microsoft.com/office/drawing/2014/main" id="{CD12A75A-5D99-AB44-AE66-DBB2368DF0EE}"/>
              </a:ext>
            </a:extLst>
          </p:cNvPr>
          <p:cNvSpPr txBox="1"/>
          <p:nvPr/>
        </p:nvSpPr>
        <p:spPr>
          <a:xfrm>
            <a:off x="5937178" y="1350099"/>
            <a:ext cx="881460" cy="369332"/>
          </a:xfrm>
          <a:prstGeom prst="rect">
            <a:avLst/>
          </a:prstGeom>
          <a:noFill/>
        </p:spPr>
        <p:txBody>
          <a:bodyPr wrap="none" rtlCol="0">
            <a:spAutoFit/>
          </a:bodyPr>
          <a:lstStyle/>
          <a:p>
            <a:pPr algn="l"/>
            <a:r>
              <a:rPr lang="en-US" altLang="zh-CN" dirty="0">
                <a:latin typeface="+mn-ea"/>
              </a:rPr>
              <a:t>Kernel</a:t>
            </a:r>
            <a:endParaRPr lang="en-CN" dirty="0">
              <a:latin typeface="+mn-ea"/>
            </a:endParaRPr>
          </a:p>
        </p:txBody>
      </p:sp>
      <p:graphicFrame>
        <p:nvGraphicFramePr>
          <p:cNvPr id="2" name="Table 13">
            <a:extLst>
              <a:ext uri="{FF2B5EF4-FFF2-40B4-BE49-F238E27FC236}">
                <a16:creationId xmlns:a16="http://schemas.microsoft.com/office/drawing/2014/main" id="{BAFB92EE-CDAD-2238-BDC7-37A751985CE6}"/>
              </a:ext>
            </a:extLst>
          </p:cNvPr>
          <p:cNvGraphicFramePr>
            <a:graphicFrameLocks noGrp="1"/>
          </p:cNvGraphicFramePr>
          <p:nvPr/>
        </p:nvGraphicFramePr>
        <p:xfrm>
          <a:off x="5571346" y="1751667"/>
          <a:ext cx="1613124" cy="1371600"/>
        </p:xfrm>
        <a:graphic>
          <a:graphicData uri="http://schemas.openxmlformats.org/drawingml/2006/table">
            <a:tbl>
              <a:tblPr firstRow="1" bandRow="1">
                <a:tableStyleId>{5940675A-B579-460E-94D1-54222C63F5DA}</a:tableStyleId>
              </a:tblPr>
              <a:tblGrid>
                <a:gridCol w="537708">
                  <a:extLst>
                    <a:ext uri="{9D8B030D-6E8A-4147-A177-3AD203B41FA5}">
                      <a16:colId xmlns:a16="http://schemas.microsoft.com/office/drawing/2014/main" val="892182992"/>
                    </a:ext>
                  </a:extLst>
                </a:gridCol>
                <a:gridCol w="537708">
                  <a:extLst>
                    <a:ext uri="{9D8B030D-6E8A-4147-A177-3AD203B41FA5}">
                      <a16:colId xmlns:a16="http://schemas.microsoft.com/office/drawing/2014/main" val="2427902903"/>
                    </a:ext>
                  </a:extLst>
                </a:gridCol>
                <a:gridCol w="537708">
                  <a:extLst>
                    <a:ext uri="{9D8B030D-6E8A-4147-A177-3AD203B41FA5}">
                      <a16:colId xmlns:a16="http://schemas.microsoft.com/office/drawing/2014/main" val="2742992284"/>
                    </a:ext>
                  </a:extLst>
                </a:gridCol>
              </a:tblGrid>
              <a:tr h="402599">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402599">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402599">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graphicFrame>
        <p:nvGraphicFramePr>
          <p:cNvPr id="7" name="Table 6">
            <a:extLst>
              <a:ext uri="{FF2B5EF4-FFF2-40B4-BE49-F238E27FC236}">
                <a16:creationId xmlns:a16="http://schemas.microsoft.com/office/drawing/2014/main" id="{EF5BB803-1A7F-FAA1-910F-2E93F0358C01}"/>
              </a:ext>
            </a:extLst>
          </p:cNvPr>
          <p:cNvGraphicFramePr>
            <a:graphicFrameLocks noGrp="1"/>
          </p:cNvGraphicFramePr>
          <p:nvPr/>
        </p:nvGraphicFramePr>
        <p:xfrm>
          <a:off x="2716966" y="1999018"/>
          <a:ext cx="2150004" cy="2436924"/>
        </p:xfrm>
        <a:graphic>
          <a:graphicData uri="http://schemas.openxmlformats.org/drawingml/2006/table">
            <a:tbl>
              <a:tblPr firstRow="1" bandRow="1">
                <a:tableStyleId>{5940675A-B579-460E-94D1-54222C63F5DA}</a:tableStyleId>
              </a:tblPr>
              <a:tblGrid>
                <a:gridCol w="537501">
                  <a:extLst>
                    <a:ext uri="{9D8B030D-6E8A-4147-A177-3AD203B41FA5}">
                      <a16:colId xmlns:a16="http://schemas.microsoft.com/office/drawing/2014/main" val="2656871960"/>
                    </a:ext>
                  </a:extLst>
                </a:gridCol>
                <a:gridCol w="537501">
                  <a:extLst>
                    <a:ext uri="{9D8B030D-6E8A-4147-A177-3AD203B41FA5}">
                      <a16:colId xmlns:a16="http://schemas.microsoft.com/office/drawing/2014/main" val="3581103494"/>
                    </a:ext>
                  </a:extLst>
                </a:gridCol>
                <a:gridCol w="537501">
                  <a:extLst>
                    <a:ext uri="{9D8B030D-6E8A-4147-A177-3AD203B41FA5}">
                      <a16:colId xmlns:a16="http://schemas.microsoft.com/office/drawing/2014/main" val="2480775468"/>
                    </a:ext>
                  </a:extLst>
                </a:gridCol>
                <a:gridCol w="537501">
                  <a:extLst>
                    <a:ext uri="{9D8B030D-6E8A-4147-A177-3AD203B41FA5}">
                      <a16:colId xmlns:a16="http://schemas.microsoft.com/office/drawing/2014/main" val="4202045211"/>
                    </a:ext>
                  </a:extLst>
                </a:gridCol>
              </a:tblGrid>
              <a:tr h="406154">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158035703"/>
                  </a:ext>
                </a:extLst>
              </a:tr>
              <a:tr h="406154">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298097362"/>
                  </a:ext>
                </a:extLst>
              </a:tr>
              <a:tr h="406154">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1865283052"/>
                  </a:ext>
                </a:extLst>
              </a:tr>
              <a:tr h="406154">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277613119"/>
                  </a:ext>
                </a:extLst>
              </a:tr>
              <a:tr h="406154">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727942568"/>
                  </a:ext>
                </a:extLst>
              </a:tr>
              <a:tr h="406154">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a:txBody>
                    <a:bodyPr/>
                    <a:lstStyle/>
                    <a:p>
                      <a:pPr algn="ctr"/>
                      <a:r>
                        <a:rPr lang="en-US" altLang="zh-CN" sz="2000" b="1" dirty="0">
                          <a:solidFill>
                            <a:schemeClr val="bg1"/>
                          </a:solidFill>
                        </a:rPr>
                        <a:t>0</a:t>
                      </a:r>
                      <a:endParaRPr lang="en-CN" sz="2000" b="1" dirty="0">
                        <a:solidFill>
                          <a:schemeClr val="bg1"/>
                        </a:solidFill>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1220373867"/>
                  </a:ext>
                </a:extLst>
              </a:tr>
            </a:tbl>
          </a:graphicData>
        </a:graphic>
      </p:graphicFrame>
      <p:pic>
        <p:nvPicPr>
          <p:cNvPr id="9" name="Picture 8">
            <a:extLst>
              <a:ext uri="{FF2B5EF4-FFF2-40B4-BE49-F238E27FC236}">
                <a16:creationId xmlns:a16="http://schemas.microsoft.com/office/drawing/2014/main" id="{562248D7-B486-B279-D998-4696FBB390BC}"/>
              </a:ext>
            </a:extLst>
          </p:cNvPr>
          <p:cNvPicPr>
            <a:picLocks noChangeAspect="1"/>
          </p:cNvPicPr>
          <p:nvPr/>
        </p:nvPicPr>
        <p:blipFill>
          <a:blip r:embed="rId3"/>
          <a:stretch>
            <a:fillRect/>
          </a:stretch>
        </p:blipFill>
        <p:spPr>
          <a:xfrm>
            <a:off x="1798278" y="4599038"/>
            <a:ext cx="2578100" cy="1676400"/>
          </a:xfrm>
          <a:prstGeom prst="rect">
            <a:avLst/>
          </a:prstGeom>
        </p:spPr>
      </p:pic>
      <p:sp>
        <p:nvSpPr>
          <p:cNvPr id="11" name="Right Arrow 10">
            <a:extLst>
              <a:ext uri="{FF2B5EF4-FFF2-40B4-BE49-F238E27FC236}">
                <a16:creationId xmlns:a16="http://schemas.microsoft.com/office/drawing/2014/main" id="{5A48EB1E-C72E-523B-9938-C19358705BAB}"/>
              </a:ext>
            </a:extLst>
          </p:cNvPr>
          <p:cNvSpPr/>
          <p:nvPr/>
        </p:nvSpPr>
        <p:spPr>
          <a:xfrm>
            <a:off x="5571346" y="5086628"/>
            <a:ext cx="1827570"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3" name="Picture 12">
            <a:extLst>
              <a:ext uri="{FF2B5EF4-FFF2-40B4-BE49-F238E27FC236}">
                <a16:creationId xmlns:a16="http://schemas.microsoft.com/office/drawing/2014/main" id="{766EDF27-4DF9-57C7-536C-559B40C71110}"/>
              </a:ext>
            </a:extLst>
          </p:cNvPr>
          <p:cNvPicPr>
            <a:picLocks noChangeAspect="1"/>
          </p:cNvPicPr>
          <p:nvPr/>
        </p:nvPicPr>
        <p:blipFill>
          <a:blip r:embed="rId4"/>
          <a:stretch>
            <a:fillRect/>
          </a:stretch>
        </p:blipFill>
        <p:spPr>
          <a:xfrm>
            <a:off x="8173276" y="4553643"/>
            <a:ext cx="2540000" cy="1663700"/>
          </a:xfrm>
          <a:prstGeom prst="rect">
            <a:avLst/>
          </a:prstGeom>
        </p:spPr>
      </p:pic>
      <p:sp>
        <p:nvSpPr>
          <p:cNvPr id="3" name="灯片编号占位符 2"/>
          <p:cNvSpPr>
            <a:spLocks noGrp="1"/>
          </p:cNvSpPr>
          <p:nvPr>
            <p:ph type="sldNum" sz="quarter" idx="14"/>
          </p:nvPr>
        </p:nvSpPr>
        <p:spPr/>
        <p:txBody>
          <a:bodyPr/>
          <a:lstStyle/>
          <a:p>
            <a:fld id="{AF69888C-E133-43D9-A638-B5C95925B91C}" type="slidenum">
              <a:rPr lang="zh-CN" altLang="en-US" smtClean="0"/>
              <a:t>12</a:t>
            </a:fld>
            <a:endParaRPr lang="zh-CN" altLang="en-US" dirty="0"/>
          </a:p>
        </p:txBody>
      </p:sp>
    </p:spTree>
    <p:extLst>
      <p:ext uri="{BB962C8B-B14F-4D97-AF65-F5344CB8AC3E}">
        <p14:creationId xmlns:p14="http://schemas.microsoft.com/office/powerpoint/2010/main" val="175030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graphicFrame>
        <p:nvGraphicFramePr>
          <p:cNvPr id="2" name="Table 2">
            <a:extLst>
              <a:ext uri="{FF2B5EF4-FFF2-40B4-BE49-F238E27FC236}">
                <a16:creationId xmlns:a16="http://schemas.microsoft.com/office/drawing/2014/main" id="{8D660256-1172-0A46-983E-A6A30B62EE2E}"/>
              </a:ext>
            </a:extLst>
          </p:cNvPr>
          <p:cNvGraphicFramePr>
            <a:graphicFrameLocks noGrp="1"/>
          </p:cNvGraphicFramePr>
          <p:nvPr/>
        </p:nvGraphicFramePr>
        <p:xfrm>
          <a:off x="953407" y="1726767"/>
          <a:ext cx="4010478" cy="3404466"/>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gridCol w="668413">
                  <a:extLst>
                    <a:ext uri="{9D8B030D-6E8A-4147-A177-3AD203B41FA5}">
                      <a16:colId xmlns:a16="http://schemas.microsoft.com/office/drawing/2014/main" val="2852975899"/>
                    </a:ext>
                  </a:extLst>
                </a:gridCol>
                <a:gridCol w="668413">
                  <a:extLst>
                    <a:ext uri="{9D8B030D-6E8A-4147-A177-3AD203B41FA5}">
                      <a16:colId xmlns:a16="http://schemas.microsoft.com/office/drawing/2014/main" val="3140529055"/>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89668850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2924315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69536172"/>
                  </a:ext>
                </a:extLst>
              </a:tr>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589320252"/>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45333143"/>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643500204"/>
                  </a:ext>
                </a:extLst>
              </a:tr>
            </a:tbl>
          </a:graphicData>
        </a:graphic>
      </p:graphicFrame>
      <p:sp>
        <p:nvSpPr>
          <p:cNvPr id="9" name="TextBox 8">
            <a:extLst>
              <a:ext uri="{FF2B5EF4-FFF2-40B4-BE49-F238E27FC236}">
                <a16:creationId xmlns:a16="http://schemas.microsoft.com/office/drawing/2014/main" id="{47DA0906-8D64-624C-B400-04B3684FD203}"/>
              </a:ext>
            </a:extLst>
          </p:cNvPr>
          <p:cNvSpPr txBox="1"/>
          <p:nvPr/>
        </p:nvSpPr>
        <p:spPr>
          <a:xfrm>
            <a:off x="821094" y="978701"/>
            <a:ext cx="4670702" cy="461665"/>
          </a:xfrm>
          <a:prstGeom prst="rect">
            <a:avLst/>
          </a:prstGeom>
          <a:noFill/>
        </p:spPr>
        <p:txBody>
          <a:bodyPr wrap="none" rtlCol="0">
            <a:spAutoFit/>
          </a:bodyPr>
          <a:lstStyle/>
          <a:p>
            <a:pPr marL="285750" indent="-285750" algn="l">
              <a:buFont typeface="Wingdings" pitchFamily="2" charset="2"/>
              <a:buChar char="Ø"/>
            </a:pPr>
            <a:r>
              <a:rPr lang="en-US" altLang="zh-CN" sz="2400" b="1" dirty="0">
                <a:latin typeface="+mn-ea"/>
              </a:rPr>
              <a:t>Stride:</a:t>
            </a:r>
            <a:r>
              <a:rPr lang="zh-CN" altLang="en-US" sz="2400" b="1" dirty="0">
                <a:latin typeface="+mn-ea"/>
              </a:rPr>
              <a:t> </a:t>
            </a:r>
            <a:r>
              <a:rPr lang="en-US" altLang="zh-CN" sz="2400" b="1" dirty="0">
                <a:latin typeface="+mn-ea"/>
              </a:rPr>
              <a:t>2?</a:t>
            </a:r>
            <a:r>
              <a:rPr lang="zh-CN" altLang="en-US" sz="2400" b="1" dirty="0">
                <a:latin typeface="+mn-ea"/>
              </a:rPr>
              <a:t>， </a:t>
            </a:r>
            <a:r>
              <a:rPr lang="en-US" altLang="zh-CN" sz="2400" b="1" dirty="0">
                <a:latin typeface="+mn-ea"/>
              </a:rPr>
              <a:t>Kernel</a:t>
            </a:r>
            <a:r>
              <a:rPr lang="zh-CN" altLang="en-US" sz="2400" b="1" dirty="0">
                <a:latin typeface="+mn-ea"/>
              </a:rPr>
              <a:t> </a:t>
            </a:r>
            <a:r>
              <a:rPr lang="en-US" altLang="zh-CN" sz="2400" b="1" dirty="0">
                <a:latin typeface="+mn-ea"/>
              </a:rPr>
              <a:t>size:</a:t>
            </a:r>
            <a:r>
              <a:rPr lang="zh-CN" altLang="en-US" sz="2400" b="1" dirty="0">
                <a:latin typeface="+mn-ea"/>
              </a:rPr>
              <a:t> </a:t>
            </a:r>
            <a:r>
              <a:rPr lang="en-US" altLang="zh-CN" sz="2400" b="1" dirty="0">
                <a:latin typeface="+mn-ea"/>
              </a:rPr>
              <a:t>3</a:t>
            </a:r>
            <a:r>
              <a:rPr lang="zh-CN" altLang="en-US" sz="2400" b="1" dirty="0">
                <a:latin typeface="+mn-ea"/>
              </a:rPr>
              <a:t>*</a:t>
            </a:r>
            <a:r>
              <a:rPr lang="en-US" altLang="zh-CN" sz="2400" b="1" dirty="0">
                <a:latin typeface="+mn-ea"/>
              </a:rPr>
              <a:t>3</a:t>
            </a:r>
            <a:endParaRPr lang="en-CN" sz="2400" b="1" dirty="0">
              <a:latin typeface="+mn-ea"/>
            </a:endParaRPr>
          </a:p>
        </p:txBody>
      </p:sp>
      <p:sp>
        <p:nvSpPr>
          <p:cNvPr id="19" name="Rectangle 18">
            <a:extLst>
              <a:ext uri="{FF2B5EF4-FFF2-40B4-BE49-F238E27FC236}">
                <a16:creationId xmlns:a16="http://schemas.microsoft.com/office/drawing/2014/main" id="{BD97234C-8B2C-B243-A108-6D4E3ED2075F}"/>
              </a:ext>
            </a:extLst>
          </p:cNvPr>
          <p:cNvSpPr/>
          <p:nvPr/>
        </p:nvSpPr>
        <p:spPr>
          <a:xfrm>
            <a:off x="2285709" y="1726767"/>
            <a:ext cx="2005239" cy="1702233"/>
          </a:xfrm>
          <a:prstGeom prst="rect">
            <a:avLst/>
          </a:prstGeom>
          <a:noFill/>
          <a:ln w="571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N"/>
          </a:p>
        </p:txBody>
      </p:sp>
      <p:graphicFrame>
        <p:nvGraphicFramePr>
          <p:cNvPr id="13" name="Table 13">
            <a:extLst>
              <a:ext uri="{FF2B5EF4-FFF2-40B4-BE49-F238E27FC236}">
                <a16:creationId xmlns:a16="http://schemas.microsoft.com/office/drawing/2014/main" id="{33FFC030-3BD0-4543-82DB-C18B5B4F5F94}"/>
              </a:ext>
            </a:extLst>
          </p:cNvPr>
          <p:cNvGraphicFramePr>
            <a:graphicFrameLocks noGrp="1"/>
          </p:cNvGraphicFramePr>
          <p:nvPr/>
        </p:nvGraphicFramePr>
        <p:xfrm>
          <a:off x="3628183" y="1726767"/>
          <a:ext cx="1995066" cy="1702233"/>
        </p:xfrm>
        <a:graphic>
          <a:graphicData uri="http://schemas.openxmlformats.org/drawingml/2006/table">
            <a:tbl>
              <a:tblPr firstRow="1" bandRow="1">
                <a:tableStyleId>{5940675A-B579-460E-94D1-54222C63F5DA}</a:tableStyleId>
              </a:tblPr>
              <a:tblGrid>
                <a:gridCol w="665022">
                  <a:extLst>
                    <a:ext uri="{9D8B030D-6E8A-4147-A177-3AD203B41FA5}">
                      <a16:colId xmlns:a16="http://schemas.microsoft.com/office/drawing/2014/main" val="892182992"/>
                    </a:ext>
                  </a:extLst>
                </a:gridCol>
                <a:gridCol w="665022">
                  <a:extLst>
                    <a:ext uri="{9D8B030D-6E8A-4147-A177-3AD203B41FA5}">
                      <a16:colId xmlns:a16="http://schemas.microsoft.com/office/drawing/2014/main" val="2427902903"/>
                    </a:ext>
                  </a:extLst>
                </a:gridCol>
                <a:gridCol w="665022">
                  <a:extLst>
                    <a:ext uri="{9D8B030D-6E8A-4147-A177-3AD203B41FA5}">
                      <a16:colId xmlns:a16="http://schemas.microsoft.com/office/drawing/2014/main" val="2742992284"/>
                    </a:ext>
                  </a:extLst>
                </a:gridCol>
              </a:tblGrid>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sp>
        <p:nvSpPr>
          <p:cNvPr id="3" name="Right Arrow 2">
            <a:extLst>
              <a:ext uri="{FF2B5EF4-FFF2-40B4-BE49-F238E27FC236}">
                <a16:creationId xmlns:a16="http://schemas.microsoft.com/office/drawing/2014/main" id="{055434A3-AE54-1D4A-B6D4-FA5A5E6A06E0}"/>
              </a:ext>
            </a:extLst>
          </p:cNvPr>
          <p:cNvSpPr/>
          <p:nvPr/>
        </p:nvSpPr>
        <p:spPr>
          <a:xfrm>
            <a:off x="5803641" y="3429000"/>
            <a:ext cx="1511559" cy="5458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32FF45F2-6BE7-6249-9A24-BEF8B73143DF}"/>
              </a:ext>
            </a:extLst>
          </p:cNvPr>
          <p:cNvSpPr txBox="1"/>
          <p:nvPr/>
        </p:nvSpPr>
        <p:spPr>
          <a:xfrm>
            <a:off x="5866976" y="3028890"/>
            <a:ext cx="1192058" cy="400110"/>
          </a:xfrm>
          <a:prstGeom prst="rect">
            <a:avLst/>
          </a:prstGeom>
          <a:noFill/>
        </p:spPr>
        <p:txBody>
          <a:bodyPr wrap="none" rtlCol="0">
            <a:spAutoFit/>
          </a:bodyPr>
          <a:lstStyle/>
          <a:p>
            <a:pPr algn="l"/>
            <a:r>
              <a:rPr lang="en-US" altLang="zh-CN" sz="2000" dirty="0">
                <a:latin typeface="+mn-ea"/>
              </a:rPr>
              <a:t>Padding</a:t>
            </a:r>
            <a:endParaRPr lang="en-CN" sz="2000" dirty="0">
              <a:latin typeface="+mn-ea"/>
            </a:endParaRPr>
          </a:p>
        </p:txBody>
      </p:sp>
      <p:graphicFrame>
        <p:nvGraphicFramePr>
          <p:cNvPr id="14" name="Table 2">
            <a:extLst>
              <a:ext uri="{FF2B5EF4-FFF2-40B4-BE49-F238E27FC236}">
                <a16:creationId xmlns:a16="http://schemas.microsoft.com/office/drawing/2014/main" id="{75D46198-9B19-3E42-A915-8B9123E95A10}"/>
              </a:ext>
            </a:extLst>
          </p:cNvPr>
          <p:cNvGraphicFramePr>
            <a:graphicFrameLocks noGrp="1"/>
          </p:cNvGraphicFramePr>
          <p:nvPr/>
        </p:nvGraphicFramePr>
        <p:xfrm>
          <a:off x="7378535" y="1726767"/>
          <a:ext cx="4010475" cy="3404466"/>
        </p:xfrm>
        <a:graphic>
          <a:graphicData uri="http://schemas.openxmlformats.org/drawingml/2006/table">
            <a:tbl>
              <a:tblPr firstRow="1" bandRow="1">
                <a:tableStyleId>{2D5ABB26-0587-4C30-8999-92F81FD0307C}</a:tableStyleId>
              </a:tblPr>
              <a:tblGrid>
                <a:gridCol w="572925">
                  <a:extLst>
                    <a:ext uri="{9D8B030D-6E8A-4147-A177-3AD203B41FA5}">
                      <a16:colId xmlns:a16="http://schemas.microsoft.com/office/drawing/2014/main" val="1436861097"/>
                    </a:ext>
                  </a:extLst>
                </a:gridCol>
                <a:gridCol w="572925">
                  <a:extLst>
                    <a:ext uri="{9D8B030D-6E8A-4147-A177-3AD203B41FA5}">
                      <a16:colId xmlns:a16="http://schemas.microsoft.com/office/drawing/2014/main" val="75700007"/>
                    </a:ext>
                  </a:extLst>
                </a:gridCol>
                <a:gridCol w="572925">
                  <a:extLst>
                    <a:ext uri="{9D8B030D-6E8A-4147-A177-3AD203B41FA5}">
                      <a16:colId xmlns:a16="http://schemas.microsoft.com/office/drawing/2014/main" val="1771726737"/>
                    </a:ext>
                  </a:extLst>
                </a:gridCol>
                <a:gridCol w="572925">
                  <a:extLst>
                    <a:ext uri="{9D8B030D-6E8A-4147-A177-3AD203B41FA5}">
                      <a16:colId xmlns:a16="http://schemas.microsoft.com/office/drawing/2014/main" val="2240372457"/>
                    </a:ext>
                  </a:extLst>
                </a:gridCol>
                <a:gridCol w="572925">
                  <a:extLst>
                    <a:ext uri="{9D8B030D-6E8A-4147-A177-3AD203B41FA5}">
                      <a16:colId xmlns:a16="http://schemas.microsoft.com/office/drawing/2014/main" val="2852975899"/>
                    </a:ext>
                  </a:extLst>
                </a:gridCol>
                <a:gridCol w="572925">
                  <a:extLst>
                    <a:ext uri="{9D8B030D-6E8A-4147-A177-3AD203B41FA5}">
                      <a16:colId xmlns:a16="http://schemas.microsoft.com/office/drawing/2014/main" val="3140529055"/>
                    </a:ext>
                  </a:extLst>
                </a:gridCol>
                <a:gridCol w="572925">
                  <a:extLst>
                    <a:ext uri="{9D8B030D-6E8A-4147-A177-3AD203B41FA5}">
                      <a16:colId xmlns:a16="http://schemas.microsoft.com/office/drawing/2014/main" val="1046231323"/>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89668850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2924315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69536172"/>
                  </a:ext>
                </a:extLst>
              </a:tr>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589320252"/>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45333143"/>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64350020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AC97E9-EAF3-C849-B3F2-510EE0E7A239}"/>
                  </a:ext>
                </a:extLst>
              </p:cNvPr>
              <p:cNvSpPr txBox="1"/>
              <p:nvPr/>
            </p:nvSpPr>
            <p:spPr>
              <a:xfrm>
                <a:off x="740667" y="5274463"/>
                <a:ext cx="10648343" cy="1015663"/>
              </a:xfrm>
              <a:prstGeom prst="rect">
                <a:avLst/>
              </a:prstGeom>
              <a:noFill/>
            </p:spPr>
            <p:txBody>
              <a:bodyPr wrap="square" rtlCol="0">
                <a:spAutoFit/>
              </a:bodyPr>
              <a:lstStyle/>
              <a:p>
                <a:r>
                  <a:rPr lang="en-US" altLang="zh-CN" sz="2000" b="1" dirty="0">
                    <a:solidFill>
                      <a:srgbClr val="FF0000"/>
                    </a:solidFill>
                    <a:latin typeface="+mn-ea"/>
                  </a:rPr>
                  <a:t>Padding</a:t>
                </a:r>
                <a:r>
                  <a:rPr lang="zh-CN" altLang="en-US" sz="2000" b="1" dirty="0">
                    <a:solidFill>
                      <a:srgbClr val="FF0000"/>
                    </a:solidFill>
                    <a:latin typeface="+mn-ea"/>
                  </a:rPr>
                  <a:t>（填充）</a:t>
                </a:r>
                <a:r>
                  <a:rPr lang="zh-CN" altLang="en-US" sz="2000" dirty="0">
                    <a:latin typeface="+mn-ea"/>
                  </a:rPr>
                  <a:t>：在输入高和宽的两侧填充元素（</a:t>
                </a:r>
                <a:r>
                  <a:rPr lang="en-CN" sz="2000" dirty="0"/>
                  <a:t> </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a:latin typeface="Cambria Math" panose="02040503050406030204" pitchFamily="18" charset="0"/>
                          </a:rPr>
                          <m:t>𝑝</m:t>
                        </m:r>
                      </m:e>
                      <m:sub>
                        <m:r>
                          <a:rPr lang="en-US" altLang="zh-CN" sz="2000" b="0" i="1" dirty="0" smtClean="0">
                            <a:latin typeface="Cambria Math" panose="02040503050406030204" pitchFamily="18" charset="0"/>
                          </a:rPr>
                          <m:t>𝑤</m:t>
                        </m:r>
                      </m:sub>
                    </m:sSub>
                    <m:r>
                      <a:rPr lang="en-US" altLang="zh-CN" sz="2000" b="0" i="1" dirty="0" smtClean="0">
                        <a:latin typeface="Cambria Math" panose="02040503050406030204" pitchFamily="18" charset="0"/>
                      </a:rPr>
                      <m:t>×</m:t>
                    </m:r>
                    <m:sSub>
                      <m:sSubPr>
                        <m:ctrlPr>
                          <a:rPr lang="en-CN" sz="2000" i="1">
                            <a:latin typeface="Cambria Math" panose="02040503050406030204" pitchFamily="18" charset="0"/>
                          </a:rPr>
                        </m:ctrlPr>
                      </m:sSubPr>
                      <m:e>
                        <m:r>
                          <a:rPr lang="en-US" altLang="zh-CN" sz="2000" b="0" i="1" smtClean="0">
                            <a:latin typeface="Cambria Math" panose="02040503050406030204" pitchFamily="18" charset="0"/>
                          </a:rPr>
                          <m:t>𝑝</m:t>
                        </m:r>
                      </m:e>
                      <m:sub>
                        <m:r>
                          <a:rPr lang="en-CN" sz="2000" i="1">
                            <a:latin typeface="Cambria Math" panose="02040503050406030204" pitchFamily="18" charset="0"/>
                          </a:rPr>
                          <m:t>h</m:t>
                        </m:r>
                      </m:sub>
                    </m:sSub>
                    <m:r>
                      <a:rPr lang="en-CN" sz="2000" i="1">
                        <a:latin typeface="Cambria Math" panose="02040503050406030204" pitchFamily="18" charset="0"/>
                      </a:rPr>
                      <m:t> </m:t>
                    </m:r>
                  </m:oMath>
                </a14:m>
                <a:r>
                  <a:rPr lang="zh-CN" altLang="en-US" sz="2000" dirty="0">
                    <a:latin typeface="+mn-ea"/>
                  </a:rPr>
                  <a:t>）（通常是</a:t>
                </a:r>
                <a:r>
                  <a:rPr lang="en-US" altLang="zh-CN" sz="2000" dirty="0">
                    <a:latin typeface="+mn-ea"/>
                  </a:rPr>
                  <a:t>0</a:t>
                </a:r>
                <a:r>
                  <a:rPr lang="zh-CN" altLang="en-US" sz="2000" dirty="0">
                    <a:latin typeface="+mn-ea"/>
                  </a:rPr>
                  <a:t>元素）。为了方便推测每个层的输出形状。对于</a:t>
                </a:r>
                <a:r>
                  <a:rPr lang="en-US" altLang="zh-CN" sz="2000" dirty="0">
                    <a:latin typeface="+mn-ea"/>
                  </a:rPr>
                  <a:t>stride=1</a:t>
                </a:r>
                <a:r>
                  <a:rPr lang="zh-CN" altLang="en-US" sz="2000" dirty="0">
                    <a:latin typeface="+mn-ea"/>
                  </a:rPr>
                  <a:t>，</a:t>
                </a:r>
                <a:r>
                  <a:rPr lang="zh-CN" altLang="en-US" sz="2000" b="1" dirty="0">
                    <a:solidFill>
                      <a:schemeClr val="accent1"/>
                    </a:solidFill>
                    <a:latin typeface="+mn-ea"/>
                  </a:rPr>
                  <a:t>通常会设置</a:t>
                </a:r>
                <a14:m>
                  <m:oMath xmlns:m="http://schemas.openxmlformats.org/officeDocument/2006/math">
                    <m:sSub>
                      <m:sSubPr>
                        <m:ctrlPr>
                          <a:rPr lang="en-US" altLang="zh-CN" sz="2000" b="1" i="1" dirty="0">
                            <a:solidFill>
                              <a:schemeClr val="accent1"/>
                            </a:solidFill>
                            <a:latin typeface="Cambria Math" panose="02040503050406030204" pitchFamily="18" charset="0"/>
                          </a:rPr>
                        </m:ctrlPr>
                      </m:sSubPr>
                      <m:e>
                        <m:r>
                          <a:rPr lang="en-US" altLang="zh-CN" sz="2000" b="1" i="1" dirty="0">
                            <a:solidFill>
                              <a:schemeClr val="accent1"/>
                            </a:solidFill>
                            <a:latin typeface="Cambria Math" panose="02040503050406030204" pitchFamily="18" charset="0"/>
                          </a:rPr>
                          <m:t>𝒑</m:t>
                        </m:r>
                      </m:e>
                      <m:sub>
                        <m:r>
                          <a:rPr lang="en-US" altLang="zh-CN" sz="2000" b="1" i="1" dirty="0" smtClean="0">
                            <a:solidFill>
                              <a:schemeClr val="accent1"/>
                            </a:solidFill>
                            <a:latin typeface="Cambria Math" panose="02040503050406030204" pitchFamily="18" charset="0"/>
                          </a:rPr>
                          <m:t>𝒉</m:t>
                        </m:r>
                      </m:sub>
                    </m:sSub>
                    <m:r>
                      <a:rPr lang="en-US" altLang="zh-CN" sz="2000" b="1" i="1" dirty="0" smtClean="0">
                        <a:solidFill>
                          <a:schemeClr val="accent1"/>
                        </a:solidFill>
                        <a:latin typeface="Cambria Math" panose="02040503050406030204" pitchFamily="18" charset="0"/>
                      </a:rPr>
                      <m:t>=</m:t>
                    </m:r>
                    <m:sSub>
                      <m:sSubPr>
                        <m:ctrlPr>
                          <a:rPr lang="en-US" altLang="zh-CN" sz="2000" b="1" i="1" dirty="0" smtClean="0">
                            <a:solidFill>
                              <a:schemeClr val="accent1"/>
                            </a:solidFill>
                            <a:latin typeface="Cambria Math" panose="02040503050406030204" pitchFamily="18" charset="0"/>
                          </a:rPr>
                        </m:ctrlPr>
                      </m:sSubPr>
                      <m:e>
                        <m:r>
                          <a:rPr lang="en-US" altLang="zh-CN" sz="2000" b="1" i="1" dirty="0" smtClean="0">
                            <a:solidFill>
                              <a:schemeClr val="accent1"/>
                            </a:solidFill>
                            <a:latin typeface="Cambria Math" panose="02040503050406030204" pitchFamily="18" charset="0"/>
                          </a:rPr>
                          <m:t>𝒌</m:t>
                        </m:r>
                      </m:e>
                      <m:sub>
                        <m:r>
                          <a:rPr lang="en-US" altLang="zh-CN" sz="2000" b="1" i="1" dirty="0" smtClean="0">
                            <a:solidFill>
                              <a:schemeClr val="accent1"/>
                            </a:solidFill>
                            <a:latin typeface="Cambria Math" panose="02040503050406030204" pitchFamily="18" charset="0"/>
                          </a:rPr>
                          <m:t>𝒉</m:t>
                        </m:r>
                      </m:sub>
                    </m:sSub>
                    <m:r>
                      <a:rPr lang="en-US" altLang="zh-CN" sz="2000" b="1" i="1" dirty="0" smtClean="0">
                        <a:solidFill>
                          <a:schemeClr val="accent1"/>
                        </a:solidFill>
                        <a:latin typeface="Cambria Math" panose="02040503050406030204" pitchFamily="18" charset="0"/>
                      </a:rPr>
                      <m:t>−</m:t>
                    </m:r>
                    <m:r>
                      <a:rPr lang="en-US" altLang="zh-CN" sz="2000" b="1" i="1" dirty="0" smtClean="0">
                        <a:solidFill>
                          <a:schemeClr val="accent1"/>
                        </a:solidFill>
                        <a:latin typeface="Cambria Math" panose="02040503050406030204" pitchFamily="18" charset="0"/>
                      </a:rPr>
                      <m:t>𝟏</m:t>
                    </m:r>
                    <m:r>
                      <a:rPr lang="zh-CN" altLang="en-US" sz="2000" b="1" i="1" dirty="0">
                        <a:solidFill>
                          <a:schemeClr val="accent1"/>
                        </a:solidFill>
                        <a:latin typeface="Cambria Math" panose="02040503050406030204" pitchFamily="18" charset="0"/>
                      </a:rPr>
                      <m:t>和</m:t>
                    </m:r>
                    <m:sSub>
                      <m:sSubPr>
                        <m:ctrlPr>
                          <a:rPr lang="en-US" altLang="zh-CN" sz="2000" b="1" i="1" dirty="0">
                            <a:solidFill>
                              <a:schemeClr val="accent1"/>
                            </a:solidFill>
                            <a:latin typeface="Cambria Math" panose="02040503050406030204" pitchFamily="18" charset="0"/>
                          </a:rPr>
                        </m:ctrlPr>
                      </m:sSubPr>
                      <m:e>
                        <m:r>
                          <a:rPr lang="en-US" altLang="zh-CN" sz="2000" b="1" i="1" dirty="0">
                            <a:solidFill>
                              <a:schemeClr val="accent1"/>
                            </a:solidFill>
                            <a:latin typeface="Cambria Math" panose="02040503050406030204" pitchFamily="18" charset="0"/>
                          </a:rPr>
                          <m:t>𝒑</m:t>
                        </m:r>
                      </m:e>
                      <m:sub>
                        <m:r>
                          <a:rPr lang="en-US" altLang="zh-CN" sz="2000" b="1" i="1" dirty="0">
                            <a:solidFill>
                              <a:schemeClr val="accent1"/>
                            </a:solidFill>
                            <a:latin typeface="Cambria Math" panose="02040503050406030204" pitchFamily="18" charset="0"/>
                          </a:rPr>
                          <m:t>𝒘</m:t>
                        </m:r>
                      </m:sub>
                    </m:sSub>
                    <m:r>
                      <a:rPr lang="en-US" altLang="zh-CN" sz="2000" b="1" i="1" dirty="0">
                        <a:solidFill>
                          <a:schemeClr val="accent1"/>
                        </a:solidFill>
                        <a:latin typeface="Cambria Math" panose="02040503050406030204" pitchFamily="18" charset="0"/>
                      </a:rPr>
                      <m:t>=</m:t>
                    </m:r>
                    <m:sSub>
                      <m:sSubPr>
                        <m:ctrlPr>
                          <a:rPr lang="en-US" altLang="zh-CN" sz="2000" b="1" i="1" dirty="0">
                            <a:solidFill>
                              <a:schemeClr val="accent1"/>
                            </a:solidFill>
                            <a:latin typeface="Cambria Math" panose="02040503050406030204" pitchFamily="18" charset="0"/>
                          </a:rPr>
                        </m:ctrlPr>
                      </m:sSubPr>
                      <m:e>
                        <m:r>
                          <a:rPr lang="en-US" altLang="zh-CN" sz="2000" b="1" i="1" dirty="0">
                            <a:solidFill>
                              <a:schemeClr val="accent1"/>
                            </a:solidFill>
                            <a:latin typeface="Cambria Math" panose="02040503050406030204" pitchFamily="18" charset="0"/>
                          </a:rPr>
                          <m:t>𝒌</m:t>
                        </m:r>
                      </m:e>
                      <m:sub>
                        <m:r>
                          <a:rPr lang="en-US" altLang="zh-CN" sz="2000" b="1" i="1" dirty="0" smtClean="0">
                            <a:solidFill>
                              <a:schemeClr val="accent1"/>
                            </a:solidFill>
                            <a:latin typeface="Cambria Math" panose="02040503050406030204" pitchFamily="18" charset="0"/>
                          </a:rPr>
                          <m:t>𝒘</m:t>
                        </m:r>
                      </m:sub>
                    </m:sSub>
                    <m:r>
                      <a:rPr lang="en-US" altLang="zh-CN" sz="2000" b="1" i="1" dirty="0">
                        <a:solidFill>
                          <a:schemeClr val="accent1"/>
                        </a:solidFill>
                        <a:latin typeface="Cambria Math" panose="02040503050406030204" pitchFamily="18" charset="0"/>
                      </a:rPr>
                      <m:t>−</m:t>
                    </m:r>
                    <m:r>
                      <a:rPr lang="en-US" altLang="zh-CN" sz="2000" b="1" i="1" dirty="0">
                        <a:solidFill>
                          <a:schemeClr val="accent1"/>
                        </a:solidFill>
                        <a:latin typeface="Cambria Math" panose="02040503050406030204" pitchFamily="18" charset="0"/>
                      </a:rPr>
                      <m:t>𝟏</m:t>
                    </m:r>
                  </m:oMath>
                </a14:m>
                <a:r>
                  <a:rPr lang="en-CN" sz="2000" b="1" dirty="0">
                    <a:solidFill>
                      <a:schemeClr val="accent1"/>
                    </a:solidFill>
                    <a:latin typeface="+mn-ea"/>
                  </a:rPr>
                  <a:t>来使输入和输出具有相同的大小</a:t>
                </a:r>
                <a:r>
                  <a:rPr lang="zh-CN" altLang="en-US" sz="2000" dirty="0">
                    <a:latin typeface="+mn-ea"/>
                  </a:rPr>
                  <a:t>。</a:t>
                </a:r>
                <a:endParaRPr lang="en-CN" sz="2000" dirty="0">
                  <a:latin typeface="+mn-ea"/>
                </a:endParaRPr>
              </a:p>
            </p:txBody>
          </p:sp>
        </mc:Choice>
        <mc:Fallback xmlns="">
          <p:sp>
            <p:nvSpPr>
              <p:cNvPr id="7" name="TextBox 6">
                <a:extLst>
                  <a:ext uri="{FF2B5EF4-FFF2-40B4-BE49-F238E27FC236}">
                    <a16:creationId xmlns:a16="http://schemas.microsoft.com/office/drawing/2014/main" id="{7EAC97E9-EAF3-C849-B3F2-510EE0E7A239}"/>
                  </a:ext>
                </a:extLst>
              </p:cNvPr>
              <p:cNvSpPr txBox="1">
                <a:spLocks noRot="1" noChangeAspect="1" noMove="1" noResize="1" noEditPoints="1" noAdjustHandles="1" noChangeArrowheads="1" noChangeShapeType="1" noTextEdit="1"/>
              </p:cNvSpPr>
              <p:nvPr/>
            </p:nvSpPr>
            <p:spPr>
              <a:xfrm>
                <a:off x="740667" y="5274463"/>
                <a:ext cx="10648343" cy="1015663"/>
              </a:xfrm>
              <a:prstGeom prst="rect">
                <a:avLst/>
              </a:prstGeom>
              <a:blipFill>
                <a:blip r:embed="rId3"/>
                <a:stretch>
                  <a:fillRect l="-596" t="-3704" r="-477" b="-9877"/>
                </a:stretch>
              </a:blipFill>
            </p:spPr>
            <p:txBody>
              <a:bodyPr/>
              <a:lstStyle/>
              <a:p>
                <a:r>
                  <a:rPr lang="en-CN">
                    <a:noFill/>
                  </a:rPr>
                  <a:t> </a:t>
                </a:r>
              </a:p>
            </p:txBody>
          </p:sp>
        </mc:Fallback>
      </mc:AlternateContent>
      <p:sp>
        <p:nvSpPr>
          <p:cNvPr id="6" name="灯片编号占位符 5"/>
          <p:cNvSpPr>
            <a:spLocks noGrp="1"/>
          </p:cNvSpPr>
          <p:nvPr>
            <p:ph type="sldNum" sz="quarter" idx="14"/>
          </p:nvPr>
        </p:nvSpPr>
        <p:spPr/>
        <p:txBody>
          <a:bodyPr/>
          <a:lstStyle/>
          <a:p>
            <a:fld id="{AF69888C-E133-43D9-A638-B5C95925B91C}" type="slidenum">
              <a:rPr lang="zh-CN" altLang="en-US" smtClean="0"/>
              <a:t>13</a:t>
            </a:fld>
            <a:endParaRPr lang="zh-CN" altLang="en-US" dirty="0"/>
          </a:p>
        </p:txBody>
      </p:sp>
    </p:spTree>
    <p:extLst>
      <p:ext uri="{BB962C8B-B14F-4D97-AF65-F5344CB8AC3E}">
        <p14:creationId xmlns:p14="http://schemas.microsoft.com/office/powerpoint/2010/main" val="402053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checkerboard(across)">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2">
            <a:extLst>
              <a:ext uri="{FF2B5EF4-FFF2-40B4-BE49-F238E27FC236}">
                <a16:creationId xmlns:a16="http://schemas.microsoft.com/office/drawing/2014/main" id="{75D46198-9B19-3E42-A915-8B9123E95A10}"/>
              </a:ext>
            </a:extLst>
          </p:cNvPr>
          <p:cNvGraphicFramePr>
            <a:graphicFrameLocks noGrp="1"/>
          </p:cNvGraphicFramePr>
          <p:nvPr/>
        </p:nvGraphicFramePr>
        <p:xfrm>
          <a:off x="1036819" y="1262195"/>
          <a:ext cx="4670701" cy="3931739"/>
        </p:xfrm>
        <a:graphic>
          <a:graphicData uri="http://schemas.openxmlformats.org/drawingml/2006/table">
            <a:tbl>
              <a:tblPr firstRow="1" bandRow="1">
                <a:tableStyleId>{2D5ABB26-0587-4C30-8999-92F81FD0307C}</a:tableStyleId>
              </a:tblPr>
              <a:tblGrid>
                <a:gridCol w="667243">
                  <a:extLst>
                    <a:ext uri="{9D8B030D-6E8A-4147-A177-3AD203B41FA5}">
                      <a16:colId xmlns:a16="http://schemas.microsoft.com/office/drawing/2014/main" val="1436861097"/>
                    </a:ext>
                  </a:extLst>
                </a:gridCol>
                <a:gridCol w="667243">
                  <a:extLst>
                    <a:ext uri="{9D8B030D-6E8A-4147-A177-3AD203B41FA5}">
                      <a16:colId xmlns:a16="http://schemas.microsoft.com/office/drawing/2014/main" val="75700007"/>
                    </a:ext>
                  </a:extLst>
                </a:gridCol>
                <a:gridCol w="667243">
                  <a:extLst>
                    <a:ext uri="{9D8B030D-6E8A-4147-A177-3AD203B41FA5}">
                      <a16:colId xmlns:a16="http://schemas.microsoft.com/office/drawing/2014/main" val="1771726737"/>
                    </a:ext>
                  </a:extLst>
                </a:gridCol>
                <a:gridCol w="667243">
                  <a:extLst>
                    <a:ext uri="{9D8B030D-6E8A-4147-A177-3AD203B41FA5}">
                      <a16:colId xmlns:a16="http://schemas.microsoft.com/office/drawing/2014/main" val="2240372457"/>
                    </a:ext>
                  </a:extLst>
                </a:gridCol>
                <a:gridCol w="667243">
                  <a:extLst>
                    <a:ext uri="{9D8B030D-6E8A-4147-A177-3AD203B41FA5}">
                      <a16:colId xmlns:a16="http://schemas.microsoft.com/office/drawing/2014/main" val="2852975899"/>
                    </a:ext>
                  </a:extLst>
                </a:gridCol>
                <a:gridCol w="667243">
                  <a:extLst>
                    <a:ext uri="{9D8B030D-6E8A-4147-A177-3AD203B41FA5}">
                      <a16:colId xmlns:a16="http://schemas.microsoft.com/office/drawing/2014/main" val="3140529055"/>
                    </a:ext>
                  </a:extLst>
                </a:gridCol>
                <a:gridCol w="667243">
                  <a:extLst>
                    <a:ext uri="{9D8B030D-6E8A-4147-A177-3AD203B41FA5}">
                      <a16:colId xmlns:a16="http://schemas.microsoft.com/office/drawing/2014/main" val="1046231323"/>
                    </a:ext>
                  </a:extLst>
                </a:gridCol>
              </a:tblGrid>
              <a:tr h="561677">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896688501"/>
                  </a:ext>
                </a:extLst>
              </a:tr>
              <a:tr h="561677">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29243151"/>
                  </a:ext>
                </a:extLst>
              </a:tr>
              <a:tr h="561677">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69536172"/>
                  </a:ext>
                </a:extLst>
              </a:tr>
              <a:tr h="561677">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589320252"/>
                  </a:ext>
                </a:extLst>
              </a:tr>
              <a:tr h="561677">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45333143"/>
                  </a:ext>
                </a:extLst>
              </a:tr>
              <a:tr h="561677">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643500204"/>
                  </a:ext>
                </a:extLst>
              </a:tr>
              <a:tr h="561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C00000"/>
                          </a:solidFill>
                          <a:effectLst/>
                          <a:uLnTx/>
                          <a:uFillTx/>
                          <a:latin typeface="Segoe UI"/>
                          <a:ea typeface="微软雅黑"/>
                          <a:cs typeface="+mn-cs"/>
                        </a:rPr>
                        <a:t>0</a:t>
                      </a:r>
                      <a:endParaRPr kumimoji="0" lang="en-CN" sz="2400" b="1" i="0" u="none" strike="noStrike" kern="1200" cap="none" spc="0" normalizeH="0" baseline="0" noProof="0" dirty="0">
                        <a:ln>
                          <a:noFill/>
                        </a:ln>
                        <a:solidFill>
                          <a:srgbClr val="C00000"/>
                        </a:solidFill>
                        <a:effectLst/>
                        <a:uLnTx/>
                        <a:uFillTx/>
                        <a:latin typeface="Segoe UI"/>
                        <a:ea typeface="微软雅黑"/>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C00000"/>
                          </a:solidFill>
                          <a:effectLst/>
                          <a:uLnTx/>
                          <a:uFillTx/>
                          <a:latin typeface="Segoe UI"/>
                          <a:ea typeface="微软雅黑"/>
                          <a:cs typeface="+mn-cs"/>
                        </a:rPr>
                        <a:t>0</a:t>
                      </a:r>
                      <a:endParaRPr kumimoji="0" lang="en-CN" sz="2400" b="1" i="0" u="none" strike="noStrike" kern="1200" cap="none" spc="0" normalizeH="0" baseline="0" noProof="0" dirty="0">
                        <a:ln>
                          <a:noFill/>
                        </a:ln>
                        <a:solidFill>
                          <a:srgbClr val="C00000"/>
                        </a:solidFill>
                        <a:effectLst/>
                        <a:uLnTx/>
                        <a:uFillTx/>
                        <a:latin typeface="Segoe UI"/>
                        <a:ea typeface="微软雅黑"/>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C00000"/>
                          </a:solidFill>
                          <a:effectLst/>
                          <a:uLnTx/>
                          <a:uFillTx/>
                          <a:latin typeface="Segoe UI"/>
                          <a:ea typeface="微软雅黑"/>
                          <a:cs typeface="+mn-cs"/>
                        </a:rPr>
                        <a:t>0</a:t>
                      </a:r>
                      <a:endParaRPr kumimoji="0" lang="en-CN" sz="2400" b="1" i="0" u="none" strike="noStrike" kern="1200" cap="none" spc="0" normalizeH="0" baseline="0" noProof="0" dirty="0">
                        <a:ln>
                          <a:noFill/>
                        </a:ln>
                        <a:solidFill>
                          <a:srgbClr val="C00000"/>
                        </a:solidFill>
                        <a:effectLst/>
                        <a:uLnTx/>
                        <a:uFillTx/>
                        <a:latin typeface="Segoe UI"/>
                        <a:ea typeface="微软雅黑"/>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C00000"/>
                          </a:solidFill>
                          <a:effectLst/>
                          <a:uLnTx/>
                          <a:uFillTx/>
                          <a:latin typeface="Segoe UI"/>
                          <a:ea typeface="微软雅黑"/>
                          <a:cs typeface="+mn-cs"/>
                        </a:rPr>
                        <a:t>0</a:t>
                      </a:r>
                      <a:endParaRPr kumimoji="0" lang="en-CN" sz="2400" b="1" i="0" u="none" strike="noStrike" kern="1200" cap="none" spc="0" normalizeH="0" baseline="0" noProof="0" dirty="0">
                        <a:ln>
                          <a:noFill/>
                        </a:ln>
                        <a:solidFill>
                          <a:srgbClr val="C00000"/>
                        </a:solidFill>
                        <a:effectLst/>
                        <a:uLnTx/>
                        <a:uFillTx/>
                        <a:latin typeface="Segoe UI"/>
                        <a:ea typeface="微软雅黑"/>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C00000"/>
                          </a:solidFill>
                          <a:effectLst/>
                          <a:uLnTx/>
                          <a:uFillTx/>
                          <a:latin typeface="Segoe UI"/>
                          <a:ea typeface="微软雅黑"/>
                          <a:cs typeface="+mn-cs"/>
                        </a:rPr>
                        <a:t>0</a:t>
                      </a:r>
                      <a:endParaRPr kumimoji="0" lang="en-CN" sz="2400" b="1" i="0" u="none" strike="noStrike" kern="1200" cap="none" spc="0" normalizeH="0" baseline="0" noProof="0" dirty="0">
                        <a:ln>
                          <a:noFill/>
                        </a:ln>
                        <a:solidFill>
                          <a:srgbClr val="C00000"/>
                        </a:solidFill>
                        <a:effectLst/>
                        <a:uLnTx/>
                        <a:uFillTx/>
                        <a:latin typeface="Segoe UI"/>
                        <a:ea typeface="微软雅黑"/>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Segoe UI"/>
                          <a:ea typeface="微软雅黑"/>
                          <a:cs typeface="+mn-cs"/>
                        </a:rPr>
                        <a:t>0</a:t>
                      </a:r>
                      <a:endParaRPr kumimoji="0" lang="en-CN" sz="2400" b="1" i="0" u="none" strike="noStrike" kern="1200" cap="none" spc="0" normalizeH="0" baseline="0" noProof="0" dirty="0">
                        <a:ln>
                          <a:noFill/>
                        </a:ln>
                        <a:solidFill>
                          <a:srgbClr val="C00000"/>
                        </a:solidFill>
                        <a:effectLst/>
                        <a:uLnTx/>
                        <a:uFillTx/>
                        <a:latin typeface="Segoe UI"/>
                        <a:ea typeface="微软雅黑"/>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35058802"/>
                  </a:ext>
                </a:extLst>
              </a:tr>
            </a:tbl>
          </a:graphicData>
        </a:graphic>
      </p:graphicFrame>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9" name="TextBox 8">
            <a:extLst>
              <a:ext uri="{FF2B5EF4-FFF2-40B4-BE49-F238E27FC236}">
                <a16:creationId xmlns:a16="http://schemas.microsoft.com/office/drawing/2014/main" id="{47DA0906-8D64-624C-B400-04B3684FD203}"/>
              </a:ext>
            </a:extLst>
          </p:cNvPr>
          <p:cNvSpPr txBox="1"/>
          <p:nvPr/>
        </p:nvSpPr>
        <p:spPr>
          <a:xfrm>
            <a:off x="821094" y="742731"/>
            <a:ext cx="4670702" cy="461665"/>
          </a:xfrm>
          <a:prstGeom prst="rect">
            <a:avLst/>
          </a:prstGeom>
          <a:noFill/>
        </p:spPr>
        <p:txBody>
          <a:bodyPr wrap="none" rtlCol="0">
            <a:spAutoFit/>
          </a:bodyPr>
          <a:lstStyle/>
          <a:p>
            <a:pPr marL="285750" indent="-285750" algn="l">
              <a:buFont typeface="Wingdings" pitchFamily="2" charset="2"/>
              <a:buChar char="Ø"/>
            </a:pPr>
            <a:r>
              <a:rPr lang="en-US" altLang="zh-CN" sz="2400" b="1" dirty="0">
                <a:latin typeface="+mn-ea"/>
              </a:rPr>
              <a:t>Stride:</a:t>
            </a:r>
            <a:r>
              <a:rPr lang="zh-CN" altLang="en-US" sz="2400" b="1" dirty="0">
                <a:latin typeface="+mn-ea"/>
              </a:rPr>
              <a:t> </a:t>
            </a:r>
            <a:r>
              <a:rPr lang="en-US" altLang="zh-CN" sz="2400" b="1" dirty="0">
                <a:latin typeface="+mn-ea"/>
              </a:rPr>
              <a:t>2?</a:t>
            </a:r>
            <a:r>
              <a:rPr lang="zh-CN" altLang="en-US" sz="2400" b="1" dirty="0">
                <a:latin typeface="+mn-ea"/>
              </a:rPr>
              <a:t>， </a:t>
            </a:r>
            <a:r>
              <a:rPr lang="en-US" altLang="zh-CN" sz="2400" b="1" dirty="0">
                <a:latin typeface="+mn-ea"/>
              </a:rPr>
              <a:t>Kernel</a:t>
            </a:r>
            <a:r>
              <a:rPr lang="zh-CN" altLang="en-US" sz="2400" b="1" dirty="0">
                <a:latin typeface="+mn-ea"/>
              </a:rPr>
              <a:t> </a:t>
            </a:r>
            <a:r>
              <a:rPr lang="en-US" altLang="zh-CN" sz="2400" b="1" dirty="0">
                <a:latin typeface="+mn-ea"/>
              </a:rPr>
              <a:t>size:</a:t>
            </a:r>
            <a:r>
              <a:rPr lang="zh-CN" altLang="en-US" sz="2400" b="1" dirty="0">
                <a:latin typeface="+mn-ea"/>
              </a:rPr>
              <a:t> </a:t>
            </a:r>
            <a:r>
              <a:rPr lang="en-US" altLang="zh-CN" sz="2400" b="1" dirty="0">
                <a:latin typeface="+mn-ea"/>
              </a:rPr>
              <a:t>3</a:t>
            </a:r>
            <a:r>
              <a:rPr lang="zh-CN" altLang="en-US" sz="2400" b="1" dirty="0">
                <a:latin typeface="+mn-ea"/>
              </a:rPr>
              <a:t>*</a:t>
            </a:r>
            <a:r>
              <a:rPr lang="en-US" altLang="zh-CN" sz="2400" b="1" dirty="0">
                <a:latin typeface="+mn-ea"/>
              </a:rPr>
              <a:t>3</a:t>
            </a:r>
            <a:endParaRPr lang="en-CN" sz="2400" b="1" dirty="0">
              <a:latin typeface="+mn-ea"/>
            </a:endParaRPr>
          </a:p>
        </p:txBody>
      </p:sp>
      <p:sp>
        <p:nvSpPr>
          <p:cNvPr id="19" name="Rectangle 18">
            <a:extLst>
              <a:ext uri="{FF2B5EF4-FFF2-40B4-BE49-F238E27FC236}">
                <a16:creationId xmlns:a16="http://schemas.microsoft.com/office/drawing/2014/main" id="{BD97234C-8B2C-B243-A108-6D4E3ED2075F}"/>
              </a:ext>
            </a:extLst>
          </p:cNvPr>
          <p:cNvSpPr/>
          <p:nvPr/>
        </p:nvSpPr>
        <p:spPr>
          <a:xfrm>
            <a:off x="1036819" y="1230230"/>
            <a:ext cx="2005239" cy="1702233"/>
          </a:xfrm>
          <a:prstGeom prst="rect">
            <a:avLst/>
          </a:prstGeom>
          <a:noFill/>
          <a:ln w="571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N"/>
          </a:p>
        </p:txBody>
      </p:sp>
      <p:graphicFrame>
        <p:nvGraphicFramePr>
          <p:cNvPr id="13" name="Table 13">
            <a:extLst>
              <a:ext uri="{FF2B5EF4-FFF2-40B4-BE49-F238E27FC236}">
                <a16:creationId xmlns:a16="http://schemas.microsoft.com/office/drawing/2014/main" id="{33FFC030-3BD0-4543-82DB-C18B5B4F5F94}"/>
              </a:ext>
            </a:extLst>
          </p:cNvPr>
          <p:cNvGraphicFramePr>
            <a:graphicFrameLocks noGrp="1"/>
          </p:cNvGraphicFramePr>
          <p:nvPr/>
        </p:nvGraphicFramePr>
        <p:xfrm>
          <a:off x="6064838" y="1423790"/>
          <a:ext cx="1995066" cy="1702233"/>
        </p:xfrm>
        <a:graphic>
          <a:graphicData uri="http://schemas.openxmlformats.org/drawingml/2006/table">
            <a:tbl>
              <a:tblPr firstRow="1" bandRow="1">
                <a:tableStyleId>{5940675A-B579-460E-94D1-54222C63F5DA}</a:tableStyleId>
              </a:tblPr>
              <a:tblGrid>
                <a:gridCol w="665022">
                  <a:extLst>
                    <a:ext uri="{9D8B030D-6E8A-4147-A177-3AD203B41FA5}">
                      <a16:colId xmlns:a16="http://schemas.microsoft.com/office/drawing/2014/main" val="892182992"/>
                    </a:ext>
                  </a:extLst>
                </a:gridCol>
                <a:gridCol w="665022">
                  <a:extLst>
                    <a:ext uri="{9D8B030D-6E8A-4147-A177-3AD203B41FA5}">
                      <a16:colId xmlns:a16="http://schemas.microsoft.com/office/drawing/2014/main" val="2427902903"/>
                    </a:ext>
                  </a:extLst>
                </a:gridCol>
                <a:gridCol w="665022">
                  <a:extLst>
                    <a:ext uri="{9D8B030D-6E8A-4147-A177-3AD203B41FA5}">
                      <a16:colId xmlns:a16="http://schemas.microsoft.com/office/drawing/2014/main" val="2742992284"/>
                    </a:ext>
                  </a:extLst>
                </a:gridCol>
              </a:tblGrid>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sp>
        <p:nvSpPr>
          <p:cNvPr id="3" name="Right Arrow 2">
            <a:extLst>
              <a:ext uri="{FF2B5EF4-FFF2-40B4-BE49-F238E27FC236}">
                <a16:creationId xmlns:a16="http://schemas.microsoft.com/office/drawing/2014/main" id="{055434A3-AE54-1D4A-B6D4-FA5A5E6A06E0}"/>
              </a:ext>
            </a:extLst>
          </p:cNvPr>
          <p:cNvSpPr/>
          <p:nvPr/>
        </p:nvSpPr>
        <p:spPr>
          <a:xfrm>
            <a:off x="6463130" y="3252097"/>
            <a:ext cx="1511559" cy="5458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D3E0B6-9D1D-F71F-E604-E46B8A765F1A}"/>
                  </a:ext>
                </a:extLst>
              </p:cNvPr>
              <p:cNvSpPr txBox="1"/>
              <p:nvPr/>
            </p:nvSpPr>
            <p:spPr>
              <a:xfrm>
                <a:off x="123826" y="5271603"/>
                <a:ext cx="11424162" cy="1753044"/>
              </a:xfrm>
              <a:prstGeom prst="rect">
                <a:avLst/>
              </a:prstGeom>
              <a:noFill/>
            </p:spPr>
            <p:txBody>
              <a:bodyPr wrap="square" rtlCol="0">
                <a:spAutoFit/>
              </a:bodyPr>
              <a:lstStyle/>
              <a:p>
                <a:r>
                  <a:rPr lang="zh-CN" altLang="en-US" sz="2400" dirty="0"/>
                  <a:t>假设</a:t>
                </a:r>
                <a:r>
                  <a:rPr lang="zh-CN" altLang="en-US" sz="2400" dirty="0">
                    <a:solidFill>
                      <a:srgbClr val="0070C0"/>
                    </a:solidFill>
                  </a:rPr>
                  <a:t>输入的图像</a:t>
                </a:r>
                <a:r>
                  <a:rPr lang="zh-CN" altLang="en-US" sz="2400" dirty="0"/>
                  <a:t>的尺寸是</a:t>
                </a:r>
                <a14:m>
                  <m:oMath xmlns:m="http://schemas.openxmlformats.org/officeDocument/2006/math">
                    <m:sSub>
                      <m:sSubPr>
                        <m:ctrlPr>
                          <a:rPr lang="en-CN" sz="2400" i="1">
                            <a:latin typeface="Cambria Math" panose="02040503050406030204" pitchFamily="18" charset="0"/>
                          </a:rPr>
                        </m:ctrlPr>
                      </m:sSubPr>
                      <m:e>
                        <m:r>
                          <a:rPr lang="en-CN" sz="2400" i="1">
                            <a:latin typeface="Cambria Math" panose="02040503050406030204" pitchFamily="18" charset="0"/>
                          </a:rPr>
                          <m:t>𝑛</m:t>
                        </m:r>
                      </m:e>
                      <m:sub>
                        <m:r>
                          <a:rPr lang="en-CN" sz="2400" i="1">
                            <a:latin typeface="Cambria Math" panose="02040503050406030204" pitchFamily="18" charset="0"/>
                          </a:rPr>
                          <m:t>h</m:t>
                        </m:r>
                      </m:sub>
                    </m:sSub>
                    <m:r>
                      <a:rPr lang="en-CN" sz="2400" i="1">
                        <a:latin typeface="Cambria Math" panose="02040503050406030204" pitchFamily="18" charset="0"/>
                      </a:rPr>
                      <m:t>×</m:t>
                    </m:r>
                    <m:sSub>
                      <m:sSubPr>
                        <m:ctrlPr>
                          <a:rPr lang="en-CN" sz="2400" i="1">
                            <a:latin typeface="Cambria Math" panose="02040503050406030204" pitchFamily="18" charset="0"/>
                          </a:rPr>
                        </m:ctrlPr>
                      </m:sSubPr>
                      <m:e>
                        <m:r>
                          <a:rPr lang="en-CN" sz="2400" i="1">
                            <a:latin typeface="Cambria Math" panose="02040503050406030204" pitchFamily="18" charset="0"/>
                          </a:rPr>
                          <m:t>𝑛</m:t>
                        </m:r>
                      </m:e>
                      <m:sub>
                        <m:r>
                          <a:rPr lang="en-CN" sz="2400" i="1">
                            <a:latin typeface="Cambria Math" panose="02040503050406030204" pitchFamily="18" charset="0"/>
                          </a:rPr>
                          <m:t>𝑤</m:t>
                        </m:r>
                      </m:sub>
                    </m:sSub>
                  </m:oMath>
                </a14:m>
                <a:r>
                  <a:rPr lang="en-CN" sz="2400" dirty="0"/>
                  <a:t>, </a:t>
                </a:r>
                <a:r>
                  <a:rPr lang="zh-CN" altLang="en-US" sz="2400" dirty="0"/>
                  <a:t>卷积核的大小是</a:t>
                </a:r>
                <a14:m>
                  <m:oMath xmlns:m="http://schemas.openxmlformats.org/officeDocument/2006/math">
                    <m:sSub>
                      <m:sSubPr>
                        <m:ctrlPr>
                          <a:rPr lang="en-CN" sz="2400" i="1">
                            <a:latin typeface="Cambria Math" panose="02040503050406030204" pitchFamily="18" charset="0"/>
                          </a:rPr>
                        </m:ctrlPr>
                      </m:sSubPr>
                      <m:e>
                        <m:r>
                          <a:rPr lang="en-CN" sz="2400" i="1">
                            <a:latin typeface="Cambria Math" panose="02040503050406030204" pitchFamily="18" charset="0"/>
                          </a:rPr>
                          <m:t>𝑘</m:t>
                        </m:r>
                      </m:e>
                      <m:sub>
                        <m:r>
                          <a:rPr lang="en-CN" sz="2400" i="1">
                            <a:latin typeface="Cambria Math" panose="02040503050406030204" pitchFamily="18" charset="0"/>
                          </a:rPr>
                          <m:t>h</m:t>
                        </m:r>
                      </m:sub>
                    </m:sSub>
                    <m:r>
                      <a:rPr lang="en-CN" sz="2400" i="1">
                        <a:latin typeface="Cambria Math" panose="02040503050406030204" pitchFamily="18" charset="0"/>
                      </a:rPr>
                      <m:t>×</m:t>
                    </m:r>
                    <m:sSub>
                      <m:sSubPr>
                        <m:ctrlPr>
                          <a:rPr lang="en-CN" sz="2400" i="1">
                            <a:latin typeface="Cambria Math" panose="02040503050406030204" pitchFamily="18" charset="0"/>
                          </a:rPr>
                        </m:ctrlPr>
                      </m:sSubPr>
                      <m:e>
                        <m:r>
                          <a:rPr lang="en-CN" sz="2400" i="1">
                            <a:latin typeface="Cambria Math" panose="02040503050406030204" pitchFamily="18" charset="0"/>
                          </a:rPr>
                          <m:t>𝑘</m:t>
                        </m:r>
                      </m:e>
                      <m:sub>
                        <m:r>
                          <a:rPr lang="en-CN" sz="2400" i="1">
                            <a:latin typeface="Cambria Math" panose="02040503050406030204" pitchFamily="18" charset="0"/>
                          </a:rPr>
                          <m:t>𝑤</m:t>
                        </m:r>
                      </m:sub>
                    </m:sSub>
                  </m:oMath>
                </a14:m>
                <a:r>
                  <a:rPr lang="en-CN" sz="2400" dirty="0"/>
                  <a:t>, padding大小为</a:t>
                </a:r>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𝑝</m:t>
                        </m:r>
                      </m:e>
                      <m:sub>
                        <m:r>
                          <a:rPr lang="en-US" altLang="zh-CN" sz="2400" i="1" dirty="0">
                            <a:latin typeface="Cambria Math" panose="02040503050406030204" pitchFamily="18" charset="0"/>
                          </a:rPr>
                          <m:t>𝑤</m:t>
                        </m:r>
                      </m:sub>
                    </m:sSub>
                    <m:r>
                      <a:rPr lang="en-US" altLang="zh-CN" sz="2400" i="1" dirty="0">
                        <a:latin typeface="Cambria Math" panose="02040503050406030204" pitchFamily="18" charset="0"/>
                      </a:rPr>
                      <m:t>×</m:t>
                    </m:r>
                    <m:sSub>
                      <m:sSubPr>
                        <m:ctrlPr>
                          <a:rPr lang="en-CN" sz="2400" i="1">
                            <a:latin typeface="Cambria Math" panose="02040503050406030204" pitchFamily="18" charset="0"/>
                          </a:rPr>
                        </m:ctrlPr>
                      </m:sSubPr>
                      <m:e>
                        <m:r>
                          <a:rPr lang="en-US" altLang="zh-CN" sz="2400" i="1">
                            <a:latin typeface="Cambria Math" panose="02040503050406030204" pitchFamily="18" charset="0"/>
                          </a:rPr>
                          <m:t>𝑝</m:t>
                        </m:r>
                      </m:e>
                      <m:sub>
                        <m:r>
                          <a:rPr lang="en-CN" sz="2400" i="1">
                            <a:latin typeface="Cambria Math" panose="02040503050406030204" pitchFamily="18" charset="0"/>
                          </a:rPr>
                          <m:t>h</m:t>
                        </m:r>
                      </m:sub>
                    </m:sSub>
                  </m:oMath>
                </a14:m>
                <a:r>
                  <a:rPr lang="zh-CN" altLang="en-US" sz="2400" dirty="0"/>
                  <a:t>，输出的大小为： </a:t>
                </a:r>
                <a14:m>
                  <m:oMath xmlns:m="http://schemas.openxmlformats.org/officeDocument/2006/math">
                    <m:d>
                      <m:dPr>
                        <m:ctrlPr>
                          <a:rPr lang="en-CN" sz="2400" i="1">
                            <a:latin typeface="Cambria Math" panose="02040503050406030204" pitchFamily="18" charset="0"/>
                          </a:rPr>
                        </m:ctrlPr>
                      </m:dPr>
                      <m:e>
                        <m:f>
                          <m:fPr>
                            <m:ctrlPr>
                              <a:rPr lang="en-CN" sz="2400" i="1" smtClean="0">
                                <a:latin typeface="Cambria Math" panose="02040503050406030204" pitchFamily="18" charset="0"/>
                              </a:rPr>
                            </m:ctrlPr>
                          </m:fPr>
                          <m:num>
                            <m:sSub>
                              <m:sSubPr>
                                <m:ctrlPr>
                                  <a:rPr lang="en-CN" sz="2400" i="1">
                                    <a:latin typeface="Cambria Math" panose="02040503050406030204" pitchFamily="18" charset="0"/>
                                  </a:rPr>
                                </m:ctrlPr>
                              </m:sSubPr>
                              <m:e>
                                <m:r>
                                  <a:rPr lang="en-CN" sz="2400" i="1">
                                    <a:latin typeface="Cambria Math" panose="02040503050406030204" pitchFamily="18" charset="0"/>
                                  </a:rPr>
                                  <m:t>𝑛</m:t>
                                </m:r>
                              </m:e>
                              <m:sub>
                                <m:r>
                                  <a:rPr lang="en-CN" sz="2400" i="1">
                                    <a:latin typeface="Cambria Math" panose="02040503050406030204" pitchFamily="18" charset="0"/>
                                  </a:rPr>
                                  <m:t>h</m:t>
                                </m:r>
                              </m:sub>
                            </m:sSub>
                            <m:r>
                              <a:rPr lang="en-CN" sz="2400" i="1">
                                <a:latin typeface="Cambria Math" panose="02040503050406030204" pitchFamily="18" charset="0"/>
                              </a:rPr>
                              <m:t>−</m:t>
                            </m:r>
                            <m:sSub>
                              <m:sSubPr>
                                <m:ctrlPr>
                                  <a:rPr lang="en-CN" sz="2400" i="1">
                                    <a:latin typeface="Cambria Math" panose="02040503050406030204" pitchFamily="18" charset="0"/>
                                  </a:rPr>
                                </m:ctrlPr>
                              </m:sSubPr>
                              <m:e>
                                <m:r>
                                  <a:rPr lang="en-CN" sz="2400" i="1">
                                    <a:latin typeface="Cambria Math" panose="02040503050406030204" pitchFamily="18" charset="0"/>
                                  </a:rPr>
                                  <m:t>𝑘</m:t>
                                </m:r>
                              </m:e>
                              <m:sub>
                                <m:r>
                                  <a:rPr lang="en-CN" sz="2400" i="1">
                                    <a:latin typeface="Cambria Math" panose="02040503050406030204" pitchFamily="18" charset="0"/>
                                  </a:rPr>
                                  <m:t>h</m:t>
                                </m:r>
                              </m:sub>
                            </m:sSub>
                            <m:r>
                              <a:rPr lang="en-US" altLang="zh-CN" sz="2400" b="0" i="1" smtClean="0">
                                <a:latin typeface="Cambria Math" panose="02040503050406030204" pitchFamily="18" charset="0"/>
                              </a:rPr>
                              <m:t>+</m:t>
                            </m:r>
                            <m:sSub>
                              <m:sSubPr>
                                <m:ctrlPr>
                                  <a:rPr lang="en-CN" sz="2400" i="1">
                                    <a:latin typeface="Cambria Math" panose="02040503050406030204" pitchFamily="18" charset="0"/>
                                  </a:rPr>
                                </m:ctrlPr>
                              </m:sSubPr>
                              <m:e>
                                <m:r>
                                  <a:rPr lang="en-US" sz="2400" b="0" i="1" smtClean="0">
                                    <a:latin typeface="Cambria Math" panose="02040503050406030204" pitchFamily="18" charset="0"/>
                                  </a:rPr>
                                  <m:t>𝑝</m:t>
                                </m:r>
                              </m:e>
                              <m:sub>
                                <m:r>
                                  <a:rPr lang="en-CN" sz="2400" i="1">
                                    <a:latin typeface="Cambria Math" panose="02040503050406030204" pitchFamily="18" charset="0"/>
                                  </a:rPr>
                                  <m:t>h</m:t>
                                </m:r>
                              </m:sub>
                            </m:sSub>
                          </m:num>
                          <m:den>
                            <m:r>
                              <m:rPr>
                                <m:sty m:val="p"/>
                              </m:rPr>
                              <a:rPr lang="en-CN" sz="2400" i="1">
                                <a:latin typeface="Cambria Math" panose="02040503050406030204" pitchFamily="18" charset="0"/>
                              </a:rPr>
                              <m:t>stride</m:t>
                            </m:r>
                          </m:den>
                        </m:f>
                        <m:r>
                          <a:rPr lang="en-CN" sz="2400" i="1">
                            <a:latin typeface="Cambria Math" panose="02040503050406030204" pitchFamily="18" charset="0"/>
                          </a:rPr>
                          <m:t>+1</m:t>
                        </m:r>
                      </m:e>
                    </m:d>
                    <m:r>
                      <a:rPr lang="en-CN" sz="2400" i="1">
                        <a:latin typeface="Cambria Math" panose="02040503050406030204" pitchFamily="18" charset="0"/>
                      </a:rPr>
                      <m:t>×(</m:t>
                    </m:r>
                    <m:f>
                      <m:fPr>
                        <m:ctrlPr>
                          <a:rPr lang="en-CN" sz="2400" i="1">
                            <a:latin typeface="Cambria Math" panose="02040503050406030204" pitchFamily="18" charset="0"/>
                          </a:rPr>
                        </m:ctrlPr>
                      </m:fPr>
                      <m:num>
                        <m:sSub>
                          <m:sSubPr>
                            <m:ctrlPr>
                              <a:rPr lang="en-CN" sz="2400" i="1">
                                <a:latin typeface="Cambria Math" panose="02040503050406030204" pitchFamily="18" charset="0"/>
                              </a:rPr>
                            </m:ctrlPr>
                          </m:sSubPr>
                          <m:e>
                            <m:r>
                              <a:rPr lang="en-CN" sz="2400" i="1">
                                <a:latin typeface="Cambria Math" panose="02040503050406030204" pitchFamily="18" charset="0"/>
                              </a:rPr>
                              <m:t>𝑛</m:t>
                            </m:r>
                          </m:e>
                          <m:sub>
                            <m:r>
                              <a:rPr lang="en-US" sz="2400" b="0" i="1" smtClean="0">
                                <a:latin typeface="Cambria Math" panose="02040503050406030204" pitchFamily="18" charset="0"/>
                              </a:rPr>
                              <m:t>𝑤</m:t>
                            </m:r>
                          </m:sub>
                        </m:sSub>
                        <m:r>
                          <a:rPr lang="en-CN" sz="2400" i="1">
                            <a:latin typeface="Cambria Math" panose="02040503050406030204" pitchFamily="18" charset="0"/>
                          </a:rPr>
                          <m:t>−</m:t>
                        </m:r>
                        <m:sSub>
                          <m:sSubPr>
                            <m:ctrlPr>
                              <a:rPr lang="en-CN" sz="2400" i="1">
                                <a:latin typeface="Cambria Math" panose="02040503050406030204" pitchFamily="18" charset="0"/>
                              </a:rPr>
                            </m:ctrlPr>
                          </m:sSubPr>
                          <m:e>
                            <m:r>
                              <a:rPr lang="en-CN" sz="2400" i="1">
                                <a:latin typeface="Cambria Math" panose="02040503050406030204" pitchFamily="18" charset="0"/>
                              </a:rPr>
                              <m:t>𝑘</m:t>
                            </m:r>
                          </m:e>
                          <m:sub>
                            <m:r>
                              <a:rPr lang="en-US" sz="2400" b="0" i="1" smtClean="0">
                                <a:latin typeface="Cambria Math" panose="02040503050406030204" pitchFamily="18" charset="0"/>
                              </a:rPr>
                              <m:t>𝑤</m:t>
                            </m:r>
                          </m:sub>
                        </m:sSub>
                        <m:r>
                          <a:rPr lang="en-US" altLang="zh-CN"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𝑤</m:t>
                            </m:r>
                          </m:sub>
                        </m:sSub>
                      </m:num>
                      <m:den>
                        <m:r>
                          <m:rPr>
                            <m:sty m:val="p"/>
                          </m:rPr>
                          <a:rPr lang="en-CN" sz="2400" i="1">
                            <a:latin typeface="Cambria Math" panose="02040503050406030204" pitchFamily="18" charset="0"/>
                          </a:rPr>
                          <m:t>stride</m:t>
                        </m:r>
                      </m:den>
                    </m:f>
                    <m:r>
                      <a:rPr lang="en-CN" sz="2400" i="1">
                        <a:latin typeface="Cambria Math" panose="02040503050406030204" pitchFamily="18" charset="0"/>
                      </a:rPr>
                      <m:t>+1)</m:t>
                    </m:r>
                  </m:oMath>
                </a14:m>
                <a:endParaRPr lang="en-CN" altLang="zh-CN" sz="2400" dirty="0"/>
              </a:p>
              <a:p>
                <a:endParaRPr lang="en-CN" sz="2400" dirty="0"/>
              </a:p>
              <a:p>
                <a:pPr algn="l"/>
                <a:endParaRPr lang="en-CN" sz="2400" dirty="0">
                  <a:latin typeface="+mn-ea"/>
                </a:endParaRPr>
              </a:p>
            </p:txBody>
          </p:sp>
        </mc:Choice>
        <mc:Fallback xmlns="">
          <p:sp>
            <p:nvSpPr>
              <p:cNvPr id="6" name="TextBox 5">
                <a:extLst>
                  <a:ext uri="{FF2B5EF4-FFF2-40B4-BE49-F238E27FC236}">
                    <a16:creationId xmlns:a16="http://schemas.microsoft.com/office/drawing/2014/main" id="{DBD3E0B6-9D1D-F71F-E604-E46B8A765F1A}"/>
                  </a:ext>
                </a:extLst>
              </p:cNvPr>
              <p:cNvSpPr txBox="1">
                <a:spLocks noRot="1" noChangeAspect="1" noMove="1" noResize="1" noEditPoints="1" noAdjustHandles="1" noChangeArrowheads="1" noChangeShapeType="1" noTextEdit="1"/>
              </p:cNvSpPr>
              <p:nvPr/>
            </p:nvSpPr>
            <p:spPr>
              <a:xfrm>
                <a:off x="123826" y="5271603"/>
                <a:ext cx="11424162" cy="1753044"/>
              </a:xfrm>
              <a:prstGeom prst="rect">
                <a:avLst/>
              </a:prstGeom>
              <a:blipFill>
                <a:blip r:embed="rId3"/>
                <a:stretch>
                  <a:fillRect l="-800" t="-2787" r="-3522"/>
                </a:stretch>
              </a:blipFill>
            </p:spPr>
            <p:txBody>
              <a:bodyPr/>
              <a:lstStyle/>
              <a:p>
                <a:r>
                  <a:rPr lang="zh-CN" altLang="en-US">
                    <a:noFill/>
                  </a:rPr>
                  <a:t> </a:t>
                </a:r>
              </a:p>
            </p:txBody>
          </p:sp>
        </mc:Fallback>
      </mc:AlternateContent>
      <p:graphicFrame>
        <p:nvGraphicFramePr>
          <p:cNvPr id="8" name="Table 7">
            <a:extLst>
              <a:ext uri="{FF2B5EF4-FFF2-40B4-BE49-F238E27FC236}">
                <a16:creationId xmlns:a16="http://schemas.microsoft.com/office/drawing/2014/main" id="{D2E97250-0C46-3F48-A9F7-F4AD30DCE9BA}"/>
              </a:ext>
            </a:extLst>
          </p:cNvPr>
          <p:cNvGraphicFramePr>
            <a:graphicFrameLocks noGrp="1"/>
          </p:cNvGraphicFramePr>
          <p:nvPr/>
        </p:nvGraphicFramePr>
        <p:xfrm>
          <a:off x="8949813" y="2609229"/>
          <a:ext cx="2001729" cy="1685031"/>
        </p:xfrm>
        <a:graphic>
          <a:graphicData uri="http://schemas.openxmlformats.org/drawingml/2006/table">
            <a:tbl>
              <a:tblPr firstRow="1" bandRow="1">
                <a:tableStyleId>{2D5ABB26-0587-4C30-8999-92F81FD0307C}</a:tableStyleId>
              </a:tblPr>
              <a:tblGrid>
                <a:gridCol w="667243">
                  <a:extLst>
                    <a:ext uri="{9D8B030D-6E8A-4147-A177-3AD203B41FA5}">
                      <a16:colId xmlns:a16="http://schemas.microsoft.com/office/drawing/2014/main" val="635391163"/>
                    </a:ext>
                  </a:extLst>
                </a:gridCol>
                <a:gridCol w="667243">
                  <a:extLst>
                    <a:ext uri="{9D8B030D-6E8A-4147-A177-3AD203B41FA5}">
                      <a16:colId xmlns:a16="http://schemas.microsoft.com/office/drawing/2014/main" val="2814445936"/>
                    </a:ext>
                  </a:extLst>
                </a:gridCol>
                <a:gridCol w="667243">
                  <a:extLst>
                    <a:ext uri="{9D8B030D-6E8A-4147-A177-3AD203B41FA5}">
                      <a16:colId xmlns:a16="http://schemas.microsoft.com/office/drawing/2014/main" val="905642282"/>
                    </a:ext>
                  </a:extLst>
                </a:gridCol>
              </a:tblGrid>
              <a:tr h="561677">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939731283"/>
                  </a:ext>
                </a:extLst>
              </a:tr>
              <a:tr h="561677">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2</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401740443"/>
                  </a:ext>
                </a:extLst>
              </a:tr>
              <a:tr h="561677">
                <a:tc>
                  <a:txBody>
                    <a:bodyPr/>
                    <a:lstStyle/>
                    <a:p>
                      <a:pPr algn="ctr"/>
                      <a:r>
                        <a:rPr lang="en-US" altLang="zh-CN" sz="2400" b="1" dirty="0">
                          <a:solidFill>
                            <a:schemeClr val="accent1"/>
                          </a:solidFill>
                        </a:rPr>
                        <a:t>2</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064915448"/>
                  </a:ext>
                </a:extLst>
              </a:tr>
            </a:tbl>
          </a:graphicData>
        </a:graphic>
      </p:graphicFrame>
      <p:sp>
        <p:nvSpPr>
          <p:cNvPr id="2" name="灯片编号占位符 1"/>
          <p:cNvSpPr>
            <a:spLocks noGrp="1"/>
          </p:cNvSpPr>
          <p:nvPr>
            <p:ph type="sldNum" sz="quarter" idx="14"/>
          </p:nvPr>
        </p:nvSpPr>
        <p:spPr/>
        <p:txBody>
          <a:bodyPr/>
          <a:lstStyle/>
          <a:p>
            <a:fld id="{AF69888C-E133-43D9-A638-B5C95925B91C}" type="slidenum">
              <a:rPr lang="zh-CN" altLang="en-US" smtClean="0"/>
              <a:t>14</a:t>
            </a:fld>
            <a:endParaRPr lang="zh-CN" altLang="en-US" dirty="0"/>
          </a:p>
        </p:txBody>
      </p:sp>
    </p:spTree>
    <p:extLst>
      <p:ext uri="{BB962C8B-B14F-4D97-AF65-F5344CB8AC3E}">
        <p14:creationId xmlns:p14="http://schemas.microsoft.com/office/powerpoint/2010/main" val="2527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6" name="TextBox 5">
            <a:extLst>
              <a:ext uri="{FF2B5EF4-FFF2-40B4-BE49-F238E27FC236}">
                <a16:creationId xmlns:a16="http://schemas.microsoft.com/office/drawing/2014/main" id="{F7B399D6-FD61-F340-8B81-F8BF8D44A33D}"/>
              </a:ext>
            </a:extLst>
          </p:cNvPr>
          <p:cNvSpPr txBox="1"/>
          <p:nvPr/>
        </p:nvSpPr>
        <p:spPr>
          <a:xfrm>
            <a:off x="586838" y="939125"/>
            <a:ext cx="10648950" cy="1689052"/>
          </a:xfrm>
          <a:prstGeom prst="rect">
            <a:avLst/>
          </a:prstGeom>
          <a:noFill/>
        </p:spPr>
        <p:txBody>
          <a:bodyPr wrap="square" rtlCol="0">
            <a:spAutoFit/>
          </a:bodyPr>
          <a:lstStyle/>
          <a:p>
            <a:pPr>
              <a:lnSpc>
                <a:spcPct val="150000"/>
              </a:lnSpc>
            </a:pPr>
            <a:r>
              <a:rPr lang="zh-CN" altLang="en-US" sz="2400" b="1" dirty="0">
                <a:latin typeface="+mn-ea"/>
              </a:rPr>
              <a:t>局部连接：感受野</a:t>
            </a:r>
          </a:p>
          <a:p>
            <a:pPr>
              <a:lnSpc>
                <a:spcPct val="150000"/>
              </a:lnSpc>
            </a:pPr>
            <a:r>
              <a:rPr lang="zh-CN" altLang="en-US" sz="2400" dirty="0">
                <a:latin typeface="+mn-ea"/>
              </a:rPr>
              <a:t>让每个卷积核只与输入数据的一个局部区域连接（感受野），会大大减少网络的</a:t>
            </a:r>
            <a:r>
              <a:rPr lang="zh-CN" altLang="en-US" sz="2400" b="1" dirty="0">
                <a:solidFill>
                  <a:srgbClr val="FF0000"/>
                </a:solidFill>
                <a:latin typeface="+mn-ea"/>
              </a:rPr>
              <a:t>参数</a:t>
            </a:r>
            <a:r>
              <a:rPr lang="zh-CN" altLang="en-US" sz="2400" dirty="0">
                <a:latin typeface="+mn-ea"/>
              </a:rPr>
              <a:t>，同时可以提取到局部特征。 </a:t>
            </a:r>
          </a:p>
        </p:txBody>
      </p:sp>
      <p:graphicFrame>
        <p:nvGraphicFramePr>
          <p:cNvPr id="5" name="Table 2">
            <a:extLst>
              <a:ext uri="{FF2B5EF4-FFF2-40B4-BE49-F238E27FC236}">
                <a16:creationId xmlns:a16="http://schemas.microsoft.com/office/drawing/2014/main" id="{2AE857B2-1C3A-2D4D-BEDB-8E45968F5EC6}"/>
              </a:ext>
            </a:extLst>
          </p:cNvPr>
          <p:cNvGraphicFramePr>
            <a:graphicFrameLocks noGrp="1"/>
          </p:cNvGraphicFramePr>
          <p:nvPr/>
        </p:nvGraphicFramePr>
        <p:xfrm>
          <a:off x="1228725" y="2787134"/>
          <a:ext cx="2837544" cy="27432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gridCol w="472924">
                  <a:extLst>
                    <a:ext uri="{9D8B030D-6E8A-4147-A177-3AD203B41FA5}">
                      <a16:colId xmlns:a16="http://schemas.microsoft.com/office/drawing/2014/main" val="1771726737"/>
                    </a:ext>
                  </a:extLst>
                </a:gridCol>
                <a:gridCol w="472924">
                  <a:extLst>
                    <a:ext uri="{9D8B030D-6E8A-4147-A177-3AD203B41FA5}">
                      <a16:colId xmlns:a16="http://schemas.microsoft.com/office/drawing/2014/main" val="2240372457"/>
                    </a:ext>
                  </a:extLst>
                </a:gridCol>
                <a:gridCol w="472924">
                  <a:extLst>
                    <a:ext uri="{9D8B030D-6E8A-4147-A177-3AD203B41FA5}">
                      <a16:colId xmlns:a16="http://schemas.microsoft.com/office/drawing/2014/main" val="2852975899"/>
                    </a:ext>
                  </a:extLst>
                </a:gridCol>
                <a:gridCol w="472924">
                  <a:extLst>
                    <a:ext uri="{9D8B030D-6E8A-4147-A177-3AD203B41FA5}">
                      <a16:colId xmlns:a16="http://schemas.microsoft.com/office/drawing/2014/main" val="3140529055"/>
                    </a:ext>
                  </a:extLst>
                </a:gridCol>
              </a:tblGrid>
              <a:tr h="403541">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896688501"/>
                  </a:ext>
                </a:extLst>
              </a:tr>
              <a:tr h="403541">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29243151"/>
                  </a:ext>
                </a:extLst>
              </a:tr>
              <a:tr h="403541">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69536172"/>
                  </a:ext>
                </a:extLst>
              </a:tr>
              <a:tr h="403541">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589320252"/>
                  </a:ext>
                </a:extLst>
              </a:tr>
              <a:tr h="403541">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45333143"/>
                  </a:ext>
                </a:extLst>
              </a:tr>
              <a:tr h="403541">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643500204"/>
                  </a:ext>
                </a:extLst>
              </a:tr>
            </a:tbl>
          </a:graphicData>
        </a:graphic>
      </p:graphicFrame>
      <p:sp>
        <p:nvSpPr>
          <p:cNvPr id="2" name="Right Arrow 1">
            <a:extLst>
              <a:ext uri="{FF2B5EF4-FFF2-40B4-BE49-F238E27FC236}">
                <a16:creationId xmlns:a16="http://schemas.microsoft.com/office/drawing/2014/main" id="{A79888FB-DAD2-3641-A304-80B3DE5E54E4}"/>
              </a:ext>
            </a:extLst>
          </p:cNvPr>
          <p:cNvSpPr/>
          <p:nvPr/>
        </p:nvSpPr>
        <p:spPr>
          <a:xfrm>
            <a:off x="4814731" y="4044434"/>
            <a:ext cx="762000"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TextBox 2">
            <a:extLst>
              <a:ext uri="{FF2B5EF4-FFF2-40B4-BE49-F238E27FC236}">
                <a16:creationId xmlns:a16="http://schemas.microsoft.com/office/drawing/2014/main" id="{FAAC4BEE-BF82-364C-A8B8-222BE5B5AA14}"/>
              </a:ext>
            </a:extLst>
          </p:cNvPr>
          <p:cNvSpPr txBox="1"/>
          <p:nvPr/>
        </p:nvSpPr>
        <p:spPr>
          <a:xfrm>
            <a:off x="4630512" y="3675102"/>
            <a:ext cx="1130438" cy="369332"/>
          </a:xfrm>
          <a:prstGeom prst="rect">
            <a:avLst/>
          </a:prstGeom>
          <a:noFill/>
        </p:spPr>
        <p:txBody>
          <a:bodyPr wrap="none" rtlCol="0">
            <a:spAutoFit/>
          </a:bodyPr>
          <a:lstStyle/>
          <a:p>
            <a:pPr algn="l"/>
            <a:r>
              <a:rPr lang="en-US" altLang="zh-CN" dirty="0">
                <a:latin typeface="+mn-ea"/>
              </a:rPr>
              <a:t>Stride=3</a:t>
            </a:r>
            <a:endParaRPr lang="en-CN" dirty="0">
              <a:latin typeface="+mn-ea"/>
            </a:endParaRPr>
          </a:p>
        </p:txBody>
      </p:sp>
      <p:graphicFrame>
        <p:nvGraphicFramePr>
          <p:cNvPr id="9" name="Table 2">
            <a:extLst>
              <a:ext uri="{FF2B5EF4-FFF2-40B4-BE49-F238E27FC236}">
                <a16:creationId xmlns:a16="http://schemas.microsoft.com/office/drawing/2014/main" id="{59C083D8-6958-D640-9ACC-9E2AF02CA19C}"/>
              </a:ext>
            </a:extLst>
          </p:cNvPr>
          <p:cNvGraphicFramePr>
            <a:graphicFrameLocks noGrp="1"/>
          </p:cNvGraphicFramePr>
          <p:nvPr/>
        </p:nvGraphicFramePr>
        <p:xfrm>
          <a:off x="6194962" y="3724673"/>
          <a:ext cx="1336826" cy="1134822"/>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tblGrid>
              <a:tr h="567411">
                <a:tc>
                  <a:txBody>
                    <a:bodyPr/>
                    <a:lstStyle/>
                    <a:p>
                      <a:pPr algn="ctr"/>
                      <a:r>
                        <a:rPr lang="en-US" altLang="zh-CN" sz="2400" b="1" dirty="0">
                          <a:solidFill>
                            <a:srgbClr val="C00000"/>
                          </a:solidFill>
                        </a:rPr>
                        <a:t>0</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96688501"/>
                  </a:ext>
                </a:extLst>
              </a:tr>
              <a:tr h="567411">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400" b="1" dirty="0">
                          <a:solidFill>
                            <a:srgbClr val="C00000"/>
                          </a:solidFill>
                        </a:rPr>
                        <a:t>-1</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29243151"/>
                  </a:ext>
                </a:extLst>
              </a:tr>
            </a:tbl>
          </a:graphicData>
        </a:graphic>
      </p:graphicFrame>
      <p:sp>
        <p:nvSpPr>
          <p:cNvPr id="15" name="Right Arrow 14">
            <a:extLst>
              <a:ext uri="{FF2B5EF4-FFF2-40B4-BE49-F238E27FC236}">
                <a16:creationId xmlns:a16="http://schemas.microsoft.com/office/drawing/2014/main" id="{7AD8BD80-2124-BB4E-8836-606886C4C52B}"/>
              </a:ext>
            </a:extLst>
          </p:cNvPr>
          <p:cNvSpPr/>
          <p:nvPr/>
        </p:nvSpPr>
        <p:spPr>
          <a:xfrm>
            <a:off x="7700505" y="4044434"/>
            <a:ext cx="762000"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17" name="Table 13">
            <a:extLst>
              <a:ext uri="{FF2B5EF4-FFF2-40B4-BE49-F238E27FC236}">
                <a16:creationId xmlns:a16="http://schemas.microsoft.com/office/drawing/2014/main" id="{A140A708-3F65-9944-B445-B176D341B939}"/>
              </a:ext>
            </a:extLst>
          </p:cNvPr>
          <p:cNvGraphicFramePr>
            <a:graphicFrameLocks noGrp="1"/>
          </p:cNvGraphicFramePr>
          <p:nvPr/>
        </p:nvGraphicFramePr>
        <p:xfrm>
          <a:off x="7768801" y="3352062"/>
          <a:ext cx="625408" cy="609600"/>
        </p:xfrm>
        <a:graphic>
          <a:graphicData uri="http://schemas.openxmlformats.org/drawingml/2006/table">
            <a:tbl>
              <a:tblPr firstRow="1" bandRow="1">
                <a:tableStyleId>{5940675A-B579-460E-94D1-54222C63F5DA}</a:tableStyleId>
              </a:tblPr>
              <a:tblGrid>
                <a:gridCol w="312704">
                  <a:extLst>
                    <a:ext uri="{9D8B030D-6E8A-4147-A177-3AD203B41FA5}">
                      <a16:colId xmlns:a16="http://schemas.microsoft.com/office/drawing/2014/main" val="892182992"/>
                    </a:ext>
                  </a:extLst>
                </a:gridCol>
                <a:gridCol w="312704">
                  <a:extLst>
                    <a:ext uri="{9D8B030D-6E8A-4147-A177-3AD203B41FA5}">
                      <a16:colId xmlns:a16="http://schemas.microsoft.com/office/drawing/2014/main" val="2427902903"/>
                    </a:ext>
                  </a:extLst>
                </a:gridCol>
              </a:tblGrid>
              <a:tr h="280524">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280524">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graphicFrame>
        <p:nvGraphicFramePr>
          <p:cNvPr id="18" name="Table 2">
            <a:extLst>
              <a:ext uri="{FF2B5EF4-FFF2-40B4-BE49-F238E27FC236}">
                <a16:creationId xmlns:a16="http://schemas.microsoft.com/office/drawing/2014/main" id="{A05A7842-95B0-3842-B98F-8A430196825D}"/>
              </a:ext>
            </a:extLst>
          </p:cNvPr>
          <p:cNvGraphicFramePr>
            <a:graphicFrameLocks noGrp="1"/>
          </p:cNvGraphicFramePr>
          <p:nvPr/>
        </p:nvGraphicFramePr>
        <p:xfrm>
          <a:off x="8854482" y="3972323"/>
          <a:ext cx="668413" cy="567411"/>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tblGrid>
              <a:tr h="567411">
                <a:tc>
                  <a:txBody>
                    <a:bodyPr/>
                    <a:lstStyle/>
                    <a:p>
                      <a:pPr algn="ctr"/>
                      <a:r>
                        <a:rPr lang="en-US" altLang="zh-CN" sz="2400" b="1" dirty="0">
                          <a:solidFill>
                            <a:srgbClr val="C00000"/>
                          </a:solidFill>
                        </a:rPr>
                        <a:t>2</a:t>
                      </a:r>
                      <a:endParaRPr lang="en-CN"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96688501"/>
                  </a:ext>
                </a:extLst>
              </a:tr>
            </a:tbl>
          </a:graphicData>
        </a:graphic>
      </p:graphicFrame>
      <p:sp>
        <p:nvSpPr>
          <p:cNvPr id="7" name="TextBox 6">
            <a:extLst>
              <a:ext uri="{FF2B5EF4-FFF2-40B4-BE49-F238E27FC236}">
                <a16:creationId xmlns:a16="http://schemas.microsoft.com/office/drawing/2014/main" id="{C089F33E-78D4-9949-9A75-6AA5001B01DE}"/>
              </a:ext>
            </a:extLst>
          </p:cNvPr>
          <p:cNvSpPr txBox="1"/>
          <p:nvPr/>
        </p:nvSpPr>
        <p:spPr>
          <a:xfrm>
            <a:off x="232587" y="5720732"/>
            <a:ext cx="11982768" cy="400110"/>
          </a:xfrm>
          <a:prstGeom prst="rect">
            <a:avLst/>
          </a:prstGeom>
          <a:noFill/>
        </p:spPr>
        <p:txBody>
          <a:bodyPr wrap="none" rtlCol="0">
            <a:spAutoFit/>
          </a:bodyPr>
          <a:lstStyle/>
          <a:p>
            <a:pPr algn="l"/>
            <a:r>
              <a:rPr lang="en-US" sz="2000" b="1" dirty="0" err="1">
                <a:solidFill>
                  <a:schemeClr val="accent1"/>
                </a:solidFill>
                <a:latin typeface="+mn-ea"/>
              </a:rPr>
              <a:t>通过更深的卷积神经网络使特征图中单个元素的感受野变的更加广阔</a:t>
            </a:r>
            <a:r>
              <a:rPr lang="zh-CN" altLang="en-US" sz="2000" b="1" dirty="0">
                <a:solidFill>
                  <a:schemeClr val="accent1"/>
                </a:solidFill>
                <a:latin typeface="+mn-ea"/>
              </a:rPr>
              <a:t>，从而捕捉输入上更大尺寸的特征。</a:t>
            </a:r>
            <a:endParaRPr lang="en-CN" sz="2000" b="1" dirty="0">
              <a:solidFill>
                <a:schemeClr val="accent1"/>
              </a:solidFill>
              <a:latin typeface="+mn-ea"/>
            </a:endParaRPr>
          </a:p>
        </p:txBody>
      </p:sp>
      <p:graphicFrame>
        <p:nvGraphicFramePr>
          <p:cNvPr id="10" name="Table 13">
            <a:extLst>
              <a:ext uri="{FF2B5EF4-FFF2-40B4-BE49-F238E27FC236}">
                <a16:creationId xmlns:a16="http://schemas.microsoft.com/office/drawing/2014/main" id="{9E304B6F-5631-B7B8-288F-79B11D92D78F}"/>
              </a:ext>
            </a:extLst>
          </p:cNvPr>
          <p:cNvGraphicFramePr>
            <a:graphicFrameLocks noGrp="1"/>
          </p:cNvGraphicFramePr>
          <p:nvPr/>
        </p:nvGraphicFramePr>
        <p:xfrm>
          <a:off x="4630512" y="2683358"/>
          <a:ext cx="1058283" cy="986133"/>
        </p:xfrm>
        <a:graphic>
          <a:graphicData uri="http://schemas.openxmlformats.org/drawingml/2006/table">
            <a:tbl>
              <a:tblPr firstRow="1" bandRow="1">
                <a:tableStyleId>{5940675A-B579-460E-94D1-54222C63F5DA}</a:tableStyleId>
              </a:tblPr>
              <a:tblGrid>
                <a:gridCol w="352761">
                  <a:extLst>
                    <a:ext uri="{9D8B030D-6E8A-4147-A177-3AD203B41FA5}">
                      <a16:colId xmlns:a16="http://schemas.microsoft.com/office/drawing/2014/main" val="892182992"/>
                    </a:ext>
                  </a:extLst>
                </a:gridCol>
                <a:gridCol w="352761">
                  <a:extLst>
                    <a:ext uri="{9D8B030D-6E8A-4147-A177-3AD203B41FA5}">
                      <a16:colId xmlns:a16="http://schemas.microsoft.com/office/drawing/2014/main" val="2427902903"/>
                    </a:ext>
                  </a:extLst>
                </a:gridCol>
                <a:gridCol w="352761">
                  <a:extLst>
                    <a:ext uri="{9D8B030D-6E8A-4147-A177-3AD203B41FA5}">
                      <a16:colId xmlns:a16="http://schemas.microsoft.com/office/drawing/2014/main" val="2742992284"/>
                    </a:ext>
                  </a:extLst>
                </a:gridCol>
              </a:tblGrid>
              <a:tr h="328711">
                <a:tc>
                  <a:txBody>
                    <a:bodyPr/>
                    <a:lstStyle/>
                    <a:p>
                      <a:pPr algn="ctr"/>
                      <a:r>
                        <a:rPr lang="en-US" altLang="zh-CN" sz="1100" b="1" dirty="0"/>
                        <a:t>1</a:t>
                      </a:r>
                      <a:endParaRPr lang="en-CN" sz="1100" b="1" dirty="0"/>
                    </a:p>
                  </a:txBody>
                  <a:tcPr anchor="ctr">
                    <a:solidFill>
                      <a:schemeClr val="accent1">
                        <a:lumMod val="20000"/>
                        <a:lumOff val="80000"/>
                        <a:alpha val="79000"/>
                      </a:schemeClr>
                    </a:solidFill>
                  </a:tcPr>
                </a:tc>
                <a:tc>
                  <a:txBody>
                    <a:bodyPr/>
                    <a:lstStyle/>
                    <a:p>
                      <a:pPr algn="ctr"/>
                      <a:r>
                        <a:rPr lang="en-US" altLang="zh-CN" sz="1100" b="1" dirty="0"/>
                        <a:t>0</a:t>
                      </a:r>
                      <a:endParaRPr lang="en-CN" sz="1100" b="1" dirty="0"/>
                    </a:p>
                  </a:txBody>
                  <a:tcPr anchor="ctr">
                    <a:solidFill>
                      <a:schemeClr val="accent1">
                        <a:lumMod val="20000"/>
                        <a:lumOff val="80000"/>
                        <a:alpha val="79000"/>
                      </a:schemeClr>
                    </a:solidFill>
                  </a:tcPr>
                </a:tc>
                <a:tc>
                  <a:txBody>
                    <a:bodyPr/>
                    <a:lstStyle/>
                    <a:p>
                      <a:pPr algn="ctr"/>
                      <a:r>
                        <a:rPr lang="en-US" altLang="zh-CN" sz="1100" b="1" dirty="0"/>
                        <a:t>-1</a:t>
                      </a:r>
                      <a:endParaRPr lang="en-CN" sz="11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328711">
                <a:tc>
                  <a:txBody>
                    <a:bodyPr/>
                    <a:lstStyle/>
                    <a:p>
                      <a:pPr algn="ctr"/>
                      <a:r>
                        <a:rPr lang="en-US" altLang="zh-CN" sz="1100" b="1" dirty="0"/>
                        <a:t>1</a:t>
                      </a:r>
                      <a:endParaRPr lang="en-CN" sz="1100" b="1" dirty="0"/>
                    </a:p>
                  </a:txBody>
                  <a:tcPr anchor="ctr">
                    <a:solidFill>
                      <a:schemeClr val="accent1">
                        <a:lumMod val="20000"/>
                        <a:lumOff val="80000"/>
                        <a:alpha val="79000"/>
                      </a:schemeClr>
                    </a:solidFill>
                  </a:tcPr>
                </a:tc>
                <a:tc>
                  <a:txBody>
                    <a:bodyPr/>
                    <a:lstStyle/>
                    <a:p>
                      <a:pPr algn="ctr"/>
                      <a:r>
                        <a:rPr lang="en-US" altLang="zh-CN" sz="1100" b="1" dirty="0"/>
                        <a:t>0</a:t>
                      </a:r>
                      <a:endParaRPr lang="en-CN" sz="1100" b="1" dirty="0"/>
                    </a:p>
                  </a:txBody>
                  <a:tcPr anchor="ctr">
                    <a:solidFill>
                      <a:schemeClr val="accent1">
                        <a:lumMod val="20000"/>
                        <a:lumOff val="80000"/>
                        <a:alpha val="79000"/>
                      </a:schemeClr>
                    </a:solidFill>
                  </a:tcPr>
                </a:tc>
                <a:tc>
                  <a:txBody>
                    <a:bodyPr/>
                    <a:lstStyle/>
                    <a:p>
                      <a:pPr algn="ctr"/>
                      <a:r>
                        <a:rPr lang="en-US" altLang="zh-CN" sz="1100" b="1" dirty="0"/>
                        <a:t>-1</a:t>
                      </a:r>
                      <a:endParaRPr lang="en-CN" sz="11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328711">
                <a:tc>
                  <a:txBody>
                    <a:bodyPr/>
                    <a:lstStyle/>
                    <a:p>
                      <a:pPr algn="ctr"/>
                      <a:r>
                        <a:rPr lang="en-US" altLang="zh-CN" sz="1100" b="1" dirty="0"/>
                        <a:t>1</a:t>
                      </a:r>
                      <a:endParaRPr lang="en-CN" sz="1100" b="1" dirty="0"/>
                    </a:p>
                  </a:txBody>
                  <a:tcPr anchor="ctr">
                    <a:solidFill>
                      <a:schemeClr val="accent1">
                        <a:lumMod val="20000"/>
                        <a:lumOff val="80000"/>
                        <a:alpha val="79000"/>
                      </a:schemeClr>
                    </a:solidFill>
                  </a:tcPr>
                </a:tc>
                <a:tc>
                  <a:txBody>
                    <a:bodyPr/>
                    <a:lstStyle/>
                    <a:p>
                      <a:pPr algn="ctr"/>
                      <a:r>
                        <a:rPr lang="en-US" altLang="zh-CN" sz="1100" b="1" dirty="0"/>
                        <a:t>0</a:t>
                      </a:r>
                      <a:endParaRPr lang="en-CN" sz="1100" b="1" dirty="0"/>
                    </a:p>
                  </a:txBody>
                  <a:tcPr anchor="ctr">
                    <a:solidFill>
                      <a:schemeClr val="accent1">
                        <a:lumMod val="20000"/>
                        <a:lumOff val="80000"/>
                        <a:alpha val="79000"/>
                      </a:schemeClr>
                    </a:solidFill>
                  </a:tcPr>
                </a:tc>
                <a:tc>
                  <a:txBody>
                    <a:bodyPr/>
                    <a:lstStyle/>
                    <a:p>
                      <a:pPr algn="ctr"/>
                      <a:r>
                        <a:rPr lang="en-US" altLang="zh-CN" sz="1100" b="1" dirty="0"/>
                        <a:t>-1</a:t>
                      </a:r>
                      <a:endParaRPr lang="en-CN" sz="11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sp>
        <p:nvSpPr>
          <p:cNvPr id="8" name="灯片编号占位符 7"/>
          <p:cNvSpPr>
            <a:spLocks noGrp="1"/>
          </p:cNvSpPr>
          <p:nvPr>
            <p:ph type="sldNum" sz="quarter" idx="14"/>
          </p:nvPr>
        </p:nvSpPr>
        <p:spPr/>
        <p:txBody>
          <a:bodyPr/>
          <a:lstStyle/>
          <a:p>
            <a:fld id="{AF69888C-E133-43D9-A638-B5C95925B91C}" type="slidenum">
              <a:rPr lang="zh-CN" altLang="en-US" smtClean="0"/>
              <a:t>15</a:t>
            </a:fld>
            <a:endParaRPr lang="zh-CN" altLang="en-US" dirty="0"/>
          </a:p>
        </p:txBody>
      </p:sp>
    </p:spTree>
    <p:extLst>
      <p:ext uri="{BB962C8B-B14F-4D97-AF65-F5344CB8AC3E}">
        <p14:creationId xmlns:p14="http://schemas.microsoft.com/office/powerpoint/2010/main" val="830257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2" name="TextBox 1">
            <a:extLst>
              <a:ext uri="{FF2B5EF4-FFF2-40B4-BE49-F238E27FC236}">
                <a16:creationId xmlns:a16="http://schemas.microsoft.com/office/drawing/2014/main" id="{7470AB43-059D-6C4A-BDBA-588F8EDBD915}"/>
              </a:ext>
            </a:extLst>
          </p:cNvPr>
          <p:cNvSpPr txBox="1"/>
          <p:nvPr/>
        </p:nvSpPr>
        <p:spPr>
          <a:xfrm>
            <a:off x="566962" y="1181100"/>
            <a:ext cx="1723549" cy="523220"/>
          </a:xfrm>
          <a:prstGeom prst="rect">
            <a:avLst/>
          </a:prstGeom>
          <a:noFill/>
        </p:spPr>
        <p:txBody>
          <a:bodyPr wrap="none" rtlCol="0">
            <a:spAutoFit/>
          </a:bodyPr>
          <a:lstStyle/>
          <a:p>
            <a:pPr marL="457200" indent="-457200" algn="l">
              <a:buFont typeface="Wingdings" pitchFamily="2" charset="2"/>
              <a:buChar char="Ø"/>
            </a:pPr>
            <a:r>
              <a:rPr lang="en-CN" sz="2800" dirty="0">
                <a:latin typeface="+mn-ea"/>
              </a:rPr>
              <a:t>测试</a:t>
            </a:r>
            <a:r>
              <a:rPr lang="zh-CN" altLang="en-US" sz="2800" dirty="0">
                <a:latin typeface="+mn-ea"/>
              </a:rPr>
              <a:t>：</a:t>
            </a:r>
            <a:endParaRPr lang="en-CN" sz="2800" dirty="0">
              <a:latin typeface="+mn-ea"/>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F943BE6-DCAF-8F40-9C75-960BD0748B78}"/>
                  </a:ext>
                </a:extLst>
              </p:cNvPr>
              <p:cNvSpPr txBox="1"/>
              <p:nvPr/>
            </p:nvSpPr>
            <p:spPr>
              <a:xfrm>
                <a:off x="1009650" y="1869954"/>
                <a:ext cx="10496550" cy="1386470"/>
              </a:xfrm>
              <a:prstGeom prst="rect">
                <a:avLst/>
              </a:prstGeom>
              <a:noFill/>
            </p:spPr>
            <p:txBody>
              <a:bodyPr wrap="square">
                <a:spAutoFit/>
              </a:bodyPr>
              <a:lstStyle/>
              <a:p>
                <a:r>
                  <a:rPr lang="zh-CN" altLang="en-US" sz="2800" dirty="0"/>
                  <a:t>假设输入的图像的尺寸是</a:t>
                </a:r>
                <a14:m>
                  <m:oMath xmlns:m="http://schemas.openxmlformats.org/officeDocument/2006/math">
                    <m:sSub>
                      <m:sSubPr>
                        <m:ctrlPr>
                          <a:rPr lang="en-CN" sz="2800" i="1">
                            <a:latin typeface="Cambria Math" panose="02040503050406030204" pitchFamily="18" charset="0"/>
                          </a:rPr>
                        </m:ctrlPr>
                      </m:sSubPr>
                      <m:e>
                        <m:r>
                          <a:rPr lang="en-CN" sz="2800" i="1">
                            <a:latin typeface="Cambria Math" panose="02040503050406030204" pitchFamily="18" charset="0"/>
                          </a:rPr>
                          <m:t>𝑛</m:t>
                        </m:r>
                      </m:e>
                      <m:sub>
                        <m:r>
                          <a:rPr lang="en-CN" sz="2800" i="1">
                            <a:latin typeface="Cambria Math" panose="02040503050406030204" pitchFamily="18" charset="0"/>
                          </a:rPr>
                          <m:t>h</m:t>
                        </m:r>
                      </m:sub>
                    </m:sSub>
                    <m:r>
                      <a:rPr lang="en-CN" sz="2800" i="1">
                        <a:latin typeface="Cambria Math" panose="02040503050406030204" pitchFamily="18" charset="0"/>
                      </a:rPr>
                      <m:t>×</m:t>
                    </m:r>
                    <m:sSub>
                      <m:sSubPr>
                        <m:ctrlPr>
                          <a:rPr lang="en-CN" sz="2800" i="1">
                            <a:latin typeface="Cambria Math" panose="02040503050406030204" pitchFamily="18" charset="0"/>
                          </a:rPr>
                        </m:ctrlPr>
                      </m:sSubPr>
                      <m:e>
                        <m:r>
                          <a:rPr lang="en-CN" sz="2800" i="1">
                            <a:latin typeface="Cambria Math" panose="02040503050406030204" pitchFamily="18" charset="0"/>
                          </a:rPr>
                          <m:t>𝑛</m:t>
                        </m:r>
                      </m:e>
                      <m:sub>
                        <m:r>
                          <a:rPr lang="en-CN" sz="2800" i="1">
                            <a:latin typeface="Cambria Math" panose="02040503050406030204" pitchFamily="18" charset="0"/>
                          </a:rPr>
                          <m:t>𝑤</m:t>
                        </m:r>
                      </m:sub>
                    </m:sSub>
                  </m:oMath>
                </a14:m>
                <a:r>
                  <a:rPr lang="en-CN" sz="2800" dirty="0"/>
                  <a:t>, </a:t>
                </a:r>
                <a:r>
                  <a:rPr lang="zh-CN" altLang="en-US" sz="2800" dirty="0"/>
                  <a:t>卷积核的大小是</a:t>
                </a:r>
                <a14:m>
                  <m:oMath xmlns:m="http://schemas.openxmlformats.org/officeDocument/2006/math">
                    <m:sSub>
                      <m:sSubPr>
                        <m:ctrlPr>
                          <a:rPr lang="en-CN" sz="2800" i="1">
                            <a:latin typeface="Cambria Math" panose="02040503050406030204" pitchFamily="18" charset="0"/>
                          </a:rPr>
                        </m:ctrlPr>
                      </m:sSubPr>
                      <m:e>
                        <m:r>
                          <a:rPr lang="en-CN" sz="2800" i="1">
                            <a:latin typeface="Cambria Math" panose="02040503050406030204" pitchFamily="18" charset="0"/>
                          </a:rPr>
                          <m:t>𝑘</m:t>
                        </m:r>
                      </m:e>
                      <m:sub>
                        <m:r>
                          <a:rPr lang="en-CN" sz="2800" i="1">
                            <a:latin typeface="Cambria Math" panose="02040503050406030204" pitchFamily="18" charset="0"/>
                          </a:rPr>
                          <m:t>h</m:t>
                        </m:r>
                      </m:sub>
                    </m:sSub>
                    <m:r>
                      <a:rPr lang="en-CN" sz="2800" i="1">
                        <a:latin typeface="Cambria Math" panose="02040503050406030204" pitchFamily="18" charset="0"/>
                      </a:rPr>
                      <m:t>×</m:t>
                    </m:r>
                    <m:sSub>
                      <m:sSubPr>
                        <m:ctrlPr>
                          <a:rPr lang="en-CN" sz="2800" i="1">
                            <a:latin typeface="Cambria Math" panose="02040503050406030204" pitchFamily="18" charset="0"/>
                          </a:rPr>
                        </m:ctrlPr>
                      </m:sSubPr>
                      <m:e>
                        <m:r>
                          <a:rPr lang="en-CN" sz="2800" i="1">
                            <a:latin typeface="Cambria Math" panose="02040503050406030204" pitchFamily="18" charset="0"/>
                          </a:rPr>
                          <m:t>𝑘</m:t>
                        </m:r>
                      </m:e>
                      <m:sub>
                        <m:r>
                          <a:rPr lang="en-CN" sz="2800" i="1">
                            <a:latin typeface="Cambria Math" panose="02040503050406030204" pitchFamily="18" charset="0"/>
                          </a:rPr>
                          <m:t>𝑤</m:t>
                        </m:r>
                      </m:sub>
                    </m:sSub>
                  </m:oMath>
                </a14:m>
                <a:r>
                  <a:rPr lang="en-CN" sz="2800" dirty="0"/>
                  <a:t>, </a:t>
                </a:r>
                <a:r>
                  <a:rPr lang="zh-CN" altLang="en-US" sz="2800" dirty="0"/>
                  <a:t>填充（</a:t>
                </a:r>
                <a:r>
                  <a:rPr lang="en-US" altLang="zh-CN" sz="2800" dirty="0"/>
                  <a:t>Padding</a:t>
                </a:r>
                <a:r>
                  <a:rPr lang="zh-CN" altLang="en-US" sz="2800" dirty="0"/>
                  <a:t>）的行为</a:t>
                </a:r>
                <a14:m>
                  <m:oMath xmlns:m="http://schemas.openxmlformats.org/officeDocument/2006/math">
                    <m:sSub>
                      <m:sSubPr>
                        <m:ctrlPr>
                          <a:rPr lang="en-CN" sz="2800" i="1">
                            <a:latin typeface="Cambria Math" panose="02040503050406030204" pitchFamily="18" charset="0"/>
                          </a:rPr>
                        </m:ctrlPr>
                      </m:sSubPr>
                      <m:e>
                        <m:r>
                          <a:rPr lang="en-CN" sz="2800" i="1" smtClean="0">
                            <a:latin typeface="Cambria Math" panose="02040503050406030204" pitchFamily="18" charset="0"/>
                          </a:rPr>
                          <m:t>𝑝</m:t>
                        </m:r>
                      </m:e>
                      <m:sub>
                        <m:r>
                          <a:rPr lang="en-CN" sz="2800" i="1">
                            <a:latin typeface="Cambria Math" panose="02040503050406030204" pitchFamily="18" charset="0"/>
                          </a:rPr>
                          <m:t>h</m:t>
                        </m:r>
                      </m:sub>
                    </m:sSub>
                    <m:r>
                      <a:rPr lang="en-CN" sz="2800" i="1">
                        <a:latin typeface="Cambria Math" panose="02040503050406030204" pitchFamily="18" charset="0"/>
                      </a:rPr>
                      <m:t> </m:t>
                    </m:r>
                    <m:r>
                      <a:rPr lang="en-US" altLang="zh-CN" sz="2800" b="0" i="1" smtClean="0">
                        <a:latin typeface="Cambria Math" panose="02040503050406030204" pitchFamily="18" charset="0"/>
                      </a:rPr>
                      <m:t>,</m:t>
                    </m:r>
                    <m:r>
                      <a:rPr lang="zh-CN" altLang="en-US" sz="2800" i="1">
                        <a:latin typeface="Cambria Math" panose="02040503050406030204" pitchFamily="18" charset="0"/>
                      </a:rPr>
                      <m:t>宽</m:t>
                    </m:r>
                    <m:r>
                      <a:rPr lang="zh-CN" altLang="en-US" sz="2800" i="1" smtClean="0">
                        <a:latin typeface="Cambria Math" panose="02040503050406030204" pitchFamily="18" charset="0"/>
                      </a:rPr>
                      <m:t>为</m:t>
                    </m:r>
                    <m:sSub>
                      <m:sSubPr>
                        <m:ctrlPr>
                          <a:rPr lang="en-CN" sz="2800" i="1">
                            <a:latin typeface="Cambria Math" panose="02040503050406030204" pitchFamily="18" charset="0"/>
                          </a:rPr>
                        </m:ctrlPr>
                      </m:sSubPr>
                      <m:e>
                        <m:r>
                          <a:rPr lang="en-CN" sz="2800" i="1">
                            <a:latin typeface="Cambria Math" panose="02040503050406030204" pitchFamily="18" charset="0"/>
                          </a:rPr>
                          <m:t>𝑝</m:t>
                        </m:r>
                      </m:e>
                      <m:sub>
                        <m:r>
                          <a:rPr lang="en-CN" sz="2800" i="1" smtClean="0">
                            <a:latin typeface="Cambria Math" panose="02040503050406030204" pitchFamily="18" charset="0"/>
                          </a:rPr>
                          <m:t>𝑤</m:t>
                        </m:r>
                      </m:sub>
                    </m:sSub>
                    <m:r>
                      <a:rPr lang="zh-CN" altLang="en-US" sz="2800" b="0" i="0" smtClean="0">
                        <a:latin typeface="Cambria Math" panose="02040503050406030204" pitchFamily="18" charset="0"/>
                      </a:rPr>
                      <m:t>，</m:t>
                    </m:r>
                  </m:oMath>
                </a14:m>
                <a:r>
                  <a:rPr lang="en-US" altLang="zh-CN" sz="2800" dirty="0"/>
                  <a:t>stride</a:t>
                </a:r>
                <a:r>
                  <a:rPr lang="zh-CN" altLang="en-US" sz="2800" dirty="0"/>
                  <a:t>：</a:t>
                </a:r>
                <a:r>
                  <a:rPr lang="en-US" altLang="zh-CN" sz="2800" dirty="0"/>
                  <a:t>1</a:t>
                </a:r>
                <a:r>
                  <a:rPr lang="zh-CN" altLang="en-US" sz="2800" dirty="0"/>
                  <a:t>，输出的</a:t>
                </a:r>
                <a:r>
                  <a:rPr lang="en-US" altLang="zh-CN" sz="2800" dirty="0"/>
                  <a:t>feature</a:t>
                </a:r>
                <a:r>
                  <a:rPr lang="zh-CN" altLang="en-US" sz="2800" dirty="0"/>
                  <a:t> </a:t>
                </a:r>
                <a:r>
                  <a:rPr lang="en-US" altLang="zh-CN" sz="2800" dirty="0"/>
                  <a:t>map</a:t>
                </a:r>
                <a:r>
                  <a:rPr lang="zh-CN" altLang="en-US" sz="2800" dirty="0"/>
                  <a:t>的尺寸是多少：</a:t>
                </a:r>
                <a:endParaRPr lang="en-CN" sz="2800" dirty="0"/>
              </a:p>
            </p:txBody>
          </p:sp>
        </mc:Choice>
        <mc:Fallback xmlns="">
          <p:sp>
            <p:nvSpPr>
              <p:cNvPr id="13" name="TextBox 12">
                <a:extLst>
                  <a:ext uri="{FF2B5EF4-FFF2-40B4-BE49-F238E27FC236}">
                    <a16:creationId xmlns:a16="http://schemas.microsoft.com/office/drawing/2014/main" id="{0F943BE6-DCAF-8F40-9C75-960BD0748B78}"/>
                  </a:ext>
                </a:extLst>
              </p:cNvPr>
              <p:cNvSpPr txBox="1">
                <a:spLocks noRot="1" noChangeAspect="1" noMove="1" noResize="1" noEditPoints="1" noAdjustHandles="1" noChangeArrowheads="1" noChangeShapeType="1" noTextEdit="1"/>
              </p:cNvSpPr>
              <p:nvPr/>
            </p:nvSpPr>
            <p:spPr>
              <a:xfrm>
                <a:off x="1009650" y="1869954"/>
                <a:ext cx="10496550" cy="1386470"/>
              </a:xfrm>
              <a:prstGeom prst="rect">
                <a:avLst/>
              </a:prstGeom>
              <a:blipFill>
                <a:blip r:embed="rId3"/>
                <a:stretch>
                  <a:fillRect l="-1208" t="-4545" r="-362" b="-1181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4A774B9-D88F-2F48-9BF2-DCFC4EA148DC}"/>
                  </a:ext>
                </a:extLst>
              </p:cNvPr>
              <p:cNvSpPr txBox="1"/>
              <p:nvPr/>
            </p:nvSpPr>
            <p:spPr>
              <a:xfrm>
                <a:off x="2667000" y="3441108"/>
                <a:ext cx="745159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CN" sz="3200" i="1" smtClean="0">
                              <a:solidFill>
                                <a:schemeClr val="accent1"/>
                              </a:solidFill>
                              <a:latin typeface="Cambria Math" panose="02040503050406030204" pitchFamily="18" charset="0"/>
                            </a:rPr>
                          </m:ctrlPr>
                        </m:dPr>
                        <m:e>
                          <m:sSub>
                            <m:sSubPr>
                              <m:ctrlPr>
                                <a:rPr lang="en-CN" sz="3200" i="1">
                                  <a:solidFill>
                                    <a:schemeClr val="accent1"/>
                                  </a:solidFill>
                                  <a:latin typeface="Cambria Math" panose="02040503050406030204" pitchFamily="18" charset="0"/>
                                </a:rPr>
                              </m:ctrlPr>
                            </m:sSubPr>
                            <m:e>
                              <m:r>
                                <a:rPr lang="en-CN" sz="3200" i="1">
                                  <a:solidFill>
                                    <a:schemeClr val="accent1"/>
                                  </a:solidFill>
                                  <a:latin typeface="Cambria Math" panose="02040503050406030204" pitchFamily="18" charset="0"/>
                                </a:rPr>
                                <m:t>𝑛</m:t>
                              </m:r>
                            </m:e>
                            <m:sub>
                              <m:r>
                                <a:rPr lang="en-CN" sz="3200" i="1">
                                  <a:solidFill>
                                    <a:schemeClr val="accent1"/>
                                  </a:solidFill>
                                  <a:latin typeface="Cambria Math" panose="02040503050406030204" pitchFamily="18" charset="0"/>
                                </a:rPr>
                                <m:t>h</m:t>
                              </m:r>
                            </m:sub>
                          </m:sSub>
                          <m:r>
                            <a:rPr lang="en-CN" sz="3200" i="1">
                              <a:solidFill>
                                <a:schemeClr val="accent1"/>
                              </a:solidFill>
                              <a:latin typeface="Cambria Math" panose="02040503050406030204" pitchFamily="18" charset="0"/>
                            </a:rPr>
                            <m:t>−</m:t>
                          </m:r>
                          <m:sSub>
                            <m:sSubPr>
                              <m:ctrlPr>
                                <a:rPr lang="en-CN" sz="3200" i="1">
                                  <a:solidFill>
                                    <a:schemeClr val="accent1"/>
                                  </a:solidFill>
                                  <a:latin typeface="Cambria Math" panose="02040503050406030204" pitchFamily="18" charset="0"/>
                                </a:rPr>
                              </m:ctrlPr>
                            </m:sSubPr>
                            <m:e>
                              <m:r>
                                <a:rPr lang="en-CN" sz="3200" i="1">
                                  <a:solidFill>
                                    <a:schemeClr val="accent1"/>
                                  </a:solidFill>
                                  <a:latin typeface="Cambria Math" panose="02040503050406030204" pitchFamily="18" charset="0"/>
                                </a:rPr>
                                <m:t>𝑘</m:t>
                              </m:r>
                            </m:e>
                            <m:sub>
                              <m:r>
                                <a:rPr lang="en-CN" sz="3200" i="1">
                                  <a:solidFill>
                                    <a:schemeClr val="accent1"/>
                                  </a:solidFill>
                                  <a:latin typeface="Cambria Math" panose="02040503050406030204" pitchFamily="18" charset="0"/>
                                </a:rPr>
                                <m:t>h</m:t>
                              </m:r>
                            </m:sub>
                          </m:sSub>
                          <m:r>
                            <a:rPr lang="en-US" altLang="zh-CN" sz="3200" b="0" i="1" smtClean="0">
                              <a:solidFill>
                                <a:schemeClr val="accent1"/>
                              </a:solidFill>
                              <a:latin typeface="Cambria Math" panose="02040503050406030204" pitchFamily="18" charset="0"/>
                            </a:rPr>
                            <m:t>+</m:t>
                          </m:r>
                          <m:sSub>
                            <m:sSubPr>
                              <m:ctrlPr>
                                <a:rPr lang="en-US" altLang="zh-CN" sz="3200" b="0" i="1" smtClean="0">
                                  <a:solidFill>
                                    <a:schemeClr val="accent1"/>
                                  </a:solidFill>
                                  <a:latin typeface="Cambria Math" panose="02040503050406030204" pitchFamily="18" charset="0"/>
                                </a:rPr>
                              </m:ctrlPr>
                            </m:sSubPr>
                            <m:e>
                              <m:r>
                                <a:rPr lang="en-US" altLang="zh-CN" sz="3200" b="0" i="1" smtClean="0">
                                  <a:solidFill>
                                    <a:schemeClr val="accent1"/>
                                  </a:solidFill>
                                  <a:latin typeface="Cambria Math" panose="02040503050406030204" pitchFamily="18" charset="0"/>
                                </a:rPr>
                                <m:t>𝑝</m:t>
                              </m:r>
                            </m:e>
                            <m:sub>
                              <m:r>
                                <a:rPr lang="en-US" altLang="zh-CN" sz="3200" b="0" i="1" smtClean="0">
                                  <a:solidFill>
                                    <a:schemeClr val="accent1"/>
                                  </a:solidFill>
                                  <a:latin typeface="Cambria Math" panose="02040503050406030204" pitchFamily="18" charset="0"/>
                                </a:rPr>
                                <m:t>h</m:t>
                              </m:r>
                            </m:sub>
                          </m:sSub>
                          <m:r>
                            <a:rPr lang="en-CN" sz="3200" i="1">
                              <a:solidFill>
                                <a:schemeClr val="accent1"/>
                              </a:solidFill>
                              <a:latin typeface="Cambria Math" panose="02040503050406030204" pitchFamily="18" charset="0"/>
                            </a:rPr>
                            <m:t>+1</m:t>
                          </m:r>
                        </m:e>
                      </m:d>
                      <m:r>
                        <a:rPr lang="en-CN" sz="3200" i="1">
                          <a:solidFill>
                            <a:schemeClr val="accent1"/>
                          </a:solidFill>
                          <a:latin typeface="Cambria Math" panose="02040503050406030204" pitchFamily="18" charset="0"/>
                        </a:rPr>
                        <m:t>×(</m:t>
                      </m:r>
                      <m:sSub>
                        <m:sSubPr>
                          <m:ctrlPr>
                            <a:rPr lang="en-CN" sz="3200" i="1">
                              <a:solidFill>
                                <a:schemeClr val="accent1"/>
                              </a:solidFill>
                              <a:latin typeface="Cambria Math" panose="02040503050406030204" pitchFamily="18" charset="0"/>
                            </a:rPr>
                          </m:ctrlPr>
                        </m:sSubPr>
                        <m:e>
                          <m:r>
                            <a:rPr lang="en-CN" sz="3200" i="1">
                              <a:solidFill>
                                <a:schemeClr val="accent1"/>
                              </a:solidFill>
                              <a:latin typeface="Cambria Math" panose="02040503050406030204" pitchFamily="18" charset="0"/>
                            </a:rPr>
                            <m:t>𝑛</m:t>
                          </m:r>
                        </m:e>
                        <m:sub>
                          <m:r>
                            <a:rPr lang="en-CN" sz="3200" i="1">
                              <a:solidFill>
                                <a:schemeClr val="accent1"/>
                              </a:solidFill>
                              <a:latin typeface="Cambria Math" panose="02040503050406030204" pitchFamily="18" charset="0"/>
                            </a:rPr>
                            <m:t>𝑤</m:t>
                          </m:r>
                        </m:sub>
                      </m:sSub>
                      <m:r>
                        <a:rPr lang="en-CN" sz="3200" i="1">
                          <a:solidFill>
                            <a:schemeClr val="accent1"/>
                          </a:solidFill>
                          <a:latin typeface="Cambria Math" panose="02040503050406030204" pitchFamily="18" charset="0"/>
                        </a:rPr>
                        <m:t>−</m:t>
                      </m:r>
                      <m:sSub>
                        <m:sSubPr>
                          <m:ctrlPr>
                            <a:rPr lang="en-CN" sz="3200" i="1">
                              <a:solidFill>
                                <a:schemeClr val="accent1"/>
                              </a:solidFill>
                              <a:latin typeface="Cambria Math" panose="02040503050406030204" pitchFamily="18" charset="0"/>
                            </a:rPr>
                          </m:ctrlPr>
                        </m:sSubPr>
                        <m:e>
                          <m:r>
                            <a:rPr lang="en-CN" sz="3200" i="1">
                              <a:solidFill>
                                <a:schemeClr val="accent1"/>
                              </a:solidFill>
                              <a:latin typeface="Cambria Math" panose="02040503050406030204" pitchFamily="18" charset="0"/>
                            </a:rPr>
                            <m:t>𝑘</m:t>
                          </m:r>
                        </m:e>
                        <m:sub>
                          <m:r>
                            <a:rPr lang="en-CN" sz="3200" i="1">
                              <a:solidFill>
                                <a:schemeClr val="accent1"/>
                              </a:solidFill>
                              <a:latin typeface="Cambria Math" panose="02040503050406030204" pitchFamily="18" charset="0"/>
                            </a:rPr>
                            <m:t>𝑤</m:t>
                          </m:r>
                        </m:sub>
                      </m:sSub>
                      <m:r>
                        <a:rPr lang="en-US" altLang="zh-CN" sz="3200" b="0" i="1" smtClean="0">
                          <a:solidFill>
                            <a:schemeClr val="accent1"/>
                          </a:solidFill>
                          <a:latin typeface="Cambria Math" panose="02040503050406030204" pitchFamily="18" charset="0"/>
                        </a:rPr>
                        <m:t>+</m:t>
                      </m:r>
                      <m:sSub>
                        <m:sSubPr>
                          <m:ctrlPr>
                            <a:rPr lang="en-US" altLang="zh-CN" sz="3200" b="0" i="1" smtClean="0">
                              <a:solidFill>
                                <a:schemeClr val="accent1"/>
                              </a:solidFill>
                              <a:latin typeface="Cambria Math" panose="02040503050406030204" pitchFamily="18" charset="0"/>
                            </a:rPr>
                          </m:ctrlPr>
                        </m:sSubPr>
                        <m:e>
                          <m:r>
                            <a:rPr lang="en-US" altLang="zh-CN" sz="3200" b="0" i="1" smtClean="0">
                              <a:solidFill>
                                <a:schemeClr val="accent1"/>
                              </a:solidFill>
                              <a:latin typeface="Cambria Math" panose="02040503050406030204" pitchFamily="18" charset="0"/>
                            </a:rPr>
                            <m:t>𝑝</m:t>
                          </m:r>
                        </m:e>
                        <m:sub>
                          <m:r>
                            <a:rPr lang="en-US" altLang="zh-CN" sz="3200" b="0" i="1" smtClean="0">
                              <a:solidFill>
                                <a:schemeClr val="accent1"/>
                              </a:solidFill>
                              <a:latin typeface="Cambria Math" panose="02040503050406030204" pitchFamily="18" charset="0"/>
                            </a:rPr>
                            <m:t>𝑤</m:t>
                          </m:r>
                        </m:sub>
                      </m:sSub>
                      <m:r>
                        <a:rPr lang="en-CN" sz="3200" i="1">
                          <a:solidFill>
                            <a:schemeClr val="accent1"/>
                          </a:solidFill>
                          <a:latin typeface="Cambria Math" panose="02040503050406030204" pitchFamily="18" charset="0"/>
                        </a:rPr>
                        <m:t>+1)</m:t>
                      </m:r>
                    </m:oMath>
                  </m:oMathPara>
                </a14:m>
                <a:endParaRPr lang="en-CN" sz="3200" dirty="0">
                  <a:solidFill>
                    <a:schemeClr val="accent1"/>
                  </a:solidFill>
                </a:endParaRPr>
              </a:p>
            </p:txBody>
          </p:sp>
        </mc:Choice>
        <mc:Fallback xmlns="">
          <p:sp>
            <p:nvSpPr>
              <p:cNvPr id="5" name="TextBox 4">
                <a:extLst>
                  <a:ext uri="{FF2B5EF4-FFF2-40B4-BE49-F238E27FC236}">
                    <a16:creationId xmlns:a16="http://schemas.microsoft.com/office/drawing/2014/main" id="{E4A774B9-D88F-2F48-9BF2-DCFC4EA148DC}"/>
                  </a:ext>
                </a:extLst>
              </p:cNvPr>
              <p:cNvSpPr txBox="1">
                <a:spLocks noRot="1" noChangeAspect="1" noMove="1" noResize="1" noEditPoints="1" noAdjustHandles="1" noChangeArrowheads="1" noChangeShapeType="1" noTextEdit="1"/>
              </p:cNvSpPr>
              <p:nvPr/>
            </p:nvSpPr>
            <p:spPr>
              <a:xfrm>
                <a:off x="2667000" y="3441108"/>
                <a:ext cx="7451592" cy="584775"/>
              </a:xfrm>
              <a:prstGeom prst="rect">
                <a:avLst/>
              </a:prstGeom>
              <a:blipFill>
                <a:blip r:embed="rId4"/>
                <a:stretch>
                  <a:fillRect r="-170" b="-23404"/>
                </a:stretch>
              </a:blipFill>
            </p:spPr>
            <p:txBody>
              <a:bodyPr/>
              <a:lstStyle/>
              <a:p>
                <a:r>
                  <a:rPr lang="en-CN">
                    <a:noFill/>
                  </a:rPr>
                  <a:t> </a:t>
                </a:r>
              </a:p>
            </p:txBody>
          </p:sp>
        </mc:Fallback>
      </mc:AlternateContent>
      <p:sp>
        <p:nvSpPr>
          <p:cNvPr id="3" name="灯片编号占位符 2"/>
          <p:cNvSpPr>
            <a:spLocks noGrp="1"/>
          </p:cNvSpPr>
          <p:nvPr>
            <p:ph type="sldNum" sz="quarter" idx="14"/>
          </p:nvPr>
        </p:nvSpPr>
        <p:spPr/>
        <p:txBody>
          <a:bodyPr/>
          <a:lstStyle/>
          <a:p>
            <a:fld id="{AF69888C-E133-43D9-A638-B5C95925B91C}" type="slidenum">
              <a:rPr lang="zh-CN" altLang="en-US" smtClean="0"/>
              <a:t>16</a:t>
            </a:fld>
            <a:endParaRPr lang="zh-CN" altLang="en-US" dirty="0"/>
          </a:p>
        </p:txBody>
      </p:sp>
    </p:spTree>
    <p:extLst>
      <p:ext uri="{BB962C8B-B14F-4D97-AF65-F5344CB8AC3E}">
        <p14:creationId xmlns:p14="http://schemas.microsoft.com/office/powerpoint/2010/main" val="212124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graphicFrame>
        <p:nvGraphicFramePr>
          <p:cNvPr id="5" name="Table 2">
            <a:extLst>
              <a:ext uri="{FF2B5EF4-FFF2-40B4-BE49-F238E27FC236}">
                <a16:creationId xmlns:a16="http://schemas.microsoft.com/office/drawing/2014/main" id="{2AE857B2-1C3A-2D4D-BEDB-8E45968F5EC6}"/>
              </a:ext>
            </a:extLst>
          </p:cNvPr>
          <p:cNvGraphicFramePr>
            <a:graphicFrameLocks noGrp="1"/>
          </p:cNvGraphicFramePr>
          <p:nvPr/>
        </p:nvGraphicFramePr>
        <p:xfrm>
          <a:off x="1106261" y="2383972"/>
          <a:ext cx="2837544" cy="27432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gridCol w="472924">
                  <a:extLst>
                    <a:ext uri="{9D8B030D-6E8A-4147-A177-3AD203B41FA5}">
                      <a16:colId xmlns:a16="http://schemas.microsoft.com/office/drawing/2014/main" val="1771726737"/>
                    </a:ext>
                  </a:extLst>
                </a:gridCol>
                <a:gridCol w="472924">
                  <a:extLst>
                    <a:ext uri="{9D8B030D-6E8A-4147-A177-3AD203B41FA5}">
                      <a16:colId xmlns:a16="http://schemas.microsoft.com/office/drawing/2014/main" val="2240372457"/>
                    </a:ext>
                  </a:extLst>
                </a:gridCol>
                <a:gridCol w="472924">
                  <a:extLst>
                    <a:ext uri="{9D8B030D-6E8A-4147-A177-3AD203B41FA5}">
                      <a16:colId xmlns:a16="http://schemas.microsoft.com/office/drawing/2014/main" val="2852975899"/>
                    </a:ext>
                  </a:extLst>
                </a:gridCol>
                <a:gridCol w="472924">
                  <a:extLst>
                    <a:ext uri="{9D8B030D-6E8A-4147-A177-3AD203B41FA5}">
                      <a16:colId xmlns:a16="http://schemas.microsoft.com/office/drawing/2014/main" val="3140529055"/>
                    </a:ext>
                  </a:extLst>
                </a:gridCol>
              </a:tblGrid>
              <a:tr h="40354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r h="40354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9536172"/>
                  </a:ext>
                </a:extLst>
              </a:tr>
              <a:tr h="40354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9320252"/>
                  </a:ext>
                </a:extLst>
              </a:tr>
              <a:tr h="40354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5333143"/>
                  </a:ext>
                </a:extLst>
              </a:tr>
              <a:tr h="40354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3500204"/>
                  </a:ext>
                </a:extLst>
              </a:tr>
            </a:tbl>
          </a:graphicData>
        </a:graphic>
      </p:graphicFrame>
      <p:sp>
        <p:nvSpPr>
          <p:cNvPr id="15" name="TextBox 14">
            <a:extLst>
              <a:ext uri="{FF2B5EF4-FFF2-40B4-BE49-F238E27FC236}">
                <a16:creationId xmlns:a16="http://schemas.microsoft.com/office/drawing/2014/main" id="{794134E2-47C3-7540-BBB5-A6531EB03453}"/>
              </a:ext>
            </a:extLst>
          </p:cNvPr>
          <p:cNvSpPr txBox="1"/>
          <p:nvPr/>
        </p:nvSpPr>
        <p:spPr>
          <a:xfrm>
            <a:off x="771525" y="1055174"/>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b="1" dirty="0">
                <a:latin typeface="+mn-ea"/>
              </a:rPr>
              <a:t>通道（</a:t>
            </a:r>
            <a:r>
              <a:rPr lang="en-US" altLang="zh-CN" sz="2800" b="1" dirty="0">
                <a:latin typeface="+mn-ea"/>
              </a:rPr>
              <a:t>Channel)</a:t>
            </a:r>
            <a:endParaRPr lang="zh-CN" altLang="en-US" sz="2800" b="1" dirty="0">
              <a:latin typeface="+mn-ea"/>
            </a:endParaRPr>
          </a:p>
        </p:txBody>
      </p:sp>
      <p:sp>
        <p:nvSpPr>
          <p:cNvPr id="6" name="TextBox 5">
            <a:extLst>
              <a:ext uri="{FF2B5EF4-FFF2-40B4-BE49-F238E27FC236}">
                <a16:creationId xmlns:a16="http://schemas.microsoft.com/office/drawing/2014/main" id="{42A7F5FA-DA31-0148-BDCC-3D24373BAE20}"/>
              </a:ext>
            </a:extLst>
          </p:cNvPr>
          <p:cNvSpPr txBox="1"/>
          <p:nvPr/>
        </p:nvSpPr>
        <p:spPr>
          <a:xfrm>
            <a:off x="4180115" y="3429000"/>
            <a:ext cx="2169184" cy="523220"/>
          </a:xfrm>
          <a:prstGeom prst="rect">
            <a:avLst/>
          </a:prstGeom>
          <a:noFill/>
        </p:spPr>
        <p:txBody>
          <a:bodyPr wrap="none" rtlCol="0">
            <a:spAutoFit/>
          </a:bodyPr>
          <a:lstStyle/>
          <a:p>
            <a:pPr algn="l"/>
            <a:r>
              <a:rPr lang="en-US" altLang="zh-CN" sz="2800" dirty="0">
                <a:latin typeface="+mn-ea"/>
              </a:rPr>
              <a:t>Channel</a:t>
            </a:r>
            <a:r>
              <a:rPr lang="zh-CN" altLang="en-US" sz="2800" dirty="0">
                <a:latin typeface="+mn-ea"/>
              </a:rPr>
              <a:t> </a:t>
            </a:r>
            <a:r>
              <a:rPr lang="en-US" altLang="zh-CN" sz="2800" dirty="0">
                <a:latin typeface="+mn-ea"/>
              </a:rPr>
              <a:t>=1</a:t>
            </a:r>
            <a:endParaRPr lang="en-CN" sz="2800" dirty="0">
              <a:latin typeface="+mn-ea"/>
            </a:endParaRPr>
          </a:p>
        </p:txBody>
      </p:sp>
      <p:pic>
        <p:nvPicPr>
          <p:cNvPr id="18" name="Picture 17">
            <a:extLst>
              <a:ext uri="{FF2B5EF4-FFF2-40B4-BE49-F238E27FC236}">
                <a16:creationId xmlns:a16="http://schemas.microsoft.com/office/drawing/2014/main" id="{149148A6-14DB-F345-A732-9D0F1A256674}"/>
              </a:ext>
            </a:extLst>
          </p:cNvPr>
          <p:cNvPicPr>
            <a:picLocks noChangeAspect="1"/>
          </p:cNvPicPr>
          <p:nvPr/>
        </p:nvPicPr>
        <p:blipFill>
          <a:blip r:embed="rId3"/>
          <a:stretch>
            <a:fillRect/>
          </a:stretch>
        </p:blipFill>
        <p:spPr>
          <a:xfrm>
            <a:off x="8248197" y="794941"/>
            <a:ext cx="1716008" cy="1682579"/>
          </a:xfrm>
          <a:prstGeom prst="rect">
            <a:avLst/>
          </a:prstGeom>
        </p:spPr>
      </p:pic>
      <p:pic>
        <p:nvPicPr>
          <p:cNvPr id="19" name="Picture 18">
            <a:extLst>
              <a:ext uri="{FF2B5EF4-FFF2-40B4-BE49-F238E27FC236}">
                <a16:creationId xmlns:a16="http://schemas.microsoft.com/office/drawing/2014/main" id="{09BC049B-C0F8-E849-B8FE-0907ED072571}"/>
              </a:ext>
            </a:extLst>
          </p:cNvPr>
          <p:cNvPicPr>
            <a:picLocks noChangeAspect="1"/>
          </p:cNvPicPr>
          <p:nvPr/>
        </p:nvPicPr>
        <p:blipFill>
          <a:blip r:embed="rId3">
            <a:duotone>
              <a:prstClr val="black"/>
              <a:srgbClr val="FF0000">
                <a:tint val="45000"/>
                <a:satMod val="400000"/>
              </a:srgbClr>
            </a:duotone>
          </a:blip>
          <a:stretch>
            <a:fillRect/>
          </a:stretch>
        </p:blipFill>
        <p:spPr>
          <a:xfrm>
            <a:off x="6765524" y="3429000"/>
            <a:ext cx="1716008" cy="1682579"/>
          </a:xfrm>
          <a:prstGeom prst="rect">
            <a:avLst/>
          </a:prstGeom>
        </p:spPr>
      </p:pic>
      <p:pic>
        <p:nvPicPr>
          <p:cNvPr id="20" name="Picture 19">
            <a:extLst>
              <a:ext uri="{FF2B5EF4-FFF2-40B4-BE49-F238E27FC236}">
                <a16:creationId xmlns:a16="http://schemas.microsoft.com/office/drawing/2014/main" id="{5FBEEE2C-383C-3B4A-B966-8C2AC4C63CBC}"/>
              </a:ext>
            </a:extLst>
          </p:cNvPr>
          <p:cNvPicPr>
            <a:picLocks noChangeAspect="1"/>
          </p:cNvPicPr>
          <p:nvPr/>
        </p:nvPicPr>
        <p:blipFill>
          <a:blip r:embed="rId3">
            <a:duotone>
              <a:prstClr val="black"/>
              <a:schemeClr val="accent6">
                <a:tint val="45000"/>
                <a:satMod val="400000"/>
              </a:schemeClr>
            </a:duotone>
          </a:blip>
          <a:stretch>
            <a:fillRect/>
          </a:stretch>
        </p:blipFill>
        <p:spPr>
          <a:xfrm>
            <a:off x="8529185" y="3429000"/>
            <a:ext cx="1716008" cy="1682579"/>
          </a:xfrm>
          <a:prstGeom prst="rect">
            <a:avLst/>
          </a:prstGeom>
        </p:spPr>
      </p:pic>
      <p:pic>
        <p:nvPicPr>
          <p:cNvPr id="21" name="Picture 20">
            <a:extLst>
              <a:ext uri="{FF2B5EF4-FFF2-40B4-BE49-F238E27FC236}">
                <a16:creationId xmlns:a16="http://schemas.microsoft.com/office/drawing/2014/main" id="{D02F1D0F-C617-1A4A-AE32-E93B5767694F}"/>
              </a:ext>
            </a:extLst>
          </p:cNvPr>
          <p:cNvPicPr>
            <a:picLocks noChangeAspect="1"/>
          </p:cNvPicPr>
          <p:nvPr/>
        </p:nvPicPr>
        <p:blipFill>
          <a:blip r:embed="rId3">
            <a:duotone>
              <a:schemeClr val="accent1">
                <a:shade val="45000"/>
                <a:satMod val="135000"/>
              </a:schemeClr>
              <a:prstClr val="white"/>
            </a:duotone>
          </a:blip>
          <a:stretch>
            <a:fillRect/>
          </a:stretch>
        </p:blipFill>
        <p:spPr>
          <a:xfrm>
            <a:off x="10292847" y="3429000"/>
            <a:ext cx="1716008" cy="1682579"/>
          </a:xfrm>
          <a:prstGeom prst="rect">
            <a:avLst/>
          </a:prstGeom>
        </p:spPr>
      </p:pic>
      <p:sp>
        <p:nvSpPr>
          <p:cNvPr id="22" name="TextBox 21">
            <a:extLst>
              <a:ext uri="{FF2B5EF4-FFF2-40B4-BE49-F238E27FC236}">
                <a16:creationId xmlns:a16="http://schemas.microsoft.com/office/drawing/2014/main" id="{1114E7DA-9408-4544-B2F0-0291CE9A52E5}"/>
              </a:ext>
            </a:extLst>
          </p:cNvPr>
          <p:cNvSpPr txBox="1"/>
          <p:nvPr/>
        </p:nvSpPr>
        <p:spPr>
          <a:xfrm>
            <a:off x="8248197" y="5279606"/>
            <a:ext cx="2169184" cy="523220"/>
          </a:xfrm>
          <a:prstGeom prst="rect">
            <a:avLst/>
          </a:prstGeom>
          <a:noFill/>
        </p:spPr>
        <p:txBody>
          <a:bodyPr wrap="none" rtlCol="0">
            <a:spAutoFit/>
          </a:bodyPr>
          <a:lstStyle/>
          <a:p>
            <a:pPr algn="l"/>
            <a:r>
              <a:rPr lang="en-US" altLang="zh-CN" sz="2800" dirty="0">
                <a:latin typeface="+mn-ea"/>
              </a:rPr>
              <a:t>Channel</a:t>
            </a:r>
            <a:r>
              <a:rPr lang="zh-CN" altLang="en-US" sz="2800" dirty="0">
                <a:latin typeface="+mn-ea"/>
              </a:rPr>
              <a:t> </a:t>
            </a:r>
            <a:r>
              <a:rPr lang="en-US" altLang="zh-CN" sz="2800" dirty="0">
                <a:latin typeface="+mn-ea"/>
              </a:rPr>
              <a:t>=3</a:t>
            </a:r>
            <a:endParaRPr lang="en-CN" sz="2800" dirty="0">
              <a:latin typeface="+mn-ea"/>
            </a:endParaRPr>
          </a:p>
        </p:txBody>
      </p:sp>
      <p:sp>
        <p:nvSpPr>
          <p:cNvPr id="14" name="Chevron 13">
            <a:extLst>
              <a:ext uri="{FF2B5EF4-FFF2-40B4-BE49-F238E27FC236}">
                <a16:creationId xmlns:a16="http://schemas.microsoft.com/office/drawing/2014/main" id="{E7D016D7-CC78-DC40-AE87-BDB835776310}"/>
              </a:ext>
            </a:extLst>
          </p:cNvPr>
          <p:cNvSpPr/>
          <p:nvPr/>
        </p:nvSpPr>
        <p:spPr>
          <a:xfrm rot="16200000">
            <a:off x="8773886" y="2477520"/>
            <a:ext cx="613303" cy="9514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3" name="TextBox 22">
            <a:extLst>
              <a:ext uri="{FF2B5EF4-FFF2-40B4-BE49-F238E27FC236}">
                <a16:creationId xmlns:a16="http://schemas.microsoft.com/office/drawing/2014/main" id="{923AA893-FB2B-9F42-BA90-1A013E49088F}"/>
              </a:ext>
            </a:extLst>
          </p:cNvPr>
          <p:cNvSpPr txBox="1"/>
          <p:nvPr/>
        </p:nvSpPr>
        <p:spPr>
          <a:xfrm>
            <a:off x="9795350" y="2737753"/>
            <a:ext cx="1625125" cy="523220"/>
          </a:xfrm>
          <a:prstGeom prst="rect">
            <a:avLst/>
          </a:prstGeom>
          <a:noFill/>
        </p:spPr>
        <p:txBody>
          <a:bodyPr wrap="none" rtlCol="0">
            <a:spAutoFit/>
          </a:bodyPr>
          <a:lstStyle/>
          <a:p>
            <a:pPr algn="l"/>
            <a:r>
              <a:rPr lang="en-US" altLang="zh-CN" sz="2800" dirty="0">
                <a:latin typeface="+mn-ea"/>
              </a:rPr>
              <a:t>RGB</a:t>
            </a:r>
            <a:r>
              <a:rPr lang="zh-CN" altLang="en-US" sz="2800" dirty="0">
                <a:latin typeface="+mn-ea"/>
              </a:rPr>
              <a:t>类型</a:t>
            </a:r>
            <a:endParaRPr lang="en-CN" sz="2800"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17</a:t>
            </a:fld>
            <a:endParaRPr lang="zh-CN" altLang="en-US" dirty="0"/>
          </a:p>
        </p:txBody>
      </p:sp>
    </p:spTree>
    <p:extLst>
      <p:ext uri="{BB962C8B-B14F-4D97-AF65-F5344CB8AC3E}">
        <p14:creationId xmlns:p14="http://schemas.microsoft.com/office/powerpoint/2010/main" val="1817434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表格 33">
            <a:extLst>
              <a:ext uri="{FF2B5EF4-FFF2-40B4-BE49-F238E27FC236}">
                <a16:creationId xmlns:a16="http://schemas.microsoft.com/office/drawing/2014/main" id="{D79AA917-8182-0C50-6156-E8273E972253}"/>
              </a:ext>
            </a:extLst>
          </p:cNvPr>
          <p:cNvGraphicFramePr>
            <a:graphicFrameLocks noGrp="1"/>
          </p:cNvGraphicFramePr>
          <p:nvPr/>
        </p:nvGraphicFramePr>
        <p:xfrm>
          <a:off x="9339137" y="2254109"/>
          <a:ext cx="1505800" cy="1463040"/>
        </p:xfrm>
        <a:graphic>
          <a:graphicData uri="http://schemas.openxmlformats.org/drawingml/2006/table">
            <a:tbl>
              <a:tblPr bandRow="1">
                <a:tableStyleId>{5C22544A-7EE6-4342-B048-85BDC9FD1C3A}</a:tableStyleId>
              </a:tblPr>
              <a:tblGrid>
                <a:gridCol w="376450">
                  <a:extLst>
                    <a:ext uri="{9D8B030D-6E8A-4147-A177-3AD203B41FA5}">
                      <a16:colId xmlns:a16="http://schemas.microsoft.com/office/drawing/2014/main" val="3103215914"/>
                    </a:ext>
                  </a:extLst>
                </a:gridCol>
                <a:gridCol w="376450">
                  <a:extLst>
                    <a:ext uri="{9D8B030D-6E8A-4147-A177-3AD203B41FA5}">
                      <a16:colId xmlns:a16="http://schemas.microsoft.com/office/drawing/2014/main" val="1852901255"/>
                    </a:ext>
                  </a:extLst>
                </a:gridCol>
                <a:gridCol w="376450">
                  <a:extLst>
                    <a:ext uri="{9D8B030D-6E8A-4147-A177-3AD203B41FA5}">
                      <a16:colId xmlns:a16="http://schemas.microsoft.com/office/drawing/2014/main" val="1046890558"/>
                    </a:ext>
                  </a:extLst>
                </a:gridCol>
                <a:gridCol w="376450">
                  <a:extLst>
                    <a:ext uri="{9D8B030D-6E8A-4147-A177-3AD203B41FA5}">
                      <a16:colId xmlns:a16="http://schemas.microsoft.com/office/drawing/2014/main" val="538656985"/>
                    </a:ext>
                  </a:extLst>
                </a:gridCol>
              </a:tblGrid>
              <a:tr h="333915">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583782065"/>
                  </a:ext>
                </a:extLst>
              </a:tr>
              <a:tr h="333915">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702360452"/>
                  </a:ext>
                </a:extLst>
              </a:tr>
              <a:tr h="333915">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899878960"/>
                  </a:ext>
                </a:extLst>
              </a:tr>
              <a:tr h="333915">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430880176"/>
                  </a:ext>
                </a:extLst>
              </a:tr>
            </a:tbl>
          </a:graphicData>
        </a:graphic>
      </p:graphicFrame>
      <p:graphicFrame>
        <p:nvGraphicFramePr>
          <p:cNvPr id="33" name="表格 32">
            <a:extLst>
              <a:ext uri="{FF2B5EF4-FFF2-40B4-BE49-F238E27FC236}">
                <a16:creationId xmlns:a16="http://schemas.microsoft.com/office/drawing/2014/main" id="{83597846-491F-35B8-28C4-1CBA2DD433F5}"/>
              </a:ext>
            </a:extLst>
          </p:cNvPr>
          <p:cNvGraphicFramePr>
            <a:graphicFrameLocks noGrp="1"/>
          </p:cNvGraphicFramePr>
          <p:nvPr/>
        </p:nvGraphicFramePr>
        <p:xfrm>
          <a:off x="8957782" y="2550521"/>
          <a:ext cx="1505800" cy="1483360"/>
        </p:xfrm>
        <a:graphic>
          <a:graphicData uri="http://schemas.openxmlformats.org/drawingml/2006/table">
            <a:tbl>
              <a:tblPr bandRow="1">
                <a:tableStyleId>{5C22544A-7EE6-4342-B048-85BDC9FD1C3A}</a:tableStyleId>
              </a:tblPr>
              <a:tblGrid>
                <a:gridCol w="376450">
                  <a:extLst>
                    <a:ext uri="{9D8B030D-6E8A-4147-A177-3AD203B41FA5}">
                      <a16:colId xmlns:a16="http://schemas.microsoft.com/office/drawing/2014/main" val="3103215914"/>
                    </a:ext>
                  </a:extLst>
                </a:gridCol>
                <a:gridCol w="376450">
                  <a:extLst>
                    <a:ext uri="{9D8B030D-6E8A-4147-A177-3AD203B41FA5}">
                      <a16:colId xmlns:a16="http://schemas.microsoft.com/office/drawing/2014/main" val="1852901255"/>
                    </a:ext>
                  </a:extLst>
                </a:gridCol>
                <a:gridCol w="376450">
                  <a:extLst>
                    <a:ext uri="{9D8B030D-6E8A-4147-A177-3AD203B41FA5}">
                      <a16:colId xmlns:a16="http://schemas.microsoft.com/office/drawing/2014/main" val="1046890558"/>
                    </a:ext>
                  </a:extLst>
                </a:gridCol>
                <a:gridCol w="376450">
                  <a:extLst>
                    <a:ext uri="{9D8B030D-6E8A-4147-A177-3AD203B41FA5}">
                      <a16:colId xmlns:a16="http://schemas.microsoft.com/office/drawing/2014/main" val="538656985"/>
                    </a:ext>
                  </a:extLst>
                </a:gridCol>
              </a:tblGrid>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extLst>
                  <a:ext uri="{0D108BD9-81ED-4DB2-BD59-A6C34878D82A}">
                    <a16:rowId xmlns:a16="http://schemas.microsoft.com/office/drawing/2014/main" val="3583782065"/>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extLst>
                  <a:ext uri="{0D108BD9-81ED-4DB2-BD59-A6C34878D82A}">
                    <a16:rowId xmlns:a16="http://schemas.microsoft.com/office/drawing/2014/main" val="2702360452"/>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extLst>
                  <a:ext uri="{0D108BD9-81ED-4DB2-BD59-A6C34878D82A}">
                    <a16:rowId xmlns:a16="http://schemas.microsoft.com/office/drawing/2014/main" val="1899878960"/>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extLst>
                  <a:ext uri="{0D108BD9-81ED-4DB2-BD59-A6C34878D82A}">
                    <a16:rowId xmlns:a16="http://schemas.microsoft.com/office/drawing/2014/main" val="2430880176"/>
                  </a:ext>
                </a:extLst>
              </a:tr>
            </a:tbl>
          </a:graphicData>
        </a:graphic>
      </p:graphicFrame>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841968"/>
            <a:ext cx="4957943"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b="1" dirty="0">
                <a:latin typeface="+mn-ea"/>
              </a:rPr>
              <a:t>通道（</a:t>
            </a:r>
            <a:r>
              <a:rPr lang="en-US" altLang="zh-CN" sz="2800" b="1" dirty="0">
                <a:latin typeface="+mn-ea"/>
              </a:rPr>
              <a:t>Channel)---</a:t>
            </a:r>
            <a:r>
              <a:rPr lang="zh-CN" altLang="en-US" sz="2800" b="1" dirty="0">
                <a:latin typeface="+mn-ea"/>
              </a:rPr>
              <a:t>单通道</a:t>
            </a:r>
          </a:p>
        </p:txBody>
      </p:sp>
      <p:sp>
        <p:nvSpPr>
          <p:cNvPr id="16" name="TextBox 15">
            <a:extLst>
              <a:ext uri="{FF2B5EF4-FFF2-40B4-BE49-F238E27FC236}">
                <a16:creationId xmlns:a16="http://schemas.microsoft.com/office/drawing/2014/main" id="{138F4235-D9E5-8E42-943B-FAD7D10FB7BB}"/>
              </a:ext>
            </a:extLst>
          </p:cNvPr>
          <p:cNvSpPr txBox="1"/>
          <p:nvPr/>
        </p:nvSpPr>
        <p:spPr>
          <a:xfrm>
            <a:off x="3213586" y="5284378"/>
            <a:ext cx="3376245" cy="923330"/>
          </a:xfrm>
          <a:prstGeom prst="rect">
            <a:avLst/>
          </a:prstGeom>
          <a:noFill/>
        </p:spPr>
        <p:txBody>
          <a:bodyPr wrap="none" rtlCol="0">
            <a:spAutoFit/>
          </a:bodyPr>
          <a:lstStyle/>
          <a:p>
            <a:pPr algn="ctr"/>
            <a:r>
              <a:rPr lang="zh-CN" altLang="en-US" b="1" dirty="0">
                <a:solidFill>
                  <a:srgbClr val="C00000"/>
                </a:solidFill>
                <a:latin typeface="+mn-ea"/>
              </a:rPr>
              <a:t>滤波器个数</a:t>
            </a:r>
            <a:r>
              <a:rPr lang="en-US" altLang="zh-CN" b="1" dirty="0">
                <a:solidFill>
                  <a:srgbClr val="C00000"/>
                </a:solidFill>
                <a:latin typeface="+mn-ea"/>
              </a:rPr>
              <a:t>:3</a:t>
            </a:r>
          </a:p>
          <a:p>
            <a:pPr algn="ctr"/>
            <a:r>
              <a:rPr lang="zh-CN" altLang="en-US" b="1" dirty="0">
                <a:latin typeface="+mn-ea"/>
              </a:rPr>
              <a:t>卷积核尺寸</a:t>
            </a:r>
            <a:r>
              <a:rPr lang="en-US" altLang="zh-CN" b="1" dirty="0">
                <a:latin typeface="+mn-ea"/>
              </a:rPr>
              <a:t>=3</a:t>
            </a:r>
            <a:r>
              <a:rPr lang="zh-CN" altLang="en-US" b="1" dirty="0">
                <a:latin typeface="+mn-ea"/>
              </a:rPr>
              <a:t>*</a:t>
            </a:r>
            <a:r>
              <a:rPr lang="en-US" altLang="zh-CN" b="1" dirty="0">
                <a:latin typeface="+mn-ea"/>
              </a:rPr>
              <a:t>3</a:t>
            </a:r>
          </a:p>
          <a:p>
            <a:pPr algn="ctr"/>
            <a:r>
              <a:rPr lang="zh-CN" altLang="en-US" b="1" dirty="0">
                <a:solidFill>
                  <a:schemeClr val="accent1"/>
                </a:solidFill>
                <a:latin typeface="+mn-ea"/>
              </a:rPr>
              <a:t>每个滤波器含有的卷积核个数</a:t>
            </a:r>
            <a:r>
              <a:rPr lang="en-US" altLang="zh-CN" b="1" dirty="0">
                <a:solidFill>
                  <a:schemeClr val="accent1"/>
                </a:solidFill>
                <a:latin typeface="+mn-ea"/>
              </a:rPr>
              <a:t>:1</a:t>
            </a:r>
            <a:endParaRPr lang="en-CN" b="1" dirty="0">
              <a:solidFill>
                <a:schemeClr val="accent1"/>
              </a:solidFill>
              <a:latin typeface="+mn-ea"/>
            </a:endParaRPr>
          </a:p>
        </p:txBody>
      </p:sp>
      <p:sp>
        <p:nvSpPr>
          <p:cNvPr id="17" name="TextBox 16">
            <a:extLst>
              <a:ext uri="{FF2B5EF4-FFF2-40B4-BE49-F238E27FC236}">
                <a16:creationId xmlns:a16="http://schemas.microsoft.com/office/drawing/2014/main" id="{E8E168C3-B5CF-754C-BAAE-232D7464DEB6}"/>
              </a:ext>
            </a:extLst>
          </p:cNvPr>
          <p:cNvSpPr txBox="1"/>
          <p:nvPr/>
        </p:nvSpPr>
        <p:spPr>
          <a:xfrm>
            <a:off x="6496787" y="5916301"/>
            <a:ext cx="1698089" cy="369332"/>
          </a:xfrm>
          <a:prstGeom prst="rect">
            <a:avLst/>
          </a:prstGeom>
          <a:noFill/>
        </p:spPr>
        <p:txBody>
          <a:bodyPr wrap="square" rtlCol="0">
            <a:spAutoFit/>
          </a:bodyPr>
          <a:lstStyle/>
          <a:p>
            <a:pPr algn="ctr"/>
            <a:r>
              <a:rPr lang="zh-CN" altLang="en-US" b="1" dirty="0">
                <a:solidFill>
                  <a:srgbClr val="C00000"/>
                </a:solidFill>
                <a:latin typeface="+mn-ea"/>
              </a:rPr>
              <a:t>特征图个数</a:t>
            </a:r>
            <a:r>
              <a:rPr lang="en-US" altLang="zh-CN" b="1" dirty="0">
                <a:solidFill>
                  <a:srgbClr val="C00000"/>
                </a:solidFill>
                <a:latin typeface="+mn-ea"/>
              </a:rPr>
              <a:t>:3</a:t>
            </a:r>
            <a:endParaRPr lang="en-CN" b="1" dirty="0">
              <a:solidFill>
                <a:srgbClr val="C00000"/>
              </a:solidFill>
              <a:latin typeface="+mn-ea"/>
            </a:endParaRPr>
          </a:p>
        </p:txBody>
      </p:sp>
      <p:sp>
        <p:nvSpPr>
          <p:cNvPr id="24" name="TextBox 23">
            <a:extLst>
              <a:ext uri="{FF2B5EF4-FFF2-40B4-BE49-F238E27FC236}">
                <a16:creationId xmlns:a16="http://schemas.microsoft.com/office/drawing/2014/main" id="{7975BF13-A02D-0B42-9A2D-9023CCF56694}"/>
              </a:ext>
            </a:extLst>
          </p:cNvPr>
          <p:cNvSpPr txBox="1"/>
          <p:nvPr/>
        </p:nvSpPr>
        <p:spPr>
          <a:xfrm>
            <a:off x="8765494" y="4381022"/>
            <a:ext cx="1698088" cy="369332"/>
          </a:xfrm>
          <a:prstGeom prst="rect">
            <a:avLst/>
          </a:prstGeom>
          <a:noFill/>
        </p:spPr>
        <p:txBody>
          <a:bodyPr wrap="square" rtlCol="0">
            <a:spAutoFit/>
          </a:bodyPr>
          <a:lstStyle/>
          <a:p>
            <a:pPr algn="ctr"/>
            <a:r>
              <a:rPr lang="zh-CN" altLang="en-US" b="1" dirty="0">
                <a:solidFill>
                  <a:srgbClr val="C00000"/>
                </a:solidFill>
                <a:latin typeface="+mn-ea"/>
              </a:rPr>
              <a:t>输出通道数</a:t>
            </a:r>
            <a:r>
              <a:rPr lang="en-US" altLang="zh-CN" b="1" dirty="0">
                <a:solidFill>
                  <a:srgbClr val="C00000"/>
                </a:solidFill>
                <a:latin typeface="+mn-ea"/>
              </a:rPr>
              <a:t>:3</a:t>
            </a:r>
            <a:endParaRPr lang="en-CN" b="1" dirty="0">
              <a:solidFill>
                <a:srgbClr val="C00000"/>
              </a:solidFill>
              <a:latin typeface="+mn-ea"/>
            </a:endParaRPr>
          </a:p>
        </p:txBody>
      </p:sp>
      <p:graphicFrame>
        <p:nvGraphicFramePr>
          <p:cNvPr id="6" name="表格 5">
            <a:extLst>
              <a:ext uri="{FF2B5EF4-FFF2-40B4-BE49-F238E27FC236}">
                <a16:creationId xmlns:a16="http://schemas.microsoft.com/office/drawing/2014/main" id="{EB2C89F4-E7AA-21D0-5D7D-76D0C8ADE334}"/>
              </a:ext>
            </a:extLst>
          </p:cNvPr>
          <p:cNvGraphicFramePr>
            <a:graphicFrameLocks noGrp="1"/>
          </p:cNvGraphicFramePr>
          <p:nvPr/>
        </p:nvGraphicFramePr>
        <p:xfrm>
          <a:off x="713810" y="2331719"/>
          <a:ext cx="2226162" cy="2194560"/>
        </p:xfrm>
        <a:graphic>
          <a:graphicData uri="http://schemas.openxmlformats.org/drawingml/2006/table">
            <a:tbl>
              <a:tblPr bandRow="1">
                <a:tableStyleId>{5C22544A-7EE6-4342-B048-85BDC9FD1C3A}</a:tableStyleId>
              </a:tblPr>
              <a:tblGrid>
                <a:gridCol w="371027">
                  <a:extLst>
                    <a:ext uri="{9D8B030D-6E8A-4147-A177-3AD203B41FA5}">
                      <a16:colId xmlns:a16="http://schemas.microsoft.com/office/drawing/2014/main" val="888122768"/>
                    </a:ext>
                  </a:extLst>
                </a:gridCol>
                <a:gridCol w="371027">
                  <a:extLst>
                    <a:ext uri="{9D8B030D-6E8A-4147-A177-3AD203B41FA5}">
                      <a16:colId xmlns:a16="http://schemas.microsoft.com/office/drawing/2014/main" val="960684919"/>
                    </a:ext>
                  </a:extLst>
                </a:gridCol>
                <a:gridCol w="371027">
                  <a:extLst>
                    <a:ext uri="{9D8B030D-6E8A-4147-A177-3AD203B41FA5}">
                      <a16:colId xmlns:a16="http://schemas.microsoft.com/office/drawing/2014/main" val="2034435721"/>
                    </a:ext>
                  </a:extLst>
                </a:gridCol>
                <a:gridCol w="371027">
                  <a:extLst>
                    <a:ext uri="{9D8B030D-6E8A-4147-A177-3AD203B41FA5}">
                      <a16:colId xmlns:a16="http://schemas.microsoft.com/office/drawing/2014/main" val="830281870"/>
                    </a:ext>
                  </a:extLst>
                </a:gridCol>
                <a:gridCol w="371027">
                  <a:extLst>
                    <a:ext uri="{9D8B030D-6E8A-4147-A177-3AD203B41FA5}">
                      <a16:colId xmlns:a16="http://schemas.microsoft.com/office/drawing/2014/main" val="1872731454"/>
                    </a:ext>
                  </a:extLst>
                </a:gridCol>
                <a:gridCol w="371027">
                  <a:extLst>
                    <a:ext uri="{9D8B030D-6E8A-4147-A177-3AD203B41FA5}">
                      <a16:colId xmlns:a16="http://schemas.microsoft.com/office/drawing/2014/main" val="1763032134"/>
                    </a:ext>
                  </a:extLst>
                </a:gridCol>
              </a:tblGrid>
              <a:tr h="36277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619631847"/>
                  </a:ext>
                </a:extLst>
              </a:tr>
              <a:tr h="36277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961564948"/>
                  </a:ext>
                </a:extLst>
              </a:tr>
              <a:tr h="36277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841348537"/>
                  </a:ext>
                </a:extLst>
              </a:tr>
              <a:tr h="36277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912982574"/>
                  </a:ext>
                </a:extLst>
              </a:tr>
              <a:tr h="362770">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801908253"/>
                  </a:ext>
                </a:extLst>
              </a:tr>
              <a:tr h="36277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937110705"/>
                  </a:ext>
                </a:extLst>
              </a:tr>
            </a:tbl>
          </a:graphicData>
        </a:graphic>
      </p:graphicFrame>
      <p:cxnSp>
        <p:nvCxnSpPr>
          <p:cNvPr id="8" name="直线箭头连接符 7">
            <a:extLst>
              <a:ext uri="{FF2B5EF4-FFF2-40B4-BE49-F238E27FC236}">
                <a16:creationId xmlns:a16="http://schemas.microsoft.com/office/drawing/2014/main" id="{E9E697A2-270B-8D01-8374-FC84A1AE2285}"/>
              </a:ext>
            </a:extLst>
          </p:cNvPr>
          <p:cNvCxnSpPr>
            <a:cxnSpLocks/>
          </p:cNvCxnSpPr>
          <p:nvPr/>
        </p:nvCxnSpPr>
        <p:spPr>
          <a:xfrm flipV="1">
            <a:off x="3146324" y="2025570"/>
            <a:ext cx="1078435" cy="106129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499B5BBB-0089-8D04-BB5C-DDA4D8B58E23}"/>
              </a:ext>
            </a:extLst>
          </p:cNvPr>
          <p:cNvCxnSpPr>
            <a:cxnSpLocks/>
          </p:cNvCxnSpPr>
          <p:nvPr/>
        </p:nvCxnSpPr>
        <p:spPr>
          <a:xfrm>
            <a:off x="3146324" y="3394274"/>
            <a:ext cx="10726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ED5AE029-A9C1-B1DB-8F09-96F89336170D}"/>
              </a:ext>
            </a:extLst>
          </p:cNvPr>
          <p:cNvCxnSpPr>
            <a:cxnSpLocks/>
          </p:cNvCxnSpPr>
          <p:nvPr/>
        </p:nvCxnSpPr>
        <p:spPr>
          <a:xfrm>
            <a:off x="3152112" y="3702201"/>
            <a:ext cx="1072647" cy="115781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表格 19">
            <a:extLst>
              <a:ext uri="{FF2B5EF4-FFF2-40B4-BE49-F238E27FC236}">
                <a16:creationId xmlns:a16="http://schemas.microsoft.com/office/drawing/2014/main" id="{FBE6C34E-A09C-D7AA-A748-48CADAA92501}"/>
              </a:ext>
            </a:extLst>
          </p:cNvPr>
          <p:cNvGraphicFramePr>
            <a:graphicFrameLocks noGrp="1"/>
          </p:cNvGraphicFramePr>
          <p:nvPr/>
        </p:nvGraphicFramePr>
        <p:xfrm>
          <a:off x="4324997" y="1537781"/>
          <a:ext cx="1078434" cy="1097280"/>
        </p:xfrm>
        <a:graphic>
          <a:graphicData uri="http://schemas.openxmlformats.org/drawingml/2006/table">
            <a:tbl>
              <a:tblPr bandRow="1">
                <a:tableStyleId>{5C22544A-7EE6-4342-B048-85BDC9FD1C3A}</a:tableStyleId>
              </a:tblPr>
              <a:tblGrid>
                <a:gridCol w="359478">
                  <a:extLst>
                    <a:ext uri="{9D8B030D-6E8A-4147-A177-3AD203B41FA5}">
                      <a16:colId xmlns:a16="http://schemas.microsoft.com/office/drawing/2014/main" val="4221717241"/>
                    </a:ext>
                  </a:extLst>
                </a:gridCol>
                <a:gridCol w="359478">
                  <a:extLst>
                    <a:ext uri="{9D8B030D-6E8A-4147-A177-3AD203B41FA5}">
                      <a16:colId xmlns:a16="http://schemas.microsoft.com/office/drawing/2014/main" val="187265912"/>
                    </a:ext>
                  </a:extLst>
                </a:gridCol>
                <a:gridCol w="359478">
                  <a:extLst>
                    <a:ext uri="{9D8B030D-6E8A-4147-A177-3AD203B41FA5}">
                      <a16:colId xmlns:a16="http://schemas.microsoft.com/office/drawing/2014/main" val="4208680023"/>
                    </a:ext>
                  </a:extLst>
                </a:gridCol>
              </a:tblGrid>
              <a:tr h="318599">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06296919"/>
                  </a:ext>
                </a:extLst>
              </a:tr>
              <a:tr h="318599">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60929194"/>
                  </a:ext>
                </a:extLst>
              </a:tr>
              <a:tr h="318599">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37436867"/>
                  </a:ext>
                </a:extLst>
              </a:tr>
            </a:tbl>
          </a:graphicData>
        </a:graphic>
      </p:graphicFrame>
      <p:graphicFrame>
        <p:nvGraphicFramePr>
          <p:cNvPr id="21" name="表格 20">
            <a:extLst>
              <a:ext uri="{FF2B5EF4-FFF2-40B4-BE49-F238E27FC236}">
                <a16:creationId xmlns:a16="http://schemas.microsoft.com/office/drawing/2014/main" id="{ECB2C99D-CAAF-F1E2-0CE1-2A4864306B26}"/>
              </a:ext>
            </a:extLst>
          </p:cNvPr>
          <p:cNvGraphicFramePr>
            <a:graphicFrameLocks noGrp="1"/>
          </p:cNvGraphicFramePr>
          <p:nvPr/>
        </p:nvGraphicFramePr>
        <p:xfrm>
          <a:off x="4324997" y="2866846"/>
          <a:ext cx="1072647" cy="1097280"/>
        </p:xfrm>
        <a:graphic>
          <a:graphicData uri="http://schemas.openxmlformats.org/drawingml/2006/table">
            <a:tbl>
              <a:tblPr bandRow="1">
                <a:tableStyleId>{5C22544A-7EE6-4342-B048-85BDC9FD1C3A}</a:tableStyleId>
              </a:tblPr>
              <a:tblGrid>
                <a:gridCol w="357549">
                  <a:extLst>
                    <a:ext uri="{9D8B030D-6E8A-4147-A177-3AD203B41FA5}">
                      <a16:colId xmlns:a16="http://schemas.microsoft.com/office/drawing/2014/main" val="4221717241"/>
                    </a:ext>
                  </a:extLst>
                </a:gridCol>
                <a:gridCol w="357549">
                  <a:extLst>
                    <a:ext uri="{9D8B030D-6E8A-4147-A177-3AD203B41FA5}">
                      <a16:colId xmlns:a16="http://schemas.microsoft.com/office/drawing/2014/main" val="187265912"/>
                    </a:ext>
                  </a:extLst>
                </a:gridCol>
                <a:gridCol w="357549">
                  <a:extLst>
                    <a:ext uri="{9D8B030D-6E8A-4147-A177-3AD203B41FA5}">
                      <a16:colId xmlns:a16="http://schemas.microsoft.com/office/drawing/2014/main" val="4208680023"/>
                    </a:ext>
                  </a:extLst>
                </a:gridCol>
              </a:tblGrid>
              <a:tr h="323382">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6296919"/>
                  </a:ext>
                </a:extLst>
              </a:tr>
              <a:tr h="323382">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60929194"/>
                  </a:ext>
                </a:extLst>
              </a:tr>
              <a:tr h="323382">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537436867"/>
                  </a:ext>
                </a:extLst>
              </a:tr>
            </a:tbl>
          </a:graphicData>
        </a:graphic>
      </p:graphicFrame>
      <p:graphicFrame>
        <p:nvGraphicFramePr>
          <p:cNvPr id="22" name="表格 21">
            <a:extLst>
              <a:ext uri="{FF2B5EF4-FFF2-40B4-BE49-F238E27FC236}">
                <a16:creationId xmlns:a16="http://schemas.microsoft.com/office/drawing/2014/main" id="{79851AA6-F8E6-0F62-7BB4-B29234F1E3CC}"/>
              </a:ext>
            </a:extLst>
          </p:cNvPr>
          <p:cNvGraphicFramePr>
            <a:graphicFrameLocks noGrp="1"/>
          </p:cNvGraphicFramePr>
          <p:nvPr/>
        </p:nvGraphicFramePr>
        <p:xfrm>
          <a:off x="4324997" y="4193944"/>
          <a:ext cx="1072647" cy="1097280"/>
        </p:xfrm>
        <a:graphic>
          <a:graphicData uri="http://schemas.openxmlformats.org/drawingml/2006/table">
            <a:tbl>
              <a:tblPr bandRow="1">
                <a:tableStyleId>{5C22544A-7EE6-4342-B048-85BDC9FD1C3A}</a:tableStyleId>
              </a:tblPr>
              <a:tblGrid>
                <a:gridCol w="357549">
                  <a:extLst>
                    <a:ext uri="{9D8B030D-6E8A-4147-A177-3AD203B41FA5}">
                      <a16:colId xmlns:a16="http://schemas.microsoft.com/office/drawing/2014/main" val="4221717241"/>
                    </a:ext>
                  </a:extLst>
                </a:gridCol>
                <a:gridCol w="357549">
                  <a:extLst>
                    <a:ext uri="{9D8B030D-6E8A-4147-A177-3AD203B41FA5}">
                      <a16:colId xmlns:a16="http://schemas.microsoft.com/office/drawing/2014/main" val="187265912"/>
                    </a:ext>
                  </a:extLst>
                </a:gridCol>
                <a:gridCol w="357549">
                  <a:extLst>
                    <a:ext uri="{9D8B030D-6E8A-4147-A177-3AD203B41FA5}">
                      <a16:colId xmlns:a16="http://schemas.microsoft.com/office/drawing/2014/main" val="4208680023"/>
                    </a:ext>
                  </a:extLst>
                </a:gridCol>
              </a:tblGrid>
              <a:tr h="338553">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06296919"/>
                  </a:ext>
                </a:extLst>
              </a:tr>
              <a:tr h="338553">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60929194"/>
                  </a:ext>
                </a:extLst>
              </a:tr>
              <a:tr h="338553">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37436867"/>
                  </a:ext>
                </a:extLst>
              </a:tr>
            </a:tbl>
          </a:graphicData>
        </a:graphic>
      </p:graphicFrame>
      <p:cxnSp>
        <p:nvCxnSpPr>
          <p:cNvPr id="23" name="直线箭头连接符 22">
            <a:extLst>
              <a:ext uri="{FF2B5EF4-FFF2-40B4-BE49-F238E27FC236}">
                <a16:creationId xmlns:a16="http://schemas.microsoft.com/office/drawing/2014/main" id="{DDA9A20B-42E1-FA93-5834-1BC7C4919072}"/>
              </a:ext>
            </a:extLst>
          </p:cNvPr>
          <p:cNvCxnSpPr>
            <a:cxnSpLocks/>
          </p:cNvCxnSpPr>
          <p:nvPr/>
        </p:nvCxnSpPr>
        <p:spPr>
          <a:xfrm>
            <a:off x="5594384" y="2086421"/>
            <a:ext cx="86815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952AC95-C17D-8DFB-951A-86D12DF4C4D4}"/>
              </a:ext>
            </a:extLst>
          </p:cNvPr>
          <p:cNvCxnSpPr>
            <a:cxnSpLocks/>
          </p:cNvCxnSpPr>
          <p:nvPr/>
        </p:nvCxnSpPr>
        <p:spPr>
          <a:xfrm>
            <a:off x="5594384" y="3422331"/>
            <a:ext cx="86815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167FC41-D87B-37D1-8E32-D0F39569EA1E}"/>
              </a:ext>
            </a:extLst>
          </p:cNvPr>
          <p:cNvCxnSpPr>
            <a:cxnSpLocks/>
          </p:cNvCxnSpPr>
          <p:nvPr/>
        </p:nvCxnSpPr>
        <p:spPr>
          <a:xfrm>
            <a:off x="5594384" y="4742584"/>
            <a:ext cx="86815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27">
            <a:extLst>
              <a:ext uri="{FF2B5EF4-FFF2-40B4-BE49-F238E27FC236}">
                <a16:creationId xmlns:a16="http://schemas.microsoft.com/office/drawing/2014/main" id="{EF47FB6C-6799-FEF5-0202-85157B3ABE6B}"/>
              </a:ext>
            </a:extLst>
          </p:cNvPr>
          <p:cNvGraphicFramePr>
            <a:graphicFrameLocks noGrp="1"/>
          </p:cNvGraphicFramePr>
          <p:nvPr/>
        </p:nvGraphicFramePr>
        <p:xfrm>
          <a:off x="6587587" y="1210766"/>
          <a:ext cx="1505800" cy="1463040"/>
        </p:xfrm>
        <a:graphic>
          <a:graphicData uri="http://schemas.openxmlformats.org/drawingml/2006/table">
            <a:tbl>
              <a:tblPr bandRow="1">
                <a:tableStyleId>{5C22544A-7EE6-4342-B048-85BDC9FD1C3A}</a:tableStyleId>
              </a:tblPr>
              <a:tblGrid>
                <a:gridCol w="376450">
                  <a:extLst>
                    <a:ext uri="{9D8B030D-6E8A-4147-A177-3AD203B41FA5}">
                      <a16:colId xmlns:a16="http://schemas.microsoft.com/office/drawing/2014/main" val="3103215914"/>
                    </a:ext>
                  </a:extLst>
                </a:gridCol>
                <a:gridCol w="376450">
                  <a:extLst>
                    <a:ext uri="{9D8B030D-6E8A-4147-A177-3AD203B41FA5}">
                      <a16:colId xmlns:a16="http://schemas.microsoft.com/office/drawing/2014/main" val="1852901255"/>
                    </a:ext>
                  </a:extLst>
                </a:gridCol>
                <a:gridCol w="376450">
                  <a:extLst>
                    <a:ext uri="{9D8B030D-6E8A-4147-A177-3AD203B41FA5}">
                      <a16:colId xmlns:a16="http://schemas.microsoft.com/office/drawing/2014/main" val="1046890558"/>
                    </a:ext>
                  </a:extLst>
                </a:gridCol>
                <a:gridCol w="376450">
                  <a:extLst>
                    <a:ext uri="{9D8B030D-6E8A-4147-A177-3AD203B41FA5}">
                      <a16:colId xmlns:a16="http://schemas.microsoft.com/office/drawing/2014/main" val="538656985"/>
                    </a:ext>
                  </a:extLst>
                </a:gridCol>
              </a:tblGrid>
              <a:tr h="333915">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583782065"/>
                  </a:ext>
                </a:extLst>
              </a:tr>
              <a:tr h="333915">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702360452"/>
                  </a:ext>
                </a:extLst>
              </a:tr>
              <a:tr h="333915">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899878960"/>
                  </a:ext>
                </a:extLst>
              </a:tr>
              <a:tr h="333915">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430880176"/>
                  </a:ext>
                </a:extLst>
              </a:tr>
            </a:tbl>
          </a:graphicData>
        </a:graphic>
      </p:graphicFrame>
      <p:graphicFrame>
        <p:nvGraphicFramePr>
          <p:cNvPr id="29" name="表格 28">
            <a:extLst>
              <a:ext uri="{FF2B5EF4-FFF2-40B4-BE49-F238E27FC236}">
                <a16:creationId xmlns:a16="http://schemas.microsoft.com/office/drawing/2014/main" id="{FED5C304-0BA4-4F9C-3CE6-654E6BE0940C}"/>
              </a:ext>
            </a:extLst>
          </p:cNvPr>
          <p:cNvGraphicFramePr>
            <a:graphicFrameLocks noGrp="1"/>
          </p:cNvGraphicFramePr>
          <p:nvPr/>
        </p:nvGraphicFramePr>
        <p:xfrm>
          <a:off x="6587588" y="2791141"/>
          <a:ext cx="1505800" cy="1483360"/>
        </p:xfrm>
        <a:graphic>
          <a:graphicData uri="http://schemas.openxmlformats.org/drawingml/2006/table">
            <a:tbl>
              <a:tblPr bandRow="1">
                <a:tableStyleId>{5C22544A-7EE6-4342-B048-85BDC9FD1C3A}</a:tableStyleId>
              </a:tblPr>
              <a:tblGrid>
                <a:gridCol w="376450">
                  <a:extLst>
                    <a:ext uri="{9D8B030D-6E8A-4147-A177-3AD203B41FA5}">
                      <a16:colId xmlns:a16="http://schemas.microsoft.com/office/drawing/2014/main" val="3103215914"/>
                    </a:ext>
                  </a:extLst>
                </a:gridCol>
                <a:gridCol w="376450">
                  <a:extLst>
                    <a:ext uri="{9D8B030D-6E8A-4147-A177-3AD203B41FA5}">
                      <a16:colId xmlns:a16="http://schemas.microsoft.com/office/drawing/2014/main" val="1852901255"/>
                    </a:ext>
                  </a:extLst>
                </a:gridCol>
                <a:gridCol w="376450">
                  <a:extLst>
                    <a:ext uri="{9D8B030D-6E8A-4147-A177-3AD203B41FA5}">
                      <a16:colId xmlns:a16="http://schemas.microsoft.com/office/drawing/2014/main" val="1046890558"/>
                    </a:ext>
                  </a:extLst>
                </a:gridCol>
                <a:gridCol w="376450">
                  <a:extLst>
                    <a:ext uri="{9D8B030D-6E8A-4147-A177-3AD203B41FA5}">
                      <a16:colId xmlns:a16="http://schemas.microsoft.com/office/drawing/2014/main" val="538656985"/>
                    </a:ext>
                  </a:extLst>
                </a:gridCol>
              </a:tblGrid>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extLst>
                  <a:ext uri="{0D108BD9-81ED-4DB2-BD59-A6C34878D82A}">
                    <a16:rowId xmlns:a16="http://schemas.microsoft.com/office/drawing/2014/main" val="3583782065"/>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extLst>
                  <a:ext uri="{0D108BD9-81ED-4DB2-BD59-A6C34878D82A}">
                    <a16:rowId xmlns:a16="http://schemas.microsoft.com/office/drawing/2014/main" val="2702360452"/>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extLst>
                  <a:ext uri="{0D108BD9-81ED-4DB2-BD59-A6C34878D82A}">
                    <a16:rowId xmlns:a16="http://schemas.microsoft.com/office/drawing/2014/main" val="1899878960"/>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9300"/>
                    </a:solidFill>
                  </a:tcPr>
                </a:tc>
                <a:extLst>
                  <a:ext uri="{0D108BD9-81ED-4DB2-BD59-A6C34878D82A}">
                    <a16:rowId xmlns:a16="http://schemas.microsoft.com/office/drawing/2014/main" val="2430880176"/>
                  </a:ext>
                </a:extLst>
              </a:tr>
            </a:tbl>
          </a:graphicData>
        </a:graphic>
      </p:graphicFrame>
      <p:graphicFrame>
        <p:nvGraphicFramePr>
          <p:cNvPr id="30" name="表格 29">
            <a:extLst>
              <a:ext uri="{FF2B5EF4-FFF2-40B4-BE49-F238E27FC236}">
                <a16:creationId xmlns:a16="http://schemas.microsoft.com/office/drawing/2014/main" id="{D2DC6CB9-138A-66B3-4971-2D8157AB008A}"/>
              </a:ext>
            </a:extLst>
          </p:cNvPr>
          <p:cNvGraphicFramePr>
            <a:graphicFrameLocks noGrp="1"/>
          </p:cNvGraphicFramePr>
          <p:nvPr/>
        </p:nvGraphicFramePr>
        <p:xfrm>
          <a:off x="6587587" y="4434111"/>
          <a:ext cx="1505800" cy="1483360"/>
        </p:xfrm>
        <a:graphic>
          <a:graphicData uri="http://schemas.openxmlformats.org/drawingml/2006/table">
            <a:tbl>
              <a:tblPr bandRow="1">
                <a:tableStyleId>{5C22544A-7EE6-4342-B048-85BDC9FD1C3A}</a:tableStyleId>
              </a:tblPr>
              <a:tblGrid>
                <a:gridCol w="376450">
                  <a:extLst>
                    <a:ext uri="{9D8B030D-6E8A-4147-A177-3AD203B41FA5}">
                      <a16:colId xmlns:a16="http://schemas.microsoft.com/office/drawing/2014/main" val="3103215914"/>
                    </a:ext>
                  </a:extLst>
                </a:gridCol>
                <a:gridCol w="376450">
                  <a:extLst>
                    <a:ext uri="{9D8B030D-6E8A-4147-A177-3AD203B41FA5}">
                      <a16:colId xmlns:a16="http://schemas.microsoft.com/office/drawing/2014/main" val="1852901255"/>
                    </a:ext>
                  </a:extLst>
                </a:gridCol>
                <a:gridCol w="376450">
                  <a:extLst>
                    <a:ext uri="{9D8B030D-6E8A-4147-A177-3AD203B41FA5}">
                      <a16:colId xmlns:a16="http://schemas.microsoft.com/office/drawing/2014/main" val="1046890558"/>
                    </a:ext>
                  </a:extLst>
                </a:gridCol>
                <a:gridCol w="376450">
                  <a:extLst>
                    <a:ext uri="{9D8B030D-6E8A-4147-A177-3AD203B41FA5}">
                      <a16:colId xmlns:a16="http://schemas.microsoft.com/office/drawing/2014/main" val="538656985"/>
                    </a:ext>
                  </a:extLst>
                </a:gridCol>
              </a:tblGrid>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3782065"/>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2360452"/>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9878960"/>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30880176"/>
                  </a:ext>
                </a:extLst>
              </a:tr>
            </a:tbl>
          </a:graphicData>
        </a:graphic>
      </p:graphicFrame>
      <p:sp>
        <p:nvSpPr>
          <p:cNvPr id="31" name="右大括号 30">
            <a:extLst>
              <a:ext uri="{FF2B5EF4-FFF2-40B4-BE49-F238E27FC236}">
                <a16:creationId xmlns:a16="http://schemas.microsoft.com/office/drawing/2014/main" id="{B5552FA9-171D-EB1F-8D83-35236632259F}"/>
              </a:ext>
            </a:extLst>
          </p:cNvPr>
          <p:cNvSpPr/>
          <p:nvPr/>
        </p:nvSpPr>
        <p:spPr>
          <a:xfrm>
            <a:off x="8194876" y="1840375"/>
            <a:ext cx="312516" cy="3450849"/>
          </a:xfrm>
          <a:prstGeom prst="rightBrace">
            <a:avLst/>
          </a:prstGeom>
          <a:ln w="508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aphicFrame>
        <p:nvGraphicFramePr>
          <p:cNvPr id="32" name="表格 31">
            <a:extLst>
              <a:ext uri="{FF2B5EF4-FFF2-40B4-BE49-F238E27FC236}">
                <a16:creationId xmlns:a16="http://schemas.microsoft.com/office/drawing/2014/main" id="{D3EAD079-EB9F-0B59-0626-C482D471EE73}"/>
              </a:ext>
            </a:extLst>
          </p:cNvPr>
          <p:cNvGraphicFramePr>
            <a:graphicFrameLocks noGrp="1"/>
          </p:cNvGraphicFramePr>
          <p:nvPr/>
        </p:nvGraphicFramePr>
        <p:xfrm>
          <a:off x="8659931" y="2824119"/>
          <a:ext cx="1505800" cy="1483360"/>
        </p:xfrm>
        <a:graphic>
          <a:graphicData uri="http://schemas.openxmlformats.org/drawingml/2006/table">
            <a:tbl>
              <a:tblPr bandRow="1">
                <a:tableStyleId>{5C22544A-7EE6-4342-B048-85BDC9FD1C3A}</a:tableStyleId>
              </a:tblPr>
              <a:tblGrid>
                <a:gridCol w="376450">
                  <a:extLst>
                    <a:ext uri="{9D8B030D-6E8A-4147-A177-3AD203B41FA5}">
                      <a16:colId xmlns:a16="http://schemas.microsoft.com/office/drawing/2014/main" val="3103215914"/>
                    </a:ext>
                  </a:extLst>
                </a:gridCol>
                <a:gridCol w="376450">
                  <a:extLst>
                    <a:ext uri="{9D8B030D-6E8A-4147-A177-3AD203B41FA5}">
                      <a16:colId xmlns:a16="http://schemas.microsoft.com/office/drawing/2014/main" val="1852901255"/>
                    </a:ext>
                  </a:extLst>
                </a:gridCol>
                <a:gridCol w="376450">
                  <a:extLst>
                    <a:ext uri="{9D8B030D-6E8A-4147-A177-3AD203B41FA5}">
                      <a16:colId xmlns:a16="http://schemas.microsoft.com/office/drawing/2014/main" val="1046890558"/>
                    </a:ext>
                  </a:extLst>
                </a:gridCol>
                <a:gridCol w="376450">
                  <a:extLst>
                    <a:ext uri="{9D8B030D-6E8A-4147-A177-3AD203B41FA5}">
                      <a16:colId xmlns:a16="http://schemas.microsoft.com/office/drawing/2014/main" val="538656985"/>
                    </a:ext>
                  </a:extLst>
                </a:gridCol>
              </a:tblGrid>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3782065"/>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2360452"/>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9878960"/>
                  </a:ext>
                </a:extLst>
              </a:tr>
              <a:tr h="370840">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30880176"/>
                  </a:ext>
                </a:extLst>
              </a:tr>
            </a:tbl>
          </a:graphicData>
        </a:graphic>
      </p:graphicFrame>
      <p:sp>
        <p:nvSpPr>
          <p:cNvPr id="35" name="TextBox 1">
            <a:extLst>
              <a:ext uri="{FF2B5EF4-FFF2-40B4-BE49-F238E27FC236}">
                <a16:creationId xmlns:a16="http://schemas.microsoft.com/office/drawing/2014/main" id="{1D26E2E0-E721-7CC0-1B87-FD481FC3970A}"/>
              </a:ext>
            </a:extLst>
          </p:cNvPr>
          <p:cNvSpPr txBox="1"/>
          <p:nvPr/>
        </p:nvSpPr>
        <p:spPr>
          <a:xfrm>
            <a:off x="1079307" y="4659964"/>
            <a:ext cx="1699504" cy="400110"/>
          </a:xfrm>
          <a:prstGeom prst="rect">
            <a:avLst/>
          </a:prstGeom>
          <a:noFill/>
        </p:spPr>
        <p:txBody>
          <a:bodyPr wrap="none" rtlCol="0">
            <a:spAutoFit/>
          </a:bodyPr>
          <a:lstStyle/>
          <a:p>
            <a:pPr algn="ctr"/>
            <a:r>
              <a:rPr lang="zh-CN" altLang="en-US" sz="2000" b="1" dirty="0">
                <a:solidFill>
                  <a:schemeClr val="accent1"/>
                </a:solidFill>
                <a:latin typeface="+mn-ea"/>
              </a:rPr>
              <a:t>输入通道数</a:t>
            </a:r>
            <a:r>
              <a:rPr lang="en-US" altLang="zh-CN" sz="2000" b="1" dirty="0">
                <a:solidFill>
                  <a:schemeClr val="accent1"/>
                </a:solidFill>
                <a:latin typeface="+mn-ea"/>
              </a:rPr>
              <a:t>:1</a:t>
            </a:r>
            <a:endParaRPr lang="en-CN" sz="2000" b="1" dirty="0">
              <a:solidFill>
                <a:schemeClr val="accent1"/>
              </a:solidFill>
              <a:latin typeface="+mn-ea"/>
            </a:endParaRPr>
          </a:p>
        </p:txBody>
      </p:sp>
    </p:spTree>
    <p:extLst>
      <p:ext uri="{BB962C8B-B14F-4D97-AF65-F5344CB8AC3E}">
        <p14:creationId xmlns:p14="http://schemas.microsoft.com/office/powerpoint/2010/main" val="198036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500"/>
                                        <p:tgtEl>
                                          <p:spTgt spid="22"/>
                                        </p:tgtEl>
                                      </p:cBhvr>
                                    </p:animEffect>
                                  </p:childTnLst>
                                </p:cTn>
                              </p:par>
                              <p:par>
                                <p:cTn id="25" presetID="3" presetClass="entr" presetSubtype="1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par>
                                <p:cTn id="28" presetID="3" presetClass="entr" presetSubtype="1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par>
                                <p:cTn id="39" presetID="3" presetClass="entr" presetSubtype="1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linds(horizontal)">
                                      <p:cBhvr>
                                        <p:cTn id="41" dur="500"/>
                                        <p:tgtEl>
                                          <p:spTgt spid="26"/>
                                        </p:tgtEl>
                                      </p:cBhvr>
                                    </p:animEffect>
                                  </p:childTnLst>
                                </p:cTn>
                              </p:par>
                              <p:par>
                                <p:cTn id="42" presetID="3" presetClass="entr" presetSubtype="1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blinds(horizontal)">
                                      <p:cBhvr>
                                        <p:cTn id="44" dur="500"/>
                                        <p:tgtEl>
                                          <p:spTgt spid="27"/>
                                        </p:tgtEl>
                                      </p:cBhvr>
                                    </p:animEffect>
                                  </p:childTnLst>
                                </p:cTn>
                              </p:par>
                              <p:par>
                                <p:cTn id="45" presetID="3" presetClass="entr" presetSubtype="1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linds(horizontal)">
                                      <p:cBhvr>
                                        <p:cTn id="47" dur="500"/>
                                        <p:tgtEl>
                                          <p:spTgt spid="30"/>
                                        </p:tgtEl>
                                      </p:cBhvr>
                                    </p:animEffect>
                                  </p:childTnLst>
                                </p:cTn>
                              </p:par>
                              <p:par>
                                <p:cTn id="48" presetID="3" presetClass="entr" presetSubtype="1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linds(horizontal)">
                                      <p:cBhvr>
                                        <p:cTn id="50" dur="500"/>
                                        <p:tgtEl>
                                          <p:spTgt spid="29"/>
                                        </p:tgtEl>
                                      </p:cBhvr>
                                    </p:animEffect>
                                  </p:childTnLst>
                                </p:cTn>
                              </p:par>
                              <p:par>
                                <p:cTn id="51" presetID="3" presetClass="entr" presetSubtype="1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linds(horizontal)">
                                      <p:cBhvr>
                                        <p:cTn id="53" dur="500"/>
                                        <p:tgtEl>
                                          <p:spTgt spid="28"/>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blinds(horizontal)">
                                      <p:cBhvr>
                                        <p:cTn id="61" dur="500"/>
                                        <p:tgtEl>
                                          <p:spTgt spid="31"/>
                                        </p:tgtEl>
                                      </p:cBhvr>
                                    </p:animEffect>
                                  </p:childTnLst>
                                </p:cTn>
                              </p:par>
                              <p:par>
                                <p:cTn id="62" presetID="3" presetClass="entr" presetSubtype="1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linds(horizontal)">
                                      <p:cBhvr>
                                        <p:cTn id="64" dur="500"/>
                                        <p:tgtEl>
                                          <p:spTgt spid="32"/>
                                        </p:tgtEl>
                                      </p:cBhvr>
                                    </p:animEffect>
                                  </p:childTnLst>
                                </p:cTn>
                              </p:par>
                              <p:par>
                                <p:cTn id="65" presetID="3" presetClass="entr" presetSubtype="1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blinds(horizontal)">
                                      <p:cBhvr>
                                        <p:cTn id="67" dur="500"/>
                                        <p:tgtEl>
                                          <p:spTgt spid="33"/>
                                        </p:tgtEl>
                                      </p:cBhvr>
                                    </p:animEffect>
                                  </p:childTnLst>
                                </p:cTn>
                              </p:par>
                              <p:par>
                                <p:cTn id="68" presetID="3" presetClass="entr" presetSubtype="1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linds(horizontal)">
                                      <p:cBhvr>
                                        <p:cTn id="70" dur="500"/>
                                        <p:tgtEl>
                                          <p:spTgt spid="34"/>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blinds(horizontal)">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4" grpId="0"/>
      <p:bldP spid="31" grpId="0" animBg="1"/>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29389" y="839714"/>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b="1" dirty="0">
                <a:latin typeface="+mn-ea"/>
              </a:rPr>
              <a:t>通道（</a:t>
            </a:r>
            <a:r>
              <a:rPr lang="en-US" altLang="zh-CN" sz="2800" b="1" dirty="0">
                <a:latin typeface="+mn-ea"/>
              </a:rPr>
              <a:t>Channel)---</a:t>
            </a:r>
            <a:r>
              <a:rPr lang="zh-CN" altLang="en-US" sz="2800" b="1" dirty="0">
                <a:latin typeface="+mn-ea"/>
              </a:rPr>
              <a:t>多通道</a:t>
            </a:r>
          </a:p>
        </p:txBody>
      </p:sp>
      <p:sp>
        <p:nvSpPr>
          <p:cNvPr id="8" name="TextBox 7">
            <a:extLst>
              <a:ext uri="{FF2B5EF4-FFF2-40B4-BE49-F238E27FC236}">
                <a16:creationId xmlns:a16="http://schemas.microsoft.com/office/drawing/2014/main" id="{9AA48CF7-FB35-454C-9453-AA926E16BB83}"/>
              </a:ext>
            </a:extLst>
          </p:cNvPr>
          <p:cNvSpPr txBox="1"/>
          <p:nvPr/>
        </p:nvSpPr>
        <p:spPr>
          <a:xfrm>
            <a:off x="743832" y="1484581"/>
            <a:ext cx="4075451" cy="5170646"/>
          </a:xfrm>
          <a:prstGeom prst="rect">
            <a:avLst/>
          </a:prstGeom>
          <a:noFill/>
        </p:spPr>
        <p:txBody>
          <a:bodyPr wrap="square" rtlCol="0">
            <a:spAutoFit/>
          </a:bodyPr>
          <a:lstStyle/>
          <a:p>
            <a:pPr marL="342900" indent="-342900">
              <a:lnSpc>
                <a:spcPct val="150000"/>
              </a:lnSpc>
              <a:buFont typeface="Wingdings" pitchFamily="2" charset="2"/>
              <a:buChar char="n"/>
            </a:pPr>
            <a:r>
              <a:rPr lang="zh-CN" altLang="en-US" sz="2000" dirty="0"/>
              <a:t>对于最初输入图片样本的通道数取决于</a:t>
            </a:r>
            <a:r>
              <a:rPr lang="zh-CN" altLang="en-US" sz="2000" b="1" dirty="0"/>
              <a:t>图片的类型</a:t>
            </a:r>
            <a:r>
              <a:rPr lang="zh-CN" altLang="en-US" sz="2000" dirty="0"/>
              <a:t>，</a:t>
            </a:r>
            <a:r>
              <a:rPr lang="zh-CN" altLang="en-US" sz="2000" b="1" dirty="0">
                <a:solidFill>
                  <a:srgbClr val="C00000"/>
                </a:solidFill>
              </a:rPr>
              <a:t>如果是彩色的，通道数为</a:t>
            </a:r>
            <a:r>
              <a:rPr lang="en-US" altLang="zh-CN" sz="2000" b="1" dirty="0">
                <a:solidFill>
                  <a:srgbClr val="C00000"/>
                </a:solidFill>
              </a:rPr>
              <a:t>3</a:t>
            </a:r>
            <a:r>
              <a:rPr lang="zh-CN" altLang="en-US" sz="2000" dirty="0"/>
              <a:t>，如果是灰度图，通道数为</a:t>
            </a:r>
            <a:r>
              <a:rPr lang="en-US" altLang="zh-CN" sz="2000" dirty="0"/>
              <a:t>1</a:t>
            </a:r>
            <a:endParaRPr lang="zh-CN" altLang="en-US" sz="2000" dirty="0"/>
          </a:p>
          <a:p>
            <a:pPr marL="342900" indent="-342900">
              <a:lnSpc>
                <a:spcPct val="150000"/>
              </a:lnSpc>
              <a:buFont typeface="Wingdings" pitchFamily="2" charset="2"/>
              <a:buChar char="n"/>
            </a:pPr>
            <a:r>
              <a:rPr lang="zh-CN" altLang="en-US" sz="2000" dirty="0"/>
              <a:t>卷积完成之后，输出的通道数取决于</a:t>
            </a:r>
            <a:r>
              <a:rPr lang="zh-CN" altLang="en-US" sz="2000" b="1" dirty="0">
                <a:solidFill>
                  <a:srgbClr val="C00000"/>
                </a:solidFill>
              </a:rPr>
              <a:t>滤波器（</a:t>
            </a:r>
            <a:r>
              <a:rPr lang="en-US" altLang="zh-CN" sz="2000" b="1" dirty="0">
                <a:solidFill>
                  <a:srgbClr val="C00000"/>
                </a:solidFill>
              </a:rPr>
              <a:t>Filter)</a:t>
            </a:r>
            <a:r>
              <a:rPr lang="zh-CN" altLang="en-US" sz="2000" b="1" dirty="0">
                <a:solidFill>
                  <a:srgbClr val="C00000"/>
                </a:solidFill>
              </a:rPr>
              <a:t>的数量</a:t>
            </a:r>
            <a:endParaRPr lang="zh-CN" altLang="en-US" sz="2000" dirty="0">
              <a:solidFill>
                <a:srgbClr val="C00000"/>
              </a:solidFill>
            </a:endParaRPr>
          </a:p>
          <a:p>
            <a:pPr marL="342900" indent="-342900">
              <a:lnSpc>
                <a:spcPct val="150000"/>
              </a:lnSpc>
              <a:buFont typeface="Wingdings" pitchFamily="2" charset="2"/>
              <a:buChar char="n"/>
            </a:pPr>
            <a:r>
              <a:rPr lang="zh-CN" altLang="en-US" sz="2000" dirty="0"/>
              <a:t>对于第二层或者更多层的卷积，此时的输入通道数就是上一层</a:t>
            </a:r>
            <a:r>
              <a:rPr lang="en-GB" sz="2000" dirty="0"/>
              <a:t>输出通道数， 这一层的输出通道数</a:t>
            </a:r>
            <a:r>
              <a:rPr lang="zh-CN" altLang="en-US" sz="2000" dirty="0"/>
              <a:t>还是取决于过滤器数目</a:t>
            </a:r>
          </a:p>
          <a:p>
            <a:pPr marL="342900" indent="-342900" algn="l">
              <a:lnSpc>
                <a:spcPct val="150000"/>
              </a:lnSpc>
              <a:buFont typeface="Arial" panose="020B0604020202020204" pitchFamily="34" charset="0"/>
              <a:buChar char="•"/>
            </a:pPr>
            <a:endParaRPr lang="en-CN" sz="2000" dirty="0">
              <a:latin typeface="+mn-ea"/>
            </a:endParaRPr>
          </a:p>
        </p:txBody>
      </p:sp>
      <p:pic>
        <p:nvPicPr>
          <p:cNvPr id="43" name="图片 42">
            <a:extLst>
              <a:ext uri="{FF2B5EF4-FFF2-40B4-BE49-F238E27FC236}">
                <a16:creationId xmlns:a16="http://schemas.microsoft.com/office/drawing/2014/main" id="{A2817D10-49F9-A19E-42A3-753D9829B10F}"/>
              </a:ext>
            </a:extLst>
          </p:cNvPr>
          <p:cNvPicPr>
            <a:picLocks noChangeAspect="1"/>
          </p:cNvPicPr>
          <p:nvPr/>
        </p:nvPicPr>
        <p:blipFill>
          <a:blip r:embed="rId3"/>
          <a:stretch>
            <a:fillRect/>
          </a:stretch>
        </p:blipFill>
        <p:spPr>
          <a:xfrm>
            <a:off x="4819283" y="1305337"/>
            <a:ext cx="3204258" cy="4583869"/>
          </a:xfrm>
          <a:prstGeom prst="rect">
            <a:avLst/>
          </a:prstGeom>
        </p:spPr>
      </p:pic>
      <p:sp>
        <p:nvSpPr>
          <p:cNvPr id="45" name="文本框 44">
            <a:extLst>
              <a:ext uri="{FF2B5EF4-FFF2-40B4-BE49-F238E27FC236}">
                <a16:creationId xmlns:a16="http://schemas.microsoft.com/office/drawing/2014/main" id="{7FE8322B-B2C5-9739-73AF-9A4FF0134D4F}"/>
              </a:ext>
            </a:extLst>
          </p:cNvPr>
          <p:cNvSpPr txBox="1"/>
          <p:nvPr/>
        </p:nvSpPr>
        <p:spPr>
          <a:xfrm>
            <a:off x="4994477" y="2425424"/>
            <a:ext cx="1591518" cy="369332"/>
          </a:xfrm>
          <a:prstGeom prst="rect">
            <a:avLst/>
          </a:prstGeom>
          <a:noFill/>
        </p:spPr>
        <p:txBody>
          <a:bodyPr wrap="square">
            <a:spAutoFit/>
          </a:bodyPr>
          <a:lstStyle/>
          <a:p>
            <a:r>
              <a:rPr lang="zh-CN" altLang="en-US" sz="1800" b="1" dirty="0">
                <a:solidFill>
                  <a:srgbClr val="C00000"/>
                </a:solidFill>
              </a:rPr>
              <a:t>输入通道：</a:t>
            </a:r>
            <a:r>
              <a:rPr lang="en-US" altLang="zh-CN" sz="1800" b="1" dirty="0">
                <a:solidFill>
                  <a:srgbClr val="C00000"/>
                </a:solidFill>
              </a:rPr>
              <a:t>3</a:t>
            </a:r>
            <a:endParaRPr lang="zh-CN" altLang="en-US" dirty="0"/>
          </a:p>
        </p:txBody>
      </p:sp>
      <p:cxnSp>
        <p:nvCxnSpPr>
          <p:cNvPr id="46" name="直线箭头连接符 45">
            <a:extLst>
              <a:ext uri="{FF2B5EF4-FFF2-40B4-BE49-F238E27FC236}">
                <a16:creationId xmlns:a16="http://schemas.microsoft.com/office/drawing/2014/main" id="{79388655-0830-14AC-1354-FA8FAC744CE5}"/>
              </a:ext>
            </a:extLst>
          </p:cNvPr>
          <p:cNvCxnSpPr>
            <a:cxnSpLocks/>
          </p:cNvCxnSpPr>
          <p:nvPr/>
        </p:nvCxnSpPr>
        <p:spPr>
          <a:xfrm>
            <a:off x="8023541" y="1754222"/>
            <a:ext cx="48846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242860C9-090D-4D8F-D459-D76B3CA1050E}"/>
              </a:ext>
            </a:extLst>
          </p:cNvPr>
          <p:cNvCxnSpPr>
            <a:cxnSpLocks/>
          </p:cNvCxnSpPr>
          <p:nvPr/>
        </p:nvCxnSpPr>
        <p:spPr>
          <a:xfrm>
            <a:off x="8023541" y="2983068"/>
            <a:ext cx="48846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6C300B60-4474-602A-61B9-7F819DDDD27B}"/>
              </a:ext>
            </a:extLst>
          </p:cNvPr>
          <p:cNvCxnSpPr>
            <a:cxnSpLocks/>
          </p:cNvCxnSpPr>
          <p:nvPr/>
        </p:nvCxnSpPr>
        <p:spPr>
          <a:xfrm>
            <a:off x="8023541" y="4107741"/>
            <a:ext cx="48846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8D1F228B-2DC5-BB54-1749-9772C0CAF3C2}"/>
              </a:ext>
            </a:extLst>
          </p:cNvPr>
          <p:cNvCxnSpPr>
            <a:cxnSpLocks/>
          </p:cNvCxnSpPr>
          <p:nvPr/>
        </p:nvCxnSpPr>
        <p:spPr>
          <a:xfrm>
            <a:off x="8023541" y="5232414"/>
            <a:ext cx="48846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264AE3EC-BC6A-8967-BC5C-34F6D6FA9694}"/>
              </a:ext>
            </a:extLst>
          </p:cNvPr>
          <p:cNvPicPr>
            <a:picLocks noChangeAspect="1"/>
          </p:cNvPicPr>
          <p:nvPr/>
        </p:nvPicPr>
        <p:blipFill>
          <a:blip r:embed="rId4"/>
          <a:stretch>
            <a:fillRect/>
          </a:stretch>
        </p:blipFill>
        <p:spPr>
          <a:xfrm>
            <a:off x="8613734" y="1184160"/>
            <a:ext cx="1178447" cy="1140124"/>
          </a:xfrm>
          <a:prstGeom prst="rect">
            <a:avLst/>
          </a:prstGeom>
        </p:spPr>
      </p:pic>
      <p:pic>
        <p:nvPicPr>
          <p:cNvPr id="54" name="图片 53">
            <a:extLst>
              <a:ext uri="{FF2B5EF4-FFF2-40B4-BE49-F238E27FC236}">
                <a16:creationId xmlns:a16="http://schemas.microsoft.com/office/drawing/2014/main" id="{E01325BD-FD1B-D49C-F126-46B0514614DC}"/>
              </a:ext>
            </a:extLst>
          </p:cNvPr>
          <p:cNvPicPr>
            <a:picLocks noChangeAspect="1"/>
          </p:cNvPicPr>
          <p:nvPr/>
        </p:nvPicPr>
        <p:blipFill>
          <a:blip r:embed="rId5"/>
          <a:stretch>
            <a:fillRect/>
          </a:stretch>
        </p:blipFill>
        <p:spPr>
          <a:xfrm>
            <a:off x="8613734" y="2404374"/>
            <a:ext cx="1176519" cy="1157388"/>
          </a:xfrm>
          <a:prstGeom prst="rect">
            <a:avLst/>
          </a:prstGeom>
        </p:spPr>
      </p:pic>
      <p:pic>
        <p:nvPicPr>
          <p:cNvPr id="56" name="图片 55">
            <a:extLst>
              <a:ext uri="{FF2B5EF4-FFF2-40B4-BE49-F238E27FC236}">
                <a16:creationId xmlns:a16="http://schemas.microsoft.com/office/drawing/2014/main" id="{EFA2F49A-11AE-B206-F0E5-C0B927AF3C3A}"/>
              </a:ext>
            </a:extLst>
          </p:cNvPr>
          <p:cNvPicPr>
            <a:picLocks noChangeAspect="1"/>
          </p:cNvPicPr>
          <p:nvPr/>
        </p:nvPicPr>
        <p:blipFill>
          <a:blip r:embed="rId6"/>
          <a:stretch>
            <a:fillRect/>
          </a:stretch>
        </p:blipFill>
        <p:spPr>
          <a:xfrm>
            <a:off x="8613734" y="3646212"/>
            <a:ext cx="1176519" cy="1157389"/>
          </a:xfrm>
          <a:prstGeom prst="rect">
            <a:avLst/>
          </a:prstGeom>
        </p:spPr>
      </p:pic>
      <p:pic>
        <p:nvPicPr>
          <p:cNvPr id="59" name="图片 58">
            <a:extLst>
              <a:ext uri="{FF2B5EF4-FFF2-40B4-BE49-F238E27FC236}">
                <a16:creationId xmlns:a16="http://schemas.microsoft.com/office/drawing/2014/main" id="{D9BFEA99-3C18-0B20-E9AF-091F096D5AFF}"/>
              </a:ext>
            </a:extLst>
          </p:cNvPr>
          <p:cNvPicPr>
            <a:picLocks noChangeAspect="1"/>
          </p:cNvPicPr>
          <p:nvPr/>
        </p:nvPicPr>
        <p:blipFill>
          <a:blip r:embed="rId7"/>
          <a:stretch>
            <a:fillRect/>
          </a:stretch>
        </p:blipFill>
        <p:spPr>
          <a:xfrm>
            <a:off x="8613734" y="4897034"/>
            <a:ext cx="1176519" cy="1157389"/>
          </a:xfrm>
          <a:prstGeom prst="rect">
            <a:avLst/>
          </a:prstGeom>
        </p:spPr>
      </p:pic>
      <p:pic>
        <p:nvPicPr>
          <p:cNvPr id="61" name="图片 60">
            <a:extLst>
              <a:ext uri="{FF2B5EF4-FFF2-40B4-BE49-F238E27FC236}">
                <a16:creationId xmlns:a16="http://schemas.microsoft.com/office/drawing/2014/main" id="{CBAFB866-355B-5E13-4445-BE542A3662B7}"/>
              </a:ext>
            </a:extLst>
          </p:cNvPr>
          <p:cNvPicPr>
            <a:picLocks noChangeAspect="1"/>
          </p:cNvPicPr>
          <p:nvPr/>
        </p:nvPicPr>
        <p:blipFill>
          <a:blip r:embed="rId8"/>
          <a:stretch>
            <a:fillRect/>
          </a:stretch>
        </p:blipFill>
        <p:spPr>
          <a:xfrm>
            <a:off x="9844268" y="1760537"/>
            <a:ext cx="342900" cy="3505200"/>
          </a:xfrm>
          <a:prstGeom prst="rect">
            <a:avLst/>
          </a:prstGeom>
        </p:spPr>
      </p:pic>
      <p:grpSp>
        <p:nvGrpSpPr>
          <p:cNvPr id="3075" name="组合 3074">
            <a:extLst>
              <a:ext uri="{FF2B5EF4-FFF2-40B4-BE49-F238E27FC236}">
                <a16:creationId xmlns:a16="http://schemas.microsoft.com/office/drawing/2014/main" id="{871D366C-433C-C9ED-DCDE-9342A9725A33}"/>
              </a:ext>
            </a:extLst>
          </p:cNvPr>
          <p:cNvGrpSpPr/>
          <p:nvPr/>
        </p:nvGrpSpPr>
        <p:grpSpPr>
          <a:xfrm>
            <a:off x="10269721" y="2482541"/>
            <a:ext cx="1817816" cy="1625200"/>
            <a:chOff x="10269721" y="2482541"/>
            <a:chExt cx="1817816" cy="1625200"/>
          </a:xfrm>
        </p:grpSpPr>
        <p:pic>
          <p:nvPicPr>
            <p:cNvPr id="3073" name="图片 3072">
              <a:extLst>
                <a:ext uri="{FF2B5EF4-FFF2-40B4-BE49-F238E27FC236}">
                  <a16:creationId xmlns:a16="http://schemas.microsoft.com/office/drawing/2014/main" id="{C75489F6-FF3E-D1A6-A25F-06E9AB735647}"/>
                </a:ext>
              </a:extLst>
            </p:cNvPr>
            <p:cNvPicPr>
              <a:picLocks noChangeAspect="1"/>
            </p:cNvPicPr>
            <p:nvPr/>
          </p:nvPicPr>
          <p:blipFill>
            <a:blip r:embed="rId7"/>
            <a:stretch>
              <a:fillRect/>
            </a:stretch>
          </p:blipFill>
          <p:spPr>
            <a:xfrm>
              <a:off x="10911018" y="2482541"/>
              <a:ext cx="1176519" cy="1157389"/>
            </a:xfrm>
            <a:prstGeom prst="rect">
              <a:avLst/>
            </a:prstGeom>
          </p:spPr>
        </p:pic>
        <p:pic>
          <p:nvPicPr>
            <p:cNvPr id="3072" name="图片 3071">
              <a:extLst>
                <a:ext uri="{FF2B5EF4-FFF2-40B4-BE49-F238E27FC236}">
                  <a16:creationId xmlns:a16="http://schemas.microsoft.com/office/drawing/2014/main" id="{D986A2B2-3FDD-72BC-A8D4-42DC787C2205}"/>
                </a:ext>
              </a:extLst>
            </p:cNvPr>
            <p:cNvPicPr>
              <a:picLocks noChangeAspect="1"/>
            </p:cNvPicPr>
            <p:nvPr/>
          </p:nvPicPr>
          <p:blipFill>
            <a:blip r:embed="rId6"/>
            <a:stretch>
              <a:fillRect/>
            </a:stretch>
          </p:blipFill>
          <p:spPr>
            <a:xfrm>
              <a:off x="10681754" y="2609914"/>
              <a:ext cx="1176519" cy="1157389"/>
            </a:xfrm>
            <a:prstGeom prst="rect">
              <a:avLst/>
            </a:prstGeom>
          </p:spPr>
        </p:pic>
        <p:pic>
          <p:nvPicPr>
            <p:cNvPr id="63" name="图片 62">
              <a:extLst>
                <a:ext uri="{FF2B5EF4-FFF2-40B4-BE49-F238E27FC236}">
                  <a16:creationId xmlns:a16="http://schemas.microsoft.com/office/drawing/2014/main" id="{7E18DDE2-3825-BC8B-7274-9DCD92163930}"/>
                </a:ext>
              </a:extLst>
            </p:cNvPr>
            <p:cNvPicPr>
              <a:picLocks noChangeAspect="1"/>
            </p:cNvPicPr>
            <p:nvPr/>
          </p:nvPicPr>
          <p:blipFill>
            <a:blip r:embed="rId5"/>
            <a:stretch>
              <a:fillRect/>
            </a:stretch>
          </p:blipFill>
          <p:spPr>
            <a:xfrm>
              <a:off x="10434461" y="2774257"/>
              <a:ext cx="1176519" cy="1157388"/>
            </a:xfrm>
            <a:prstGeom prst="rect">
              <a:avLst/>
            </a:prstGeom>
          </p:spPr>
        </p:pic>
        <p:pic>
          <p:nvPicPr>
            <p:cNvPr id="62" name="图片 61">
              <a:extLst>
                <a:ext uri="{FF2B5EF4-FFF2-40B4-BE49-F238E27FC236}">
                  <a16:creationId xmlns:a16="http://schemas.microsoft.com/office/drawing/2014/main" id="{183EB83A-EE2F-27DB-B3B8-428B453FD4B4}"/>
                </a:ext>
              </a:extLst>
            </p:cNvPr>
            <p:cNvPicPr>
              <a:picLocks noChangeAspect="1"/>
            </p:cNvPicPr>
            <p:nvPr/>
          </p:nvPicPr>
          <p:blipFill>
            <a:blip r:embed="rId4"/>
            <a:stretch>
              <a:fillRect/>
            </a:stretch>
          </p:blipFill>
          <p:spPr>
            <a:xfrm>
              <a:off x="10269721" y="2967617"/>
              <a:ext cx="1178447" cy="1140124"/>
            </a:xfrm>
            <a:prstGeom prst="rect">
              <a:avLst/>
            </a:prstGeom>
          </p:spPr>
        </p:pic>
      </p:grpSp>
      <p:sp>
        <p:nvSpPr>
          <p:cNvPr id="3076" name="文本框 3075">
            <a:extLst>
              <a:ext uri="{FF2B5EF4-FFF2-40B4-BE49-F238E27FC236}">
                <a16:creationId xmlns:a16="http://schemas.microsoft.com/office/drawing/2014/main" id="{B0421BA7-9577-7D0F-FF13-968D8FC8875D}"/>
              </a:ext>
            </a:extLst>
          </p:cNvPr>
          <p:cNvSpPr txBox="1"/>
          <p:nvPr/>
        </p:nvSpPr>
        <p:spPr>
          <a:xfrm>
            <a:off x="10380446" y="4130615"/>
            <a:ext cx="1591518" cy="369332"/>
          </a:xfrm>
          <a:prstGeom prst="rect">
            <a:avLst/>
          </a:prstGeom>
          <a:noFill/>
        </p:spPr>
        <p:txBody>
          <a:bodyPr wrap="square">
            <a:spAutoFit/>
          </a:bodyPr>
          <a:lstStyle/>
          <a:p>
            <a:r>
              <a:rPr lang="zh-CN" altLang="en-US" b="1" dirty="0">
                <a:solidFill>
                  <a:srgbClr val="C00000"/>
                </a:solidFill>
              </a:rPr>
              <a:t>输出通道：</a:t>
            </a:r>
            <a:r>
              <a:rPr lang="en-US" altLang="zh-CN" b="1" dirty="0">
                <a:solidFill>
                  <a:srgbClr val="C00000"/>
                </a:solidFill>
              </a:rPr>
              <a:t>4</a:t>
            </a:r>
            <a:endParaRPr lang="zh-CN" altLang="en-US" dirty="0"/>
          </a:p>
        </p:txBody>
      </p:sp>
      <p:sp>
        <p:nvSpPr>
          <p:cNvPr id="3077" name="矩形 3076">
            <a:extLst>
              <a:ext uri="{FF2B5EF4-FFF2-40B4-BE49-F238E27FC236}">
                <a16:creationId xmlns:a16="http://schemas.microsoft.com/office/drawing/2014/main" id="{85C74800-A555-E2F7-582A-CEAF1E834BD5}"/>
              </a:ext>
            </a:extLst>
          </p:cNvPr>
          <p:cNvSpPr/>
          <p:nvPr/>
        </p:nvSpPr>
        <p:spPr>
          <a:xfrm>
            <a:off x="6736466" y="983848"/>
            <a:ext cx="3107802" cy="5197033"/>
          </a:xfrm>
          <a:prstGeom prst="rect">
            <a:avLst/>
          </a:prstGeom>
          <a:no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078" name="文本框 3077">
            <a:extLst>
              <a:ext uri="{FF2B5EF4-FFF2-40B4-BE49-F238E27FC236}">
                <a16:creationId xmlns:a16="http://schemas.microsoft.com/office/drawing/2014/main" id="{78256C24-666E-B3DE-A120-0FAA196106A5}"/>
              </a:ext>
            </a:extLst>
          </p:cNvPr>
          <p:cNvSpPr txBox="1"/>
          <p:nvPr/>
        </p:nvSpPr>
        <p:spPr>
          <a:xfrm>
            <a:off x="7416416" y="555298"/>
            <a:ext cx="1702710" cy="369332"/>
          </a:xfrm>
          <a:prstGeom prst="rect">
            <a:avLst/>
          </a:prstGeom>
          <a:noFill/>
        </p:spPr>
        <p:txBody>
          <a:bodyPr wrap="none" rtlCol="0">
            <a:spAutoFit/>
          </a:bodyPr>
          <a:lstStyle/>
          <a:p>
            <a:pPr algn="l"/>
            <a:r>
              <a:rPr lang="zh-CN" altLang="en-US" sz="1800" b="1" dirty="0">
                <a:solidFill>
                  <a:srgbClr val="C00000"/>
                </a:solidFill>
              </a:rPr>
              <a:t>过滤器数量：</a:t>
            </a:r>
            <a:r>
              <a:rPr lang="en-US" altLang="zh-CN" sz="1800" b="1" dirty="0">
                <a:solidFill>
                  <a:srgbClr val="C00000"/>
                </a:solidFill>
              </a:rPr>
              <a:t>4</a:t>
            </a:r>
            <a:endParaRPr kumimoji="1" lang="zh-CN" altLang="en-US" dirty="0">
              <a:solidFill>
                <a:srgbClr val="C00000"/>
              </a:solidFill>
              <a:latin typeface="+mn-ea"/>
            </a:endParaRPr>
          </a:p>
        </p:txBody>
      </p:sp>
    </p:spTree>
    <p:extLst>
      <p:ext uri="{BB962C8B-B14F-4D97-AF65-F5344CB8AC3E}">
        <p14:creationId xmlns:p14="http://schemas.microsoft.com/office/powerpoint/2010/main" val="249000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linds(horizontal)">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blinds(horizontal)">
                                      <p:cBhvr>
                                        <p:cTn id="20" dur="500"/>
                                        <p:tgtEl>
                                          <p:spTgt spid="8">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blinds(horizontal)">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linds(horizontal)">
                                      <p:cBhvr>
                                        <p:cTn id="28" dur="500"/>
                                        <p:tgtEl>
                                          <p:spTgt spid="46"/>
                                        </p:tgtEl>
                                      </p:cBhvr>
                                    </p:animEffect>
                                  </p:childTnLst>
                                </p:cTn>
                              </p:par>
                              <p:par>
                                <p:cTn id="29" presetID="3" presetClass="entr" presetSubtype="1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blinds(horizontal)">
                                      <p:cBhvr>
                                        <p:cTn id="31" dur="500"/>
                                        <p:tgtEl>
                                          <p:spTgt spid="47"/>
                                        </p:tgtEl>
                                      </p:cBhvr>
                                    </p:animEffect>
                                  </p:childTnLst>
                                </p:cTn>
                              </p:par>
                              <p:par>
                                <p:cTn id="32" presetID="3" presetClass="entr" presetSubtype="1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par>
                                <p:cTn id="35" presetID="3" presetClass="entr" presetSubtype="1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blinds(horizontal)">
                                      <p:cBhvr>
                                        <p:cTn id="37" dur="500"/>
                                        <p:tgtEl>
                                          <p:spTgt spid="49"/>
                                        </p:tgtEl>
                                      </p:cBhvr>
                                    </p:animEffect>
                                  </p:childTnLst>
                                </p:cTn>
                              </p:par>
                              <p:par>
                                <p:cTn id="38" presetID="3" presetClass="entr" presetSubtype="1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blinds(horizontal)">
                                      <p:cBhvr>
                                        <p:cTn id="40" dur="500"/>
                                        <p:tgtEl>
                                          <p:spTgt spid="52"/>
                                        </p:tgtEl>
                                      </p:cBhvr>
                                    </p:animEffect>
                                  </p:childTnLst>
                                </p:cTn>
                              </p:par>
                              <p:par>
                                <p:cTn id="41" presetID="3" presetClass="entr" presetSubtype="1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blinds(horizontal)">
                                      <p:cBhvr>
                                        <p:cTn id="43" dur="500"/>
                                        <p:tgtEl>
                                          <p:spTgt spid="54"/>
                                        </p:tgtEl>
                                      </p:cBhvr>
                                    </p:animEffect>
                                  </p:childTnLst>
                                </p:cTn>
                              </p:par>
                              <p:par>
                                <p:cTn id="44" presetID="3" presetClass="entr" presetSubtype="1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blinds(horizontal)">
                                      <p:cBhvr>
                                        <p:cTn id="46" dur="500"/>
                                        <p:tgtEl>
                                          <p:spTgt spid="56"/>
                                        </p:tgtEl>
                                      </p:cBhvr>
                                    </p:animEffect>
                                  </p:childTnLst>
                                </p:cTn>
                              </p:par>
                              <p:par>
                                <p:cTn id="47" presetID="3" presetClass="entr" presetSubtype="1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blinds(horizontal)">
                                      <p:cBhvr>
                                        <p:cTn id="49" dur="500"/>
                                        <p:tgtEl>
                                          <p:spTgt spid="59"/>
                                        </p:tgtEl>
                                      </p:cBhvr>
                                    </p:animEffect>
                                  </p:childTnLst>
                                </p:cTn>
                              </p:par>
                              <p:par>
                                <p:cTn id="50" presetID="3" presetClass="entr" presetSubtype="1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blinds(horizontal)">
                                      <p:cBhvr>
                                        <p:cTn id="52" dur="500"/>
                                        <p:tgtEl>
                                          <p:spTgt spid="61"/>
                                        </p:tgtEl>
                                      </p:cBhvr>
                                    </p:animEffect>
                                  </p:childTnLst>
                                </p:cTn>
                              </p:par>
                              <p:par>
                                <p:cTn id="53" presetID="3" presetClass="entr" presetSubtype="10" fill="hold" nodeType="withEffect">
                                  <p:stCondLst>
                                    <p:cond delay="0"/>
                                  </p:stCondLst>
                                  <p:childTnLst>
                                    <p:set>
                                      <p:cBhvr>
                                        <p:cTn id="54" dur="1" fill="hold">
                                          <p:stCondLst>
                                            <p:cond delay="0"/>
                                          </p:stCondLst>
                                        </p:cTn>
                                        <p:tgtEl>
                                          <p:spTgt spid="3075"/>
                                        </p:tgtEl>
                                        <p:attrNameLst>
                                          <p:attrName>style.visibility</p:attrName>
                                        </p:attrNameLst>
                                      </p:cBhvr>
                                      <p:to>
                                        <p:strVal val="visible"/>
                                      </p:to>
                                    </p:set>
                                    <p:animEffect transition="in" filter="blinds(horizontal)">
                                      <p:cBhvr>
                                        <p:cTn id="55" dur="500"/>
                                        <p:tgtEl>
                                          <p:spTgt spid="3075"/>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076"/>
                                        </p:tgtEl>
                                        <p:attrNameLst>
                                          <p:attrName>style.visibility</p:attrName>
                                        </p:attrNameLst>
                                      </p:cBhvr>
                                      <p:to>
                                        <p:strVal val="visible"/>
                                      </p:to>
                                    </p:set>
                                    <p:animEffect transition="in" filter="blinds(horizontal)">
                                      <p:cBhvr>
                                        <p:cTn id="58" dur="500"/>
                                        <p:tgtEl>
                                          <p:spTgt spid="3076"/>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077"/>
                                        </p:tgtEl>
                                        <p:attrNameLst>
                                          <p:attrName>style.visibility</p:attrName>
                                        </p:attrNameLst>
                                      </p:cBhvr>
                                      <p:to>
                                        <p:strVal val="visible"/>
                                      </p:to>
                                    </p:set>
                                    <p:animEffect transition="in" filter="blinds(horizontal)">
                                      <p:cBhvr>
                                        <p:cTn id="61" dur="500"/>
                                        <p:tgtEl>
                                          <p:spTgt spid="3077"/>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078"/>
                                        </p:tgtEl>
                                        <p:attrNameLst>
                                          <p:attrName>style.visibility</p:attrName>
                                        </p:attrNameLst>
                                      </p:cBhvr>
                                      <p:to>
                                        <p:strVal val="visible"/>
                                      </p:to>
                                    </p:set>
                                    <p:animEffect transition="in" filter="blinds(horizontal)">
                                      <p:cBhvr>
                                        <p:cTn id="64"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076" grpId="0"/>
      <p:bldP spid="3077" grpId="0" animBg="1"/>
      <p:bldP spid="30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bwMode="auto">
          <a:xfrm>
            <a:off x="6872835" y="5949359"/>
            <a:ext cx="5199438" cy="538448"/>
          </a:xfrm>
          <a:prstGeom prst="rect">
            <a:avLst/>
          </a:prstGeom>
          <a:noFill/>
        </p:spPr>
        <p:txBody>
          <a:bodyPr wrap="none" lIns="121889" tIns="60944" rIns="121889" bIns="60944">
            <a:spAutoFit/>
          </a:bodyPr>
          <a:lstStyle/>
          <a:p>
            <a:pPr lvl="0">
              <a:defRPr/>
            </a:pPr>
            <a:r>
              <a:rPr lang="en-US" altLang="zh-CN" sz="2699" b="1" kern="0" dirty="0" err="1">
                <a:solidFill>
                  <a:schemeClr val="tx1">
                    <a:lumMod val="75000"/>
                    <a:lumOff val="25000"/>
                  </a:schemeClr>
                </a:solidFill>
                <a:latin typeface="微软雅黑" panose="020B0503020204020204" pitchFamily="34" charset="-122"/>
                <a:ea typeface="微软雅黑" panose="020B0503020204020204" pitchFamily="34" charset="-122"/>
              </a:rPr>
              <a:t>LeNet</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699" b="1" kern="0" dirty="0" err="1">
                <a:solidFill>
                  <a:schemeClr val="tx1">
                    <a:lumMod val="75000"/>
                    <a:lumOff val="25000"/>
                  </a:schemeClr>
                </a:solidFill>
                <a:latin typeface="微软雅黑" panose="020B0503020204020204" pitchFamily="34" charset="-122"/>
                <a:ea typeface="微软雅黑" panose="020B0503020204020204" pitchFamily="34" charset="-122"/>
              </a:rPr>
              <a:t>AlexNet</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/VGG/</a:t>
            </a:r>
            <a:r>
              <a:rPr lang="en-US" altLang="zh-CN" sz="2699" b="1" kern="0" dirty="0" err="1">
                <a:solidFill>
                  <a:schemeClr val="tx1">
                    <a:lumMod val="75000"/>
                    <a:lumOff val="25000"/>
                  </a:schemeClr>
                </a:solidFill>
                <a:latin typeface="微软雅黑" panose="020B0503020204020204" pitchFamily="34" charset="-122"/>
                <a:ea typeface="微软雅黑" panose="020B0503020204020204" pitchFamily="34" charset="-122"/>
              </a:rPr>
              <a:t>ResNet</a:t>
            </a:r>
            <a:endPar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C3B4EEEA-2A47-2B02-56E9-5DE809C92EA4}"/>
              </a:ext>
            </a:extLst>
          </p:cNvPr>
          <p:cNvGrpSpPr/>
          <p:nvPr/>
        </p:nvGrpSpPr>
        <p:grpSpPr>
          <a:xfrm>
            <a:off x="3908706" y="1129750"/>
            <a:ext cx="7016085" cy="943849"/>
            <a:chOff x="3908706" y="1129750"/>
            <a:chExt cx="7016085" cy="943849"/>
          </a:xfrm>
        </p:grpSpPr>
        <p:sp>
          <p:nvSpPr>
            <p:cNvPr id="8" name="TextBox 7"/>
            <p:cNvSpPr txBox="1"/>
            <p:nvPr/>
          </p:nvSpPr>
          <p:spPr bwMode="auto">
            <a:xfrm>
              <a:off x="4792406" y="1320154"/>
              <a:ext cx="6132385"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全连接神经网络在处理图像数据的问题</a:t>
              </a:r>
            </a:p>
          </p:txBody>
        </p:sp>
        <p:sp>
          <p:nvSpPr>
            <p:cNvPr id="16" name="TextBox 15"/>
            <p:cNvSpPr txBox="1"/>
            <p:nvPr/>
          </p:nvSpPr>
          <p:spPr>
            <a:xfrm>
              <a:off x="3908706" y="1129750"/>
              <a:ext cx="874283"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01</a:t>
              </a:r>
              <a:endParaRPr lang="zh-CN" altLang="en-US" sz="5299" dirty="0">
                <a:solidFill>
                  <a:schemeClr val="accent1"/>
                </a:solidFill>
                <a:latin typeface="Impact" pitchFamily="34" charset="0"/>
              </a:endParaRPr>
            </a:p>
          </p:txBody>
        </p:sp>
      </p:grpSp>
      <p:grpSp>
        <p:nvGrpSpPr>
          <p:cNvPr id="11" name="组合 10">
            <a:extLst>
              <a:ext uri="{FF2B5EF4-FFF2-40B4-BE49-F238E27FC236}">
                <a16:creationId xmlns:a16="http://schemas.microsoft.com/office/drawing/2014/main" id="{3112D2A3-B07F-4215-5C39-D5BFABC2B660}"/>
              </a:ext>
            </a:extLst>
          </p:cNvPr>
          <p:cNvGrpSpPr/>
          <p:nvPr/>
        </p:nvGrpSpPr>
        <p:grpSpPr>
          <a:xfrm>
            <a:off x="4264655" y="2114592"/>
            <a:ext cx="4635801" cy="943849"/>
            <a:chOff x="4303566" y="2220866"/>
            <a:chExt cx="4635801" cy="943849"/>
          </a:xfrm>
        </p:grpSpPr>
        <p:sp>
          <p:nvSpPr>
            <p:cNvPr id="12" name="TextBox 11"/>
            <p:cNvSpPr txBox="1"/>
            <p:nvPr/>
          </p:nvSpPr>
          <p:spPr bwMode="auto">
            <a:xfrm>
              <a:off x="5230722" y="2396344"/>
              <a:ext cx="3708645"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卷积神经网络工作原理</a:t>
              </a:r>
            </a:p>
          </p:txBody>
        </p:sp>
        <p:sp>
          <p:nvSpPr>
            <p:cNvPr id="17" name="TextBox 16"/>
            <p:cNvSpPr txBox="1"/>
            <p:nvPr/>
          </p:nvSpPr>
          <p:spPr>
            <a:xfrm>
              <a:off x="4303566" y="2220866"/>
              <a:ext cx="957608"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02</a:t>
              </a:r>
              <a:endParaRPr lang="zh-CN" altLang="en-US" sz="5299" dirty="0">
                <a:solidFill>
                  <a:schemeClr val="accent1"/>
                </a:solidFill>
                <a:latin typeface="Impact" pitchFamily="34" charset="0"/>
              </a:endParaRPr>
            </a:p>
          </p:txBody>
        </p:sp>
      </p:grpSp>
      <p:grpSp>
        <p:nvGrpSpPr>
          <p:cNvPr id="13" name="组合 12">
            <a:extLst>
              <a:ext uri="{FF2B5EF4-FFF2-40B4-BE49-F238E27FC236}">
                <a16:creationId xmlns:a16="http://schemas.microsoft.com/office/drawing/2014/main" id="{B60504FB-387D-7A71-F847-29F6DE30987F}"/>
              </a:ext>
            </a:extLst>
          </p:cNvPr>
          <p:cNvGrpSpPr/>
          <p:nvPr/>
        </p:nvGrpSpPr>
        <p:grpSpPr>
          <a:xfrm>
            <a:off x="4838521" y="3058084"/>
            <a:ext cx="3867343" cy="943849"/>
            <a:chOff x="4844620" y="3429000"/>
            <a:chExt cx="3867343" cy="943849"/>
          </a:xfrm>
        </p:grpSpPr>
        <p:sp>
          <p:nvSpPr>
            <p:cNvPr id="10" name="TextBox 9"/>
            <p:cNvSpPr txBox="1"/>
            <p:nvPr/>
          </p:nvSpPr>
          <p:spPr bwMode="auto">
            <a:xfrm>
              <a:off x="5695815" y="3631700"/>
              <a:ext cx="3016148"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卷积神经网络结构</a:t>
              </a:r>
            </a:p>
          </p:txBody>
        </p:sp>
        <p:sp>
          <p:nvSpPr>
            <p:cNvPr id="18" name="TextBox 17"/>
            <p:cNvSpPr txBox="1"/>
            <p:nvPr/>
          </p:nvSpPr>
          <p:spPr>
            <a:xfrm>
              <a:off x="4844620" y="3429000"/>
              <a:ext cx="976837"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03</a:t>
              </a:r>
              <a:endParaRPr lang="zh-CN" altLang="en-US" sz="5299" dirty="0">
                <a:solidFill>
                  <a:schemeClr val="accent1"/>
                </a:solidFill>
                <a:latin typeface="Impact" pitchFamily="34" charset="0"/>
              </a:endParaRPr>
            </a:p>
          </p:txBody>
        </p:sp>
      </p:grpSp>
      <p:sp>
        <p:nvSpPr>
          <p:cNvPr id="19" name="TextBox 18"/>
          <p:cNvSpPr txBox="1"/>
          <p:nvPr/>
        </p:nvSpPr>
        <p:spPr>
          <a:xfrm>
            <a:off x="5917363" y="5746659"/>
            <a:ext cx="978731"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06</a:t>
            </a:r>
            <a:endParaRPr lang="zh-CN" altLang="en-US" sz="5299" dirty="0">
              <a:solidFill>
                <a:schemeClr val="accent1"/>
              </a:solidFill>
              <a:latin typeface="Impact" pitchFamily="34" charset="0"/>
            </a:endParaRPr>
          </a:p>
        </p:txBody>
      </p:sp>
      <p:sp>
        <p:nvSpPr>
          <p:cNvPr id="21" name="TextBox 20"/>
          <p:cNvSpPr txBox="1"/>
          <p:nvPr/>
        </p:nvSpPr>
        <p:spPr>
          <a:xfrm>
            <a:off x="10258724" y="4016908"/>
            <a:ext cx="2023754" cy="656591"/>
          </a:xfrm>
          <a:prstGeom prst="rect">
            <a:avLst/>
          </a:prstGeom>
          <a:noFill/>
        </p:spPr>
        <p:txBody>
          <a:bodyPr wrap="none" lIns="121889" tIns="60944" rIns="121889" bIns="60944" rtlCol="0">
            <a:spAutoFit/>
          </a:bodyPr>
          <a:lstStyle/>
          <a:p>
            <a:r>
              <a:rPr lang="zh-CN" altLang="en-US" sz="3499" b="1">
                <a:solidFill>
                  <a:schemeClr val="bg1"/>
                </a:solidFill>
                <a:latin typeface="Eras Bold ITC" panose="020B0907030504020204" pitchFamily="34" charset="0"/>
                <a:ea typeface="微软雅黑" panose="020B0503020204020204" pitchFamily="34" charset="-122"/>
              </a:rPr>
              <a:t>为人师表</a:t>
            </a:r>
          </a:p>
        </p:txBody>
      </p:sp>
      <p:sp>
        <p:nvSpPr>
          <p:cNvPr id="20" name="TextBox 19">
            <a:extLst>
              <a:ext uri="{FF2B5EF4-FFF2-40B4-BE49-F238E27FC236}">
                <a16:creationId xmlns:a16="http://schemas.microsoft.com/office/drawing/2014/main" id="{185A54A2-A7B5-2849-8671-1B085C018640}"/>
              </a:ext>
            </a:extLst>
          </p:cNvPr>
          <p:cNvSpPr txBox="1"/>
          <p:nvPr/>
        </p:nvSpPr>
        <p:spPr bwMode="auto">
          <a:xfrm>
            <a:off x="501919" y="373301"/>
            <a:ext cx="5499200"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第六章：卷积神经网络</a:t>
            </a:r>
          </a:p>
        </p:txBody>
      </p:sp>
      <p:grpSp>
        <p:nvGrpSpPr>
          <p:cNvPr id="15" name="组合 14">
            <a:extLst>
              <a:ext uri="{FF2B5EF4-FFF2-40B4-BE49-F238E27FC236}">
                <a16:creationId xmlns:a16="http://schemas.microsoft.com/office/drawing/2014/main" id="{154BB621-A9E8-460A-AE50-1051E35A593C}"/>
              </a:ext>
            </a:extLst>
          </p:cNvPr>
          <p:cNvGrpSpPr/>
          <p:nvPr/>
        </p:nvGrpSpPr>
        <p:grpSpPr>
          <a:xfrm>
            <a:off x="5602727" y="4838018"/>
            <a:ext cx="4213591" cy="938558"/>
            <a:chOff x="5388825" y="4943445"/>
            <a:chExt cx="4213591" cy="938558"/>
          </a:xfrm>
        </p:grpSpPr>
        <p:sp>
          <p:nvSpPr>
            <p:cNvPr id="2" name="TextBox 9">
              <a:extLst>
                <a:ext uri="{FF2B5EF4-FFF2-40B4-BE49-F238E27FC236}">
                  <a16:creationId xmlns:a16="http://schemas.microsoft.com/office/drawing/2014/main" id="{142D4D86-458F-F0F2-F8A5-49EF9E21C7C6}"/>
                </a:ext>
              </a:extLst>
            </p:cNvPr>
            <p:cNvSpPr txBox="1"/>
            <p:nvPr/>
          </p:nvSpPr>
          <p:spPr bwMode="auto">
            <a:xfrm>
              <a:off x="6240020" y="5146145"/>
              <a:ext cx="3362396"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卷积神经网络的训练</a:t>
              </a:r>
            </a:p>
          </p:txBody>
        </p:sp>
        <p:sp>
          <p:nvSpPr>
            <p:cNvPr id="7" name="TextBox 17">
              <a:extLst>
                <a:ext uri="{FF2B5EF4-FFF2-40B4-BE49-F238E27FC236}">
                  <a16:creationId xmlns:a16="http://schemas.microsoft.com/office/drawing/2014/main" id="{3282A73B-9ABD-5869-F4EC-B8F2200D379A}"/>
                </a:ext>
              </a:extLst>
            </p:cNvPr>
            <p:cNvSpPr txBox="1"/>
            <p:nvPr/>
          </p:nvSpPr>
          <p:spPr>
            <a:xfrm>
              <a:off x="5388825" y="4943445"/>
              <a:ext cx="973922"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05</a:t>
              </a:r>
              <a:endParaRPr lang="zh-CN" altLang="en-US" sz="5299" dirty="0">
                <a:solidFill>
                  <a:schemeClr val="accent1"/>
                </a:solidFill>
                <a:latin typeface="Impact" pitchFamily="34" charset="0"/>
              </a:endParaRPr>
            </a:p>
          </p:txBody>
        </p:sp>
      </p:grpSp>
      <p:sp>
        <p:nvSpPr>
          <p:cNvPr id="22" name="TextBox 9">
            <a:extLst>
              <a:ext uri="{FF2B5EF4-FFF2-40B4-BE49-F238E27FC236}">
                <a16:creationId xmlns:a16="http://schemas.microsoft.com/office/drawing/2014/main" id="{2F8B49EA-34AF-CE86-2A49-DBD5D8519580}"/>
              </a:ext>
            </a:extLst>
          </p:cNvPr>
          <p:cNvSpPr txBox="1"/>
          <p:nvPr/>
        </p:nvSpPr>
        <p:spPr bwMode="auto">
          <a:xfrm>
            <a:off x="6100180" y="4135628"/>
            <a:ext cx="4054894"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卷积神经网络的反向传播</a:t>
            </a:r>
          </a:p>
        </p:txBody>
      </p:sp>
      <p:sp>
        <p:nvSpPr>
          <p:cNvPr id="23" name="TextBox 17">
            <a:extLst>
              <a:ext uri="{FF2B5EF4-FFF2-40B4-BE49-F238E27FC236}">
                <a16:creationId xmlns:a16="http://schemas.microsoft.com/office/drawing/2014/main" id="{15EE23E2-4662-49DE-E026-D43AF33407C9}"/>
              </a:ext>
            </a:extLst>
          </p:cNvPr>
          <p:cNvSpPr txBox="1"/>
          <p:nvPr/>
        </p:nvSpPr>
        <p:spPr>
          <a:xfrm>
            <a:off x="5248985" y="3932928"/>
            <a:ext cx="949877"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04</a:t>
            </a:r>
            <a:endParaRPr lang="zh-CN" altLang="en-US" sz="5299" dirty="0">
              <a:solidFill>
                <a:schemeClr val="accent1"/>
              </a:solidFill>
              <a:latin typeface="Impact" pitchFamily="34" charset="0"/>
            </a:endParaRPr>
          </a:p>
        </p:txBody>
      </p:sp>
    </p:spTree>
    <p:extLst>
      <p:ext uri="{BB962C8B-B14F-4D97-AF65-F5344CB8AC3E}">
        <p14:creationId xmlns:p14="http://schemas.microsoft.com/office/powerpoint/2010/main" val="113724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1055174"/>
            <a:ext cx="10648950" cy="1135054"/>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400" b="1" dirty="0">
                <a:latin typeface="+mn-ea"/>
              </a:rPr>
              <a:t>通道（</a:t>
            </a:r>
            <a:r>
              <a:rPr lang="en-US" altLang="zh-CN" sz="2400" b="1" dirty="0">
                <a:latin typeface="+mn-ea"/>
              </a:rPr>
              <a:t>Channel)-</a:t>
            </a:r>
            <a:r>
              <a:rPr lang="en-US" altLang="zh-CN" sz="2400" dirty="0">
                <a:latin typeface="+mn-ea"/>
              </a:rPr>
              <a:t>--</a:t>
            </a:r>
            <a:r>
              <a:rPr lang="zh-CN" altLang="en-US" sz="2400" dirty="0">
                <a:latin typeface="+mn-ea"/>
              </a:rPr>
              <a:t>多通道卷积：</a:t>
            </a:r>
            <a:r>
              <a:rPr lang="zh-CN" altLang="en-US" sz="2400" dirty="0">
                <a:latin typeface="-apple-system"/>
              </a:rPr>
              <a:t>每个通道跟一个卷积核做卷积运算，然后将结果相加得到一个特征图的输出</a:t>
            </a:r>
            <a:endParaRPr lang="zh-CN" altLang="en-US" sz="2400" dirty="0">
              <a:latin typeface="+mn-ea"/>
            </a:endParaRPr>
          </a:p>
        </p:txBody>
      </p:sp>
      <p:pic>
        <p:nvPicPr>
          <p:cNvPr id="6146" name="Picture 2">
            <a:extLst>
              <a:ext uri="{FF2B5EF4-FFF2-40B4-BE49-F238E27FC236}">
                <a16:creationId xmlns:a16="http://schemas.microsoft.com/office/drawing/2014/main" id="{DDD4D356-1546-CC44-AAB5-9EEC9818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794" y="2958121"/>
            <a:ext cx="8128000" cy="299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14FACB-33AE-6A49-A7A6-2CCC058682BD}"/>
              </a:ext>
            </a:extLst>
          </p:cNvPr>
          <p:cNvSpPr txBox="1"/>
          <p:nvPr/>
        </p:nvSpPr>
        <p:spPr>
          <a:xfrm>
            <a:off x="1132115" y="2322269"/>
            <a:ext cx="1415772" cy="461665"/>
          </a:xfrm>
          <a:prstGeom prst="rect">
            <a:avLst/>
          </a:prstGeom>
          <a:noFill/>
        </p:spPr>
        <p:txBody>
          <a:bodyPr wrap="none" rtlCol="0">
            <a:spAutoFit/>
          </a:bodyPr>
          <a:lstStyle/>
          <a:p>
            <a:pPr algn="l"/>
            <a:r>
              <a:rPr lang="en-CN" sz="2400" dirty="0">
                <a:latin typeface="+mn-ea"/>
              </a:rPr>
              <a:t>第一步</a:t>
            </a:r>
            <a:r>
              <a:rPr lang="zh-CN" altLang="en-US" sz="2400" dirty="0">
                <a:latin typeface="+mn-ea"/>
              </a:rPr>
              <a:t>：</a:t>
            </a:r>
            <a:endParaRPr lang="en-CN" sz="2400" dirty="0">
              <a:latin typeface="+mn-ea"/>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20</a:t>
            </a:fld>
            <a:endParaRPr lang="zh-CN" altLang="en-US" dirty="0"/>
          </a:p>
        </p:txBody>
      </p:sp>
    </p:spTree>
    <p:extLst>
      <p:ext uri="{BB962C8B-B14F-4D97-AF65-F5344CB8AC3E}">
        <p14:creationId xmlns:p14="http://schemas.microsoft.com/office/powerpoint/2010/main" val="271839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1055174"/>
            <a:ext cx="10648950" cy="1135054"/>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400" b="1" dirty="0">
                <a:latin typeface="+mn-ea"/>
              </a:rPr>
              <a:t>通道（</a:t>
            </a:r>
            <a:r>
              <a:rPr lang="en-US" altLang="zh-CN" sz="2400" b="1" dirty="0">
                <a:latin typeface="+mn-ea"/>
              </a:rPr>
              <a:t>Channel)-</a:t>
            </a:r>
            <a:r>
              <a:rPr lang="en-US" altLang="zh-CN" sz="2400" dirty="0">
                <a:latin typeface="+mn-ea"/>
              </a:rPr>
              <a:t>--</a:t>
            </a:r>
            <a:r>
              <a:rPr lang="zh-CN" altLang="en-US" sz="2400" dirty="0">
                <a:latin typeface="+mn-ea"/>
              </a:rPr>
              <a:t>多通道卷积：</a:t>
            </a:r>
            <a:r>
              <a:rPr lang="zh-CN" altLang="en-US" sz="2400" dirty="0">
                <a:latin typeface="-apple-system"/>
              </a:rPr>
              <a:t>每个通道跟一个卷积核做卷积运算，然后将结果相加得到一个特征图的输出</a:t>
            </a:r>
            <a:endParaRPr lang="zh-CN" altLang="en-US" sz="2400" dirty="0">
              <a:latin typeface="+mn-ea"/>
            </a:endParaRPr>
          </a:p>
        </p:txBody>
      </p:sp>
      <p:sp>
        <p:nvSpPr>
          <p:cNvPr id="2" name="TextBox 1">
            <a:extLst>
              <a:ext uri="{FF2B5EF4-FFF2-40B4-BE49-F238E27FC236}">
                <a16:creationId xmlns:a16="http://schemas.microsoft.com/office/drawing/2014/main" id="{CA14FACB-33AE-6A49-A7A6-2CCC058682BD}"/>
              </a:ext>
            </a:extLst>
          </p:cNvPr>
          <p:cNvSpPr txBox="1"/>
          <p:nvPr/>
        </p:nvSpPr>
        <p:spPr>
          <a:xfrm>
            <a:off x="1132115" y="2322269"/>
            <a:ext cx="1415772" cy="461665"/>
          </a:xfrm>
          <a:prstGeom prst="rect">
            <a:avLst/>
          </a:prstGeom>
          <a:noFill/>
        </p:spPr>
        <p:txBody>
          <a:bodyPr wrap="none" rtlCol="0">
            <a:spAutoFit/>
          </a:bodyPr>
          <a:lstStyle/>
          <a:p>
            <a:pPr algn="l"/>
            <a:r>
              <a:rPr lang="en-CN" sz="2400" dirty="0">
                <a:latin typeface="+mn-ea"/>
              </a:rPr>
              <a:t>第二步</a:t>
            </a:r>
            <a:r>
              <a:rPr lang="zh-CN" altLang="en-US" sz="2400" dirty="0">
                <a:latin typeface="+mn-ea"/>
              </a:rPr>
              <a:t>：</a:t>
            </a:r>
            <a:endParaRPr lang="en-CN" sz="2400" dirty="0">
              <a:latin typeface="+mn-ea"/>
            </a:endParaRPr>
          </a:p>
        </p:txBody>
      </p:sp>
      <p:pic>
        <p:nvPicPr>
          <p:cNvPr id="8194" name="Picture 2">
            <a:extLst>
              <a:ext uri="{FF2B5EF4-FFF2-40B4-BE49-F238E27FC236}">
                <a16:creationId xmlns:a16="http://schemas.microsoft.com/office/drawing/2014/main" id="{7853B461-152E-4E4C-B8BC-47A9113AE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343" y="2783934"/>
            <a:ext cx="8128000" cy="3175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4"/>
          </p:nvPr>
        </p:nvSpPr>
        <p:spPr/>
        <p:txBody>
          <a:bodyPr/>
          <a:lstStyle/>
          <a:p>
            <a:fld id="{AF69888C-E133-43D9-A638-B5C95925B91C}" type="slidenum">
              <a:rPr lang="zh-CN" altLang="en-US" smtClean="0"/>
              <a:t>21</a:t>
            </a:fld>
            <a:endParaRPr lang="zh-CN" altLang="en-US" dirty="0"/>
          </a:p>
        </p:txBody>
      </p:sp>
    </p:spTree>
    <p:extLst>
      <p:ext uri="{BB962C8B-B14F-4D97-AF65-F5344CB8AC3E}">
        <p14:creationId xmlns:p14="http://schemas.microsoft.com/office/powerpoint/2010/main" val="153660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1055174"/>
            <a:ext cx="10648950" cy="1135054"/>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400" b="1" dirty="0">
                <a:latin typeface="+mn-ea"/>
              </a:rPr>
              <a:t>通道（</a:t>
            </a:r>
            <a:r>
              <a:rPr lang="en-US" altLang="zh-CN" sz="2400" b="1" dirty="0">
                <a:latin typeface="+mn-ea"/>
              </a:rPr>
              <a:t>Channel)-</a:t>
            </a:r>
            <a:r>
              <a:rPr lang="en-US" altLang="zh-CN" sz="2400" dirty="0">
                <a:latin typeface="+mn-ea"/>
              </a:rPr>
              <a:t>--</a:t>
            </a:r>
            <a:r>
              <a:rPr lang="zh-CN" altLang="en-US" sz="2400" dirty="0">
                <a:latin typeface="+mn-ea"/>
              </a:rPr>
              <a:t>多通道卷积：</a:t>
            </a:r>
            <a:r>
              <a:rPr lang="zh-CN" altLang="en-US" sz="2400" dirty="0">
                <a:latin typeface="-apple-system"/>
              </a:rPr>
              <a:t>每个通道跟一个卷积核做卷积运算，然后将结果相加得到一个特征图的输出</a:t>
            </a:r>
            <a:endParaRPr lang="zh-CN" altLang="en-US" sz="2400" dirty="0">
              <a:latin typeface="+mn-ea"/>
            </a:endParaRPr>
          </a:p>
        </p:txBody>
      </p:sp>
      <p:pic>
        <p:nvPicPr>
          <p:cNvPr id="10242" name="Picture 2" descr="在这里插入图片描述">
            <a:extLst>
              <a:ext uri="{FF2B5EF4-FFF2-40B4-BE49-F238E27FC236}">
                <a16:creationId xmlns:a16="http://schemas.microsoft.com/office/drawing/2014/main" id="{797BD187-D8F1-8D49-81C2-ED08FFCAE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843" y="2190228"/>
            <a:ext cx="7176053" cy="403653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4"/>
          </p:nvPr>
        </p:nvSpPr>
        <p:spPr/>
        <p:txBody>
          <a:bodyPr/>
          <a:lstStyle/>
          <a:p>
            <a:fld id="{AF69888C-E133-43D9-A638-B5C95925B91C}" type="slidenum">
              <a:rPr lang="zh-CN" altLang="en-US" smtClean="0"/>
              <a:t>22</a:t>
            </a:fld>
            <a:endParaRPr lang="zh-CN" altLang="en-US" dirty="0"/>
          </a:p>
        </p:txBody>
      </p:sp>
    </p:spTree>
    <p:extLst>
      <p:ext uri="{BB962C8B-B14F-4D97-AF65-F5344CB8AC3E}">
        <p14:creationId xmlns:p14="http://schemas.microsoft.com/office/powerpoint/2010/main" val="1240285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1055174"/>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b="1" dirty="0">
                <a:latin typeface="+mn-ea"/>
              </a:rPr>
              <a:t>通道（</a:t>
            </a:r>
            <a:r>
              <a:rPr lang="en-US" altLang="zh-CN" sz="2800" b="1" dirty="0">
                <a:latin typeface="+mn-ea"/>
              </a:rPr>
              <a:t>Channel)---</a:t>
            </a:r>
            <a:r>
              <a:rPr lang="zh-CN" altLang="en-US" sz="2800" b="1" dirty="0">
                <a:latin typeface="+mn-ea"/>
              </a:rPr>
              <a:t>多通道</a:t>
            </a:r>
          </a:p>
        </p:txBody>
      </p:sp>
      <p:sp>
        <p:nvSpPr>
          <p:cNvPr id="11" name="TextBox 10">
            <a:extLst>
              <a:ext uri="{FF2B5EF4-FFF2-40B4-BE49-F238E27FC236}">
                <a16:creationId xmlns:a16="http://schemas.microsoft.com/office/drawing/2014/main" id="{B88F360F-0EC1-314C-AE9D-53F1184588B5}"/>
              </a:ext>
            </a:extLst>
          </p:cNvPr>
          <p:cNvSpPr txBox="1"/>
          <p:nvPr/>
        </p:nvSpPr>
        <p:spPr>
          <a:xfrm>
            <a:off x="6505966" y="2172987"/>
            <a:ext cx="2553180" cy="523220"/>
          </a:xfrm>
          <a:prstGeom prst="rect">
            <a:avLst/>
          </a:prstGeom>
          <a:noFill/>
        </p:spPr>
        <p:txBody>
          <a:bodyPr wrap="square" rtlCol="0">
            <a:spAutoFit/>
          </a:bodyPr>
          <a:lstStyle/>
          <a:p>
            <a:pPr algn="ctr"/>
            <a:r>
              <a:rPr lang="zh-CN" altLang="en-US" sz="2800" b="1" dirty="0">
                <a:solidFill>
                  <a:schemeClr val="accent1"/>
                </a:solidFill>
                <a:latin typeface="+mn-ea"/>
              </a:rPr>
              <a:t>输入通道数</a:t>
            </a:r>
            <a:r>
              <a:rPr lang="en-US" altLang="zh-CN" sz="2800" b="1" dirty="0">
                <a:solidFill>
                  <a:schemeClr val="accent1"/>
                </a:solidFill>
                <a:latin typeface="+mn-ea"/>
              </a:rPr>
              <a:t>:</a:t>
            </a:r>
            <a:endParaRPr lang="en-CN" sz="2800" b="1" dirty="0">
              <a:solidFill>
                <a:schemeClr val="accent1"/>
              </a:solidFill>
              <a:latin typeface="+mn-ea"/>
            </a:endParaRPr>
          </a:p>
        </p:txBody>
      </p:sp>
      <p:sp>
        <p:nvSpPr>
          <p:cNvPr id="12" name="TextBox 11">
            <a:extLst>
              <a:ext uri="{FF2B5EF4-FFF2-40B4-BE49-F238E27FC236}">
                <a16:creationId xmlns:a16="http://schemas.microsoft.com/office/drawing/2014/main" id="{BCCD5F30-22FD-044D-9208-A23E402B70DA}"/>
              </a:ext>
            </a:extLst>
          </p:cNvPr>
          <p:cNvSpPr txBox="1"/>
          <p:nvPr/>
        </p:nvSpPr>
        <p:spPr>
          <a:xfrm>
            <a:off x="6753796" y="2639287"/>
            <a:ext cx="4939173" cy="1815882"/>
          </a:xfrm>
          <a:prstGeom prst="rect">
            <a:avLst/>
          </a:prstGeom>
          <a:noFill/>
        </p:spPr>
        <p:txBody>
          <a:bodyPr wrap="none" rtlCol="0">
            <a:spAutoFit/>
          </a:bodyPr>
          <a:lstStyle/>
          <a:p>
            <a:r>
              <a:rPr lang="zh-CN" altLang="en-US" sz="2800" b="1" dirty="0">
                <a:solidFill>
                  <a:srgbClr val="C00000"/>
                </a:solidFill>
                <a:latin typeface="+mn-ea"/>
              </a:rPr>
              <a:t>滤波器数量</a:t>
            </a:r>
            <a:r>
              <a:rPr lang="en-US" altLang="zh-CN" sz="2800" b="1" dirty="0">
                <a:solidFill>
                  <a:srgbClr val="C00000"/>
                </a:solidFill>
                <a:latin typeface="+mn-ea"/>
              </a:rPr>
              <a:t>:</a:t>
            </a:r>
          </a:p>
          <a:p>
            <a:r>
              <a:rPr lang="zh-CN" altLang="en-US" sz="2800" b="1" dirty="0">
                <a:latin typeface="+mn-ea"/>
              </a:rPr>
              <a:t>卷积核尺寸：</a:t>
            </a:r>
            <a:endParaRPr lang="en-US" altLang="zh-CN" sz="2800" b="1" dirty="0">
              <a:latin typeface="+mn-ea"/>
            </a:endParaRPr>
          </a:p>
          <a:p>
            <a:r>
              <a:rPr lang="zh-CN" altLang="en-US" sz="2800" b="1" dirty="0">
                <a:solidFill>
                  <a:schemeClr val="accent1"/>
                </a:solidFill>
                <a:latin typeface="+mn-ea"/>
              </a:rPr>
              <a:t>每个滤波器含有的卷积核个数</a:t>
            </a:r>
            <a:r>
              <a:rPr lang="en-US" altLang="zh-CN" sz="2800" b="1" dirty="0">
                <a:latin typeface="+mn-ea"/>
              </a:rPr>
              <a:t>:</a:t>
            </a:r>
            <a:endParaRPr lang="en-CN" altLang="zh-CN" sz="2800" b="1" dirty="0">
              <a:latin typeface="+mn-ea"/>
            </a:endParaRPr>
          </a:p>
          <a:p>
            <a:endParaRPr lang="en-CN" sz="2800" b="1" dirty="0">
              <a:solidFill>
                <a:schemeClr val="accent1"/>
              </a:solidFill>
              <a:latin typeface="+mn-ea"/>
            </a:endParaRPr>
          </a:p>
        </p:txBody>
      </p:sp>
      <p:sp>
        <p:nvSpPr>
          <p:cNvPr id="14" name="TextBox 13">
            <a:extLst>
              <a:ext uri="{FF2B5EF4-FFF2-40B4-BE49-F238E27FC236}">
                <a16:creationId xmlns:a16="http://schemas.microsoft.com/office/drawing/2014/main" id="{1511AD45-042B-2D4A-B7F4-BC378205D920}"/>
              </a:ext>
            </a:extLst>
          </p:cNvPr>
          <p:cNvSpPr txBox="1"/>
          <p:nvPr/>
        </p:nvSpPr>
        <p:spPr>
          <a:xfrm>
            <a:off x="6753796" y="3961127"/>
            <a:ext cx="2355850" cy="523220"/>
          </a:xfrm>
          <a:prstGeom prst="rect">
            <a:avLst/>
          </a:prstGeom>
          <a:noFill/>
        </p:spPr>
        <p:txBody>
          <a:bodyPr wrap="square">
            <a:spAutoFit/>
          </a:bodyPr>
          <a:lstStyle/>
          <a:p>
            <a:r>
              <a:rPr lang="zh-CN" altLang="en-US" sz="2800" b="1" dirty="0">
                <a:solidFill>
                  <a:srgbClr val="C00000"/>
                </a:solidFill>
                <a:latin typeface="+mn-ea"/>
              </a:rPr>
              <a:t>特征图个数</a:t>
            </a:r>
            <a:r>
              <a:rPr lang="en-US" altLang="zh-CN" sz="2800" b="1" dirty="0">
                <a:solidFill>
                  <a:srgbClr val="C00000"/>
                </a:solidFill>
                <a:latin typeface="+mn-ea"/>
              </a:rPr>
              <a:t>:</a:t>
            </a:r>
            <a:endParaRPr lang="en-CN" sz="2800" b="1" dirty="0">
              <a:solidFill>
                <a:srgbClr val="C00000"/>
              </a:solidFill>
            </a:endParaRPr>
          </a:p>
        </p:txBody>
      </p:sp>
      <p:sp>
        <p:nvSpPr>
          <p:cNvPr id="18" name="TextBox 17">
            <a:extLst>
              <a:ext uri="{FF2B5EF4-FFF2-40B4-BE49-F238E27FC236}">
                <a16:creationId xmlns:a16="http://schemas.microsoft.com/office/drawing/2014/main" id="{92583CE3-E89F-0645-BA7A-3FC06B0FDDF6}"/>
              </a:ext>
            </a:extLst>
          </p:cNvPr>
          <p:cNvSpPr txBox="1"/>
          <p:nvPr/>
        </p:nvSpPr>
        <p:spPr>
          <a:xfrm>
            <a:off x="6754166" y="4428451"/>
            <a:ext cx="2499479" cy="523220"/>
          </a:xfrm>
          <a:prstGeom prst="rect">
            <a:avLst/>
          </a:prstGeom>
          <a:noFill/>
        </p:spPr>
        <p:txBody>
          <a:bodyPr wrap="square">
            <a:spAutoFit/>
          </a:bodyPr>
          <a:lstStyle/>
          <a:p>
            <a:r>
              <a:rPr lang="zh-CN" altLang="en-US" sz="2800" b="1" dirty="0">
                <a:solidFill>
                  <a:srgbClr val="C00000"/>
                </a:solidFill>
                <a:latin typeface="+mn-ea"/>
              </a:rPr>
              <a:t>输出通道个数</a:t>
            </a:r>
            <a:r>
              <a:rPr lang="en-US" altLang="zh-CN" sz="2800" b="1" dirty="0">
                <a:solidFill>
                  <a:srgbClr val="C00000"/>
                </a:solidFill>
                <a:latin typeface="+mn-ea"/>
              </a:rPr>
              <a:t>:</a:t>
            </a:r>
            <a:endParaRPr lang="en-CN" sz="2800" b="1" dirty="0">
              <a:solidFill>
                <a:srgbClr val="C00000"/>
              </a:solidFill>
            </a:endParaRPr>
          </a:p>
        </p:txBody>
      </p:sp>
      <p:sp>
        <p:nvSpPr>
          <p:cNvPr id="7" name="TextBox 6">
            <a:extLst>
              <a:ext uri="{FF2B5EF4-FFF2-40B4-BE49-F238E27FC236}">
                <a16:creationId xmlns:a16="http://schemas.microsoft.com/office/drawing/2014/main" id="{A34F4656-E184-964A-9EF2-7604C1BEA7B7}"/>
              </a:ext>
            </a:extLst>
          </p:cNvPr>
          <p:cNvSpPr txBox="1"/>
          <p:nvPr/>
        </p:nvSpPr>
        <p:spPr>
          <a:xfrm flipH="1">
            <a:off x="8849326" y="2169933"/>
            <a:ext cx="215110" cy="523220"/>
          </a:xfrm>
          <a:prstGeom prst="rect">
            <a:avLst/>
          </a:prstGeom>
          <a:noFill/>
        </p:spPr>
        <p:txBody>
          <a:bodyPr wrap="square" rtlCol="0">
            <a:spAutoFit/>
          </a:bodyPr>
          <a:lstStyle/>
          <a:p>
            <a:pPr algn="l"/>
            <a:r>
              <a:rPr lang="en-US" altLang="zh-CN" sz="2800" b="1" dirty="0">
                <a:latin typeface="+mn-ea"/>
              </a:rPr>
              <a:t>3</a:t>
            </a:r>
            <a:endParaRPr lang="en-CN" sz="2800" b="1" dirty="0">
              <a:latin typeface="+mn-ea"/>
            </a:endParaRPr>
          </a:p>
        </p:txBody>
      </p:sp>
      <p:sp>
        <p:nvSpPr>
          <p:cNvPr id="19" name="TextBox 18">
            <a:extLst>
              <a:ext uri="{FF2B5EF4-FFF2-40B4-BE49-F238E27FC236}">
                <a16:creationId xmlns:a16="http://schemas.microsoft.com/office/drawing/2014/main" id="{3824728C-9559-ED4D-BC39-3EBF6CD20F7B}"/>
              </a:ext>
            </a:extLst>
          </p:cNvPr>
          <p:cNvSpPr txBox="1"/>
          <p:nvPr/>
        </p:nvSpPr>
        <p:spPr>
          <a:xfrm>
            <a:off x="8839677" y="2639546"/>
            <a:ext cx="405880" cy="523220"/>
          </a:xfrm>
          <a:prstGeom prst="rect">
            <a:avLst/>
          </a:prstGeom>
          <a:noFill/>
        </p:spPr>
        <p:txBody>
          <a:bodyPr wrap="none" rtlCol="0">
            <a:spAutoFit/>
          </a:bodyPr>
          <a:lstStyle/>
          <a:p>
            <a:pPr algn="l"/>
            <a:r>
              <a:rPr lang="en-US" altLang="zh-CN" sz="2800" b="1" dirty="0">
                <a:latin typeface="+mn-ea"/>
              </a:rPr>
              <a:t>4</a:t>
            </a:r>
            <a:endParaRPr lang="en-CN" sz="2800" b="1" dirty="0">
              <a:latin typeface="+mn-ea"/>
            </a:endParaRPr>
          </a:p>
        </p:txBody>
      </p:sp>
      <p:sp>
        <p:nvSpPr>
          <p:cNvPr id="20" name="TextBox 19">
            <a:extLst>
              <a:ext uri="{FF2B5EF4-FFF2-40B4-BE49-F238E27FC236}">
                <a16:creationId xmlns:a16="http://schemas.microsoft.com/office/drawing/2014/main" id="{08C6C4EB-56FE-A647-A7CF-D76DC1E0374D}"/>
              </a:ext>
            </a:extLst>
          </p:cNvPr>
          <p:cNvSpPr txBox="1"/>
          <p:nvPr/>
        </p:nvSpPr>
        <p:spPr>
          <a:xfrm>
            <a:off x="8822138" y="3053315"/>
            <a:ext cx="801823" cy="523220"/>
          </a:xfrm>
          <a:prstGeom prst="rect">
            <a:avLst/>
          </a:prstGeom>
          <a:noFill/>
        </p:spPr>
        <p:txBody>
          <a:bodyPr wrap="none" rtlCol="0">
            <a:spAutoFit/>
          </a:bodyPr>
          <a:lstStyle/>
          <a:p>
            <a:pPr algn="l"/>
            <a:r>
              <a:rPr lang="en-US" altLang="zh-CN" sz="2800" b="1" dirty="0">
                <a:latin typeface="+mn-ea"/>
              </a:rPr>
              <a:t>3</a:t>
            </a:r>
            <a:r>
              <a:rPr lang="zh-CN" altLang="en-US" sz="2800" b="1" dirty="0">
                <a:latin typeface="+mn-ea"/>
              </a:rPr>
              <a:t>*</a:t>
            </a:r>
            <a:r>
              <a:rPr lang="en-US" altLang="zh-CN" sz="2800" b="1" dirty="0">
                <a:latin typeface="+mn-ea"/>
              </a:rPr>
              <a:t>3</a:t>
            </a:r>
            <a:endParaRPr lang="en-CN" sz="2800" b="1" dirty="0">
              <a:latin typeface="+mn-ea"/>
            </a:endParaRPr>
          </a:p>
        </p:txBody>
      </p:sp>
      <p:sp>
        <p:nvSpPr>
          <p:cNvPr id="21" name="TextBox 20">
            <a:extLst>
              <a:ext uri="{FF2B5EF4-FFF2-40B4-BE49-F238E27FC236}">
                <a16:creationId xmlns:a16="http://schemas.microsoft.com/office/drawing/2014/main" id="{AE511C60-1D7A-3247-AF5C-C8BA7366196B}"/>
              </a:ext>
            </a:extLst>
          </p:cNvPr>
          <p:cNvSpPr txBox="1"/>
          <p:nvPr/>
        </p:nvSpPr>
        <p:spPr>
          <a:xfrm>
            <a:off x="11536071" y="3524036"/>
            <a:ext cx="348208" cy="523220"/>
          </a:xfrm>
          <a:prstGeom prst="rect">
            <a:avLst/>
          </a:prstGeom>
          <a:noFill/>
        </p:spPr>
        <p:txBody>
          <a:bodyPr wrap="square" rtlCol="0">
            <a:spAutoFit/>
          </a:bodyPr>
          <a:lstStyle/>
          <a:p>
            <a:pPr algn="l"/>
            <a:r>
              <a:rPr lang="en-US" altLang="zh-CN" sz="2800" b="1" dirty="0">
                <a:latin typeface="+mn-ea"/>
              </a:rPr>
              <a:t>3</a:t>
            </a:r>
            <a:endParaRPr lang="en-CN" sz="2800" b="1" dirty="0">
              <a:latin typeface="+mn-ea"/>
            </a:endParaRPr>
          </a:p>
        </p:txBody>
      </p:sp>
      <p:sp>
        <p:nvSpPr>
          <p:cNvPr id="22" name="TextBox 21">
            <a:extLst>
              <a:ext uri="{FF2B5EF4-FFF2-40B4-BE49-F238E27FC236}">
                <a16:creationId xmlns:a16="http://schemas.microsoft.com/office/drawing/2014/main" id="{6A268D5A-1938-044D-B740-F80C8CD14BFC}"/>
              </a:ext>
            </a:extLst>
          </p:cNvPr>
          <p:cNvSpPr txBox="1"/>
          <p:nvPr/>
        </p:nvSpPr>
        <p:spPr>
          <a:xfrm>
            <a:off x="8773396" y="3990304"/>
            <a:ext cx="405880" cy="523220"/>
          </a:xfrm>
          <a:prstGeom prst="rect">
            <a:avLst/>
          </a:prstGeom>
          <a:noFill/>
        </p:spPr>
        <p:txBody>
          <a:bodyPr wrap="none" rtlCol="0">
            <a:spAutoFit/>
          </a:bodyPr>
          <a:lstStyle/>
          <a:p>
            <a:pPr algn="l"/>
            <a:r>
              <a:rPr lang="en-US" altLang="zh-CN" sz="2800" b="1" dirty="0">
                <a:latin typeface="+mn-ea"/>
              </a:rPr>
              <a:t>4</a:t>
            </a:r>
            <a:endParaRPr lang="en-CN" sz="2800" b="1" dirty="0">
              <a:latin typeface="+mn-ea"/>
            </a:endParaRPr>
          </a:p>
        </p:txBody>
      </p:sp>
      <p:sp>
        <p:nvSpPr>
          <p:cNvPr id="23" name="TextBox 22">
            <a:extLst>
              <a:ext uri="{FF2B5EF4-FFF2-40B4-BE49-F238E27FC236}">
                <a16:creationId xmlns:a16="http://schemas.microsoft.com/office/drawing/2014/main" id="{4D89D246-CC76-9C4E-AFE4-B8DA2024B76E}"/>
              </a:ext>
            </a:extLst>
          </p:cNvPr>
          <p:cNvSpPr txBox="1"/>
          <p:nvPr/>
        </p:nvSpPr>
        <p:spPr>
          <a:xfrm>
            <a:off x="9099110" y="4423605"/>
            <a:ext cx="405880" cy="523220"/>
          </a:xfrm>
          <a:prstGeom prst="rect">
            <a:avLst/>
          </a:prstGeom>
          <a:noFill/>
        </p:spPr>
        <p:txBody>
          <a:bodyPr wrap="none" rtlCol="0">
            <a:spAutoFit/>
          </a:bodyPr>
          <a:lstStyle/>
          <a:p>
            <a:pPr algn="l"/>
            <a:r>
              <a:rPr lang="en-US" altLang="zh-CN" sz="2800" b="1" dirty="0">
                <a:latin typeface="+mn-ea"/>
              </a:rPr>
              <a:t>4</a:t>
            </a:r>
            <a:endParaRPr lang="en-CN" sz="2800" b="1" dirty="0">
              <a:latin typeface="+mn-ea"/>
            </a:endParaRPr>
          </a:p>
        </p:txBody>
      </p:sp>
      <p:pic>
        <p:nvPicPr>
          <p:cNvPr id="47" name="图片 46">
            <a:extLst>
              <a:ext uri="{FF2B5EF4-FFF2-40B4-BE49-F238E27FC236}">
                <a16:creationId xmlns:a16="http://schemas.microsoft.com/office/drawing/2014/main" id="{18A6B59B-0CD4-DAC6-14CC-A9AD405812ED}"/>
              </a:ext>
            </a:extLst>
          </p:cNvPr>
          <p:cNvPicPr>
            <a:picLocks noChangeAspect="1"/>
          </p:cNvPicPr>
          <p:nvPr/>
        </p:nvPicPr>
        <p:blipFill>
          <a:blip r:embed="rId3"/>
          <a:stretch>
            <a:fillRect/>
          </a:stretch>
        </p:blipFill>
        <p:spPr>
          <a:xfrm>
            <a:off x="119675" y="1717663"/>
            <a:ext cx="6674483" cy="4321524"/>
          </a:xfrm>
          <a:prstGeom prst="rect">
            <a:avLst/>
          </a:prstGeom>
        </p:spPr>
      </p:pic>
      <p:pic>
        <p:nvPicPr>
          <p:cNvPr id="48" name="图片 47">
            <a:extLst>
              <a:ext uri="{FF2B5EF4-FFF2-40B4-BE49-F238E27FC236}">
                <a16:creationId xmlns:a16="http://schemas.microsoft.com/office/drawing/2014/main" id="{E5C11BD8-3540-6775-0521-FB38040E8345}"/>
              </a:ext>
            </a:extLst>
          </p:cNvPr>
          <p:cNvPicPr>
            <a:picLocks noChangeAspect="1"/>
          </p:cNvPicPr>
          <p:nvPr/>
        </p:nvPicPr>
        <p:blipFill>
          <a:blip r:embed="rId4"/>
          <a:stretch>
            <a:fillRect/>
          </a:stretch>
        </p:blipFill>
        <p:spPr>
          <a:xfrm>
            <a:off x="3601897" y="5105379"/>
            <a:ext cx="1074275" cy="1056808"/>
          </a:xfrm>
          <a:prstGeom prst="rect">
            <a:avLst/>
          </a:prstGeom>
        </p:spPr>
      </p:pic>
    </p:spTree>
    <p:extLst>
      <p:ext uri="{BB962C8B-B14F-4D97-AF65-F5344CB8AC3E}">
        <p14:creationId xmlns:p14="http://schemas.microsoft.com/office/powerpoint/2010/main" val="367355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0" grpId="0"/>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6" name="TextBox 5">
            <a:extLst>
              <a:ext uri="{FF2B5EF4-FFF2-40B4-BE49-F238E27FC236}">
                <a16:creationId xmlns:a16="http://schemas.microsoft.com/office/drawing/2014/main" id="{F7B399D6-FD61-F340-8B81-F8BF8D44A33D}"/>
              </a:ext>
            </a:extLst>
          </p:cNvPr>
          <p:cNvSpPr txBox="1"/>
          <p:nvPr/>
        </p:nvSpPr>
        <p:spPr>
          <a:xfrm>
            <a:off x="771525" y="864275"/>
            <a:ext cx="10648950" cy="581057"/>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400" b="1" dirty="0">
                <a:latin typeface="+mn-ea"/>
              </a:rPr>
              <a:t>卷积</a:t>
            </a:r>
            <a:r>
              <a:rPr lang="zh-CN" altLang="en-CN" sz="2400" b="1" dirty="0">
                <a:latin typeface="+mn-ea"/>
              </a:rPr>
              <a:t>层</a:t>
            </a:r>
            <a:r>
              <a:rPr lang="zh-CN" altLang="en-US" sz="2400" b="1" dirty="0">
                <a:latin typeface="+mn-ea"/>
              </a:rPr>
              <a:t>需要训练的参数</a:t>
            </a:r>
            <a:endParaRPr lang="en-US" altLang="zh-CN" sz="2400" b="1" dirty="0">
              <a:latin typeface="+mn-ea"/>
            </a:endParaRPr>
          </a:p>
        </p:txBody>
      </p:sp>
      <p:sp>
        <p:nvSpPr>
          <p:cNvPr id="3" name="TextBox 2">
            <a:extLst>
              <a:ext uri="{FF2B5EF4-FFF2-40B4-BE49-F238E27FC236}">
                <a16:creationId xmlns:a16="http://schemas.microsoft.com/office/drawing/2014/main" id="{31C4A3FB-70A5-1A1A-8F07-6237768DC95C}"/>
              </a:ext>
            </a:extLst>
          </p:cNvPr>
          <p:cNvSpPr txBox="1"/>
          <p:nvPr/>
        </p:nvSpPr>
        <p:spPr>
          <a:xfrm>
            <a:off x="1397410" y="1440331"/>
            <a:ext cx="6098458" cy="499560"/>
          </a:xfrm>
          <a:prstGeom prst="rect">
            <a:avLst/>
          </a:prstGeom>
          <a:noFill/>
        </p:spPr>
        <p:txBody>
          <a:bodyPr wrap="square">
            <a:spAutoFit/>
          </a:bodyPr>
          <a:lstStyle/>
          <a:p>
            <a:pPr marL="342900" indent="-342900">
              <a:lnSpc>
                <a:spcPct val="150000"/>
              </a:lnSpc>
              <a:buFont typeface="Wingdings" pitchFamily="2" charset="2"/>
              <a:buChar char="ü"/>
            </a:pPr>
            <a:r>
              <a:rPr lang="zh-CN" altLang="en-US" sz="2000" dirty="0">
                <a:latin typeface="+mn-ea"/>
              </a:rPr>
              <a:t>由卷积核的个数和大小决定</a:t>
            </a:r>
          </a:p>
        </p:txBody>
      </p:sp>
      <p:sp>
        <p:nvSpPr>
          <p:cNvPr id="5" name="TextBox 4">
            <a:extLst>
              <a:ext uri="{FF2B5EF4-FFF2-40B4-BE49-F238E27FC236}">
                <a16:creationId xmlns:a16="http://schemas.microsoft.com/office/drawing/2014/main" id="{6D5E9B22-3B28-6DC8-49B1-86202F3E9BA4}"/>
              </a:ext>
            </a:extLst>
          </p:cNvPr>
          <p:cNvSpPr txBox="1"/>
          <p:nvPr/>
        </p:nvSpPr>
        <p:spPr>
          <a:xfrm>
            <a:off x="1397410" y="1868989"/>
            <a:ext cx="6098458" cy="499560"/>
          </a:xfrm>
          <a:prstGeom prst="rect">
            <a:avLst/>
          </a:prstGeom>
          <a:noFill/>
        </p:spPr>
        <p:txBody>
          <a:bodyPr wrap="square">
            <a:spAutoFit/>
          </a:bodyPr>
          <a:lstStyle/>
          <a:p>
            <a:pPr marL="342900" indent="-342900">
              <a:lnSpc>
                <a:spcPct val="150000"/>
              </a:lnSpc>
              <a:buFont typeface="Wingdings" pitchFamily="2" charset="2"/>
              <a:buChar char="ü"/>
            </a:pPr>
            <a:r>
              <a:rPr lang="zh-CN" altLang="en-US" sz="2000" dirty="0">
                <a:latin typeface="+mn-ea"/>
              </a:rPr>
              <a:t>与图片的大小没关系</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D8E2BC-4FD3-79B7-F15A-43ED0DC213CF}"/>
                  </a:ext>
                </a:extLst>
              </p:cNvPr>
              <p:cNvSpPr txBox="1"/>
              <p:nvPr/>
            </p:nvSpPr>
            <p:spPr>
              <a:xfrm>
                <a:off x="657225" y="2598003"/>
                <a:ext cx="10877550" cy="830997"/>
              </a:xfrm>
              <a:prstGeom prst="rect">
                <a:avLst/>
              </a:prstGeom>
              <a:noFill/>
            </p:spPr>
            <p:txBody>
              <a:bodyPr wrap="square">
                <a:spAutoFit/>
              </a:bodyPr>
              <a:lstStyle/>
              <a:p>
                <a:r>
                  <a:rPr lang="zh-CN" altLang="en-US" sz="2400" dirty="0"/>
                  <a:t>例：假设输入的图像的尺寸是</a:t>
                </a:r>
                <a14:m>
                  <m:oMath xmlns:m="http://schemas.openxmlformats.org/officeDocument/2006/math">
                    <m:r>
                      <a:rPr lang="en-US" altLang="zh-CN" sz="2400" b="0" i="1" smtClean="0">
                        <a:latin typeface="Cambria Math" panose="02040503050406030204" pitchFamily="18" charset="0"/>
                      </a:rPr>
                      <m:t>100</m:t>
                    </m:r>
                    <m:r>
                      <a:rPr lang="en-CN" sz="2400" i="1">
                        <a:latin typeface="Cambria Math" panose="02040503050406030204" pitchFamily="18" charset="0"/>
                      </a:rPr>
                      <m:t>×</m:t>
                    </m:r>
                    <m:r>
                      <a:rPr lang="en-US" altLang="zh-CN" sz="2400" b="0" i="1" smtClean="0">
                        <a:latin typeface="Cambria Math" panose="02040503050406030204" pitchFamily="18" charset="0"/>
                      </a:rPr>
                      <m:t>100</m:t>
                    </m:r>
                    <m:r>
                      <a:rPr lang="en-CN" sz="2400" i="1">
                        <a:latin typeface="Cambria Math" panose="02040503050406030204" pitchFamily="18" charset="0"/>
                      </a:rPr>
                      <m:t>×</m:t>
                    </m:r>
                    <m:r>
                      <a:rPr lang="en-US" altLang="zh-CN" sz="2400" i="1">
                        <a:latin typeface="Cambria Math" panose="02040503050406030204" pitchFamily="18" charset="0"/>
                      </a:rPr>
                      <m:t>3</m:t>
                    </m:r>
                  </m:oMath>
                </a14:m>
                <a:r>
                  <a:rPr lang="en-CN" sz="2400" dirty="0"/>
                  <a:t>, 卷积层使用</a:t>
                </a:r>
                <a:r>
                  <a:rPr lang="en-US" altLang="zh-CN" sz="2400" dirty="0"/>
                  <a:t>10</a:t>
                </a:r>
                <a:r>
                  <a:rPr lang="zh-CN" altLang="en-US" sz="2400" dirty="0"/>
                  <a:t>个</a:t>
                </a:r>
                <a14:m>
                  <m:oMath xmlns:m="http://schemas.openxmlformats.org/officeDocument/2006/math">
                    <m:r>
                      <a:rPr lang="en-US" altLang="zh-CN" sz="2400" i="1">
                        <a:latin typeface="Cambria Math" panose="02040503050406030204" pitchFamily="18" charset="0"/>
                      </a:rPr>
                      <m:t>3</m:t>
                    </m:r>
                    <m:r>
                      <a:rPr lang="en-CN" sz="2400" i="1">
                        <a:latin typeface="Cambria Math" panose="02040503050406030204" pitchFamily="18" charset="0"/>
                      </a:rPr>
                      <m:t>×</m:t>
                    </m:r>
                    <m:r>
                      <a:rPr lang="en-US" altLang="zh-CN" sz="2400" i="1">
                        <a:latin typeface="Cambria Math" panose="02040503050406030204" pitchFamily="18" charset="0"/>
                      </a:rPr>
                      <m:t>3</m:t>
                    </m:r>
                  </m:oMath>
                </a14:m>
                <a:r>
                  <a:rPr lang="en-CN" sz="2400" dirty="0"/>
                  <a:t> </a:t>
                </a:r>
                <a14:m>
                  <m:oMath xmlns:m="http://schemas.openxmlformats.org/officeDocument/2006/math">
                    <m:r>
                      <a:rPr lang="en-CN" sz="2400" i="1">
                        <a:latin typeface="Cambria Math" panose="02040503050406030204" pitchFamily="18" charset="0"/>
                      </a:rPr>
                      <m:t>×</m:t>
                    </m:r>
                    <m:r>
                      <a:rPr lang="en-US" altLang="zh-CN" sz="2400" i="1">
                        <a:latin typeface="Cambria Math" panose="02040503050406030204" pitchFamily="18" charset="0"/>
                      </a:rPr>
                      <m:t>3</m:t>
                    </m:r>
                  </m:oMath>
                </a14:m>
                <a:r>
                  <a:rPr lang="zh-CN" altLang="en-US" sz="2400" dirty="0"/>
                  <a:t>的卷积核</a:t>
                </a:r>
                <a:r>
                  <a:rPr lang="en-CN" sz="2400" dirty="0"/>
                  <a:t>, </a:t>
                </a:r>
                <a:r>
                  <a:rPr lang="zh-CN" altLang="en-CN" sz="2400" dirty="0"/>
                  <a:t>这一层</a:t>
                </a:r>
                <a:r>
                  <a:rPr lang="zh-CN" altLang="en-US" sz="2400" dirty="0"/>
                  <a:t>需要训练的参数是多少？</a:t>
                </a:r>
                <a:endParaRPr lang="en-CN" sz="2400" dirty="0"/>
              </a:p>
            </p:txBody>
          </p:sp>
        </mc:Choice>
        <mc:Fallback xmlns="">
          <p:sp>
            <p:nvSpPr>
              <p:cNvPr id="7" name="TextBox 6">
                <a:extLst>
                  <a:ext uri="{FF2B5EF4-FFF2-40B4-BE49-F238E27FC236}">
                    <a16:creationId xmlns:a16="http://schemas.microsoft.com/office/drawing/2014/main" id="{CBD8E2BC-4FD3-79B7-F15A-43ED0DC213CF}"/>
                  </a:ext>
                </a:extLst>
              </p:cNvPr>
              <p:cNvSpPr txBox="1">
                <a:spLocks noRot="1" noChangeAspect="1" noMove="1" noResize="1" noEditPoints="1" noAdjustHandles="1" noChangeArrowheads="1" noChangeShapeType="1" noTextEdit="1"/>
              </p:cNvSpPr>
              <p:nvPr/>
            </p:nvSpPr>
            <p:spPr>
              <a:xfrm>
                <a:off x="657225" y="2598003"/>
                <a:ext cx="10877550" cy="830997"/>
              </a:xfrm>
              <a:prstGeom prst="rect">
                <a:avLst/>
              </a:prstGeom>
              <a:blipFill>
                <a:blip r:embed="rId3"/>
                <a:stretch>
                  <a:fillRect l="-816" t="-5970" b="-149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49D358C-4738-C693-7857-7BF6C75C9C71}"/>
                  </a:ext>
                </a:extLst>
              </p:cNvPr>
              <p:cNvSpPr txBox="1"/>
              <p:nvPr/>
            </p:nvSpPr>
            <p:spPr>
              <a:xfrm>
                <a:off x="3418241" y="3501394"/>
                <a:ext cx="46786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accent1"/>
                          </a:solidFill>
                          <a:latin typeface="Cambria Math" panose="02040503050406030204" pitchFamily="18" charset="0"/>
                        </a:rPr>
                        <m:t>10</m:t>
                      </m:r>
                      <m:r>
                        <a:rPr lang="en-CN" sz="3200" i="1">
                          <a:solidFill>
                            <a:schemeClr val="accent1"/>
                          </a:solidFill>
                          <a:latin typeface="Cambria Math" panose="02040503050406030204" pitchFamily="18" charset="0"/>
                        </a:rPr>
                        <m:t>×</m:t>
                      </m:r>
                      <m:d>
                        <m:dPr>
                          <m:begChr m:val="（"/>
                          <m:endChr m:val="）"/>
                          <m:ctrlPr>
                            <a:rPr lang="zh-CN" altLang="en-US" sz="3200" b="0" i="1" smtClean="0">
                              <a:solidFill>
                                <a:schemeClr val="accent1"/>
                              </a:solidFill>
                              <a:latin typeface="Cambria Math" panose="02040503050406030204" pitchFamily="18" charset="0"/>
                            </a:rPr>
                          </m:ctrlPr>
                        </m:dPr>
                        <m:e>
                          <m:r>
                            <a:rPr lang="en-CN" sz="3200" i="1">
                              <a:solidFill>
                                <a:schemeClr val="accent1"/>
                              </a:solidFill>
                              <a:latin typeface="Cambria Math" panose="02040503050406030204" pitchFamily="18" charset="0"/>
                            </a:rPr>
                            <m:t>3×3 ×3</m:t>
                          </m:r>
                          <m:r>
                            <a:rPr lang="en-US" altLang="zh-CN" sz="3200" b="0" i="1" smtClean="0">
                              <a:solidFill>
                                <a:schemeClr val="accent1"/>
                              </a:solidFill>
                              <a:latin typeface="Cambria Math" panose="02040503050406030204" pitchFamily="18" charset="0"/>
                            </a:rPr>
                            <m:t>+1</m:t>
                          </m:r>
                        </m:e>
                      </m:d>
                      <m:r>
                        <a:rPr lang="en-US" altLang="zh-CN" sz="3200" b="0" i="1" smtClean="0">
                          <a:solidFill>
                            <a:schemeClr val="accent1"/>
                          </a:solidFill>
                          <a:latin typeface="Cambria Math" panose="02040503050406030204" pitchFamily="18" charset="0"/>
                        </a:rPr>
                        <m:t>=280</m:t>
                      </m:r>
                    </m:oMath>
                  </m:oMathPara>
                </a14:m>
                <a:endParaRPr lang="en-CN" sz="3200" dirty="0">
                  <a:solidFill>
                    <a:schemeClr val="accent1"/>
                  </a:solidFill>
                </a:endParaRPr>
              </a:p>
            </p:txBody>
          </p:sp>
        </mc:Choice>
        <mc:Fallback xmlns="">
          <p:sp>
            <p:nvSpPr>
              <p:cNvPr id="11" name="TextBox 10">
                <a:extLst>
                  <a:ext uri="{FF2B5EF4-FFF2-40B4-BE49-F238E27FC236}">
                    <a16:creationId xmlns:a16="http://schemas.microsoft.com/office/drawing/2014/main" id="{E49D358C-4738-C693-7857-7BF6C75C9C71}"/>
                  </a:ext>
                </a:extLst>
              </p:cNvPr>
              <p:cNvSpPr txBox="1">
                <a:spLocks noRot="1" noChangeAspect="1" noMove="1" noResize="1" noEditPoints="1" noAdjustHandles="1" noChangeArrowheads="1" noChangeShapeType="1" noTextEdit="1"/>
              </p:cNvSpPr>
              <p:nvPr/>
            </p:nvSpPr>
            <p:spPr>
              <a:xfrm>
                <a:off x="3418241" y="3501394"/>
                <a:ext cx="4678653" cy="584775"/>
              </a:xfrm>
              <a:prstGeom prst="rect">
                <a:avLst/>
              </a:prstGeom>
              <a:blipFill>
                <a:blip r:embed="rId4"/>
                <a:stretch>
                  <a:fillRect b="-2553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7F6DC41-3453-B06F-187D-712102B839BD}"/>
                  </a:ext>
                </a:extLst>
              </p:cNvPr>
              <p:cNvSpPr txBox="1"/>
              <p:nvPr/>
            </p:nvSpPr>
            <p:spPr>
              <a:xfrm>
                <a:off x="5925164" y="4103082"/>
                <a:ext cx="9672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CN" i="1" smtClean="0">
                          <a:solidFill>
                            <a:schemeClr val="accent1"/>
                          </a:solidFill>
                          <a:latin typeface="Cambria Math" panose="02040503050406030204" pitchFamily="18" charset="0"/>
                        </a:rPr>
                        <m:t>偏置</m:t>
                      </m:r>
                    </m:oMath>
                  </m:oMathPara>
                </a14:m>
                <a:endParaRPr lang="en-CN" dirty="0">
                  <a:solidFill>
                    <a:schemeClr val="accent1"/>
                  </a:solidFill>
                </a:endParaRPr>
              </a:p>
            </p:txBody>
          </p:sp>
        </mc:Choice>
        <mc:Fallback xmlns="">
          <p:sp>
            <p:nvSpPr>
              <p:cNvPr id="14" name="TextBox 13">
                <a:extLst>
                  <a:ext uri="{FF2B5EF4-FFF2-40B4-BE49-F238E27FC236}">
                    <a16:creationId xmlns:a16="http://schemas.microsoft.com/office/drawing/2014/main" id="{37F6DC41-3453-B06F-187D-712102B839BD}"/>
                  </a:ext>
                </a:extLst>
              </p:cNvPr>
              <p:cNvSpPr txBox="1">
                <a:spLocks noRot="1" noChangeAspect="1" noMove="1" noResize="1" noEditPoints="1" noAdjustHandles="1" noChangeArrowheads="1" noChangeShapeType="1" noTextEdit="1"/>
              </p:cNvSpPr>
              <p:nvPr/>
            </p:nvSpPr>
            <p:spPr>
              <a:xfrm>
                <a:off x="5925164" y="4103082"/>
                <a:ext cx="967248" cy="369332"/>
              </a:xfrm>
              <a:prstGeom prst="rect">
                <a:avLst/>
              </a:prstGeom>
              <a:blipFill>
                <a:blip r:embed="rId5"/>
                <a:stretch>
                  <a:fillRect b="-10000"/>
                </a:stretch>
              </a:blipFill>
            </p:spPr>
            <p:txBody>
              <a:bodyPr/>
              <a:lstStyle/>
              <a:p>
                <a:r>
                  <a:rPr lang="en-CN">
                    <a:noFill/>
                  </a:rPr>
                  <a:t> </a:t>
                </a:r>
              </a:p>
            </p:txBody>
          </p:sp>
        </mc:Fallback>
      </mc:AlternateContent>
      <p:pic>
        <p:nvPicPr>
          <p:cNvPr id="18" name="Picture 17">
            <a:extLst>
              <a:ext uri="{FF2B5EF4-FFF2-40B4-BE49-F238E27FC236}">
                <a16:creationId xmlns:a16="http://schemas.microsoft.com/office/drawing/2014/main" id="{D47A0A42-68F9-59B3-22B4-5861296E4F0D}"/>
              </a:ext>
            </a:extLst>
          </p:cNvPr>
          <p:cNvPicPr>
            <a:picLocks noChangeAspect="1"/>
          </p:cNvPicPr>
          <p:nvPr/>
        </p:nvPicPr>
        <p:blipFill>
          <a:blip r:embed="rId6"/>
          <a:stretch>
            <a:fillRect/>
          </a:stretch>
        </p:blipFill>
        <p:spPr>
          <a:xfrm>
            <a:off x="8790037" y="3658454"/>
            <a:ext cx="2977535" cy="2570231"/>
          </a:xfrm>
          <a:prstGeom prst="rect">
            <a:avLst/>
          </a:prstGeom>
        </p:spPr>
      </p:pic>
      <p:sp>
        <p:nvSpPr>
          <p:cNvPr id="19" name="TextBox 18">
            <a:extLst>
              <a:ext uri="{FF2B5EF4-FFF2-40B4-BE49-F238E27FC236}">
                <a16:creationId xmlns:a16="http://schemas.microsoft.com/office/drawing/2014/main" id="{A9AD56E2-4F19-6EAE-A495-062FEA40202B}"/>
              </a:ext>
            </a:extLst>
          </p:cNvPr>
          <p:cNvSpPr txBox="1"/>
          <p:nvPr/>
        </p:nvSpPr>
        <p:spPr>
          <a:xfrm>
            <a:off x="869850" y="5186836"/>
            <a:ext cx="5761501" cy="461665"/>
          </a:xfrm>
          <a:prstGeom prst="rect">
            <a:avLst/>
          </a:prstGeom>
          <a:noFill/>
        </p:spPr>
        <p:txBody>
          <a:bodyPr wrap="square">
            <a:spAutoFit/>
          </a:bodyPr>
          <a:lstStyle/>
          <a:p>
            <a:pPr marL="342900" indent="-342900">
              <a:buFont typeface="Wingdings" pitchFamily="2" charset="2"/>
              <a:buChar char="q"/>
            </a:pPr>
            <a:r>
              <a:rPr lang="zh-CN" altLang="en-CN" sz="2400" dirty="0"/>
              <a:t>相较于</a:t>
            </a:r>
            <a:r>
              <a:rPr lang="zh-CN" altLang="en-US" sz="2400" dirty="0"/>
              <a:t>全连接神经网络，参数少</a:t>
            </a:r>
            <a:endParaRPr lang="en-CN" sz="2400" dirty="0"/>
          </a:p>
        </p:txBody>
      </p:sp>
      <p:sp>
        <p:nvSpPr>
          <p:cNvPr id="2" name="灯片编号占位符 1"/>
          <p:cNvSpPr>
            <a:spLocks noGrp="1"/>
          </p:cNvSpPr>
          <p:nvPr>
            <p:ph type="sldNum" sz="quarter" idx="14"/>
          </p:nvPr>
        </p:nvSpPr>
        <p:spPr/>
        <p:txBody>
          <a:bodyPr/>
          <a:lstStyle/>
          <a:p>
            <a:fld id="{AF69888C-E133-43D9-A638-B5C95925B91C}" type="slidenum">
              <a:rPr lang="zh-CN" altLang="en-US" smtClean="0"/>
              <a:t>24</a:t>
            </a:fld>
            <a:endParaRPr lang="zh-CN" altLang="en-US" dirty="0"/>
          </a:p>
        </p:txBody>
      </p:sp>
    </p:spTree>
    <p:extLst>
      <p:ext uri="{BB962C8B-B14F-4D97-AF65-F5344CB8AC3E}">
        <p14:creationId xmlns:p14="http://schemas.microsoft.com/office/powerpoint/2010/main" val="295389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930728"/>
            <a:ext cx="10648950" cy="581057"/>
          </a:xfrm>
          <a:prstGeom prst="rect">
            <a:avLst/>
          </a:prstGeom>
          <a:noFill/>
        </p:spPr>
        <p:txBody>
          <a:bodyPr wrap="square" rtlCol="0">
            <a:spAutoFit/>
          </a:bodyPr>
          <a:lstStyle/>
          <a:p>
            <a:pPr>
              <a:lnSpc>
                <a:spcPct val="150000"/>
              </a:lnSpc>
            </a:pPr>
            <a:r>
              <a:rPr lang="zh-CN" altLang="en-US" sz="2400" b="1" dirty="0">
                <a:latin typeface="+mn-ea"/>
              </a:rPr>
              <a:t>参数共享</a:t>
            </a:r>
            <a:r>
              <a:rPr lang="en-US" altLang="zh-CN" sz="2400" b="1" dirty="0">
                <a:latin typeface="+mn-ea"/>
              </a:rPr>
              <a:t>/</a:t>
            </a:r>
            <a:r>
              <a:rPr lang="zh-CN" altLang="en-US" sz="2400" b="1" dirty="0">
                <a:latin typeface="+mn-ea"/>
              </a:rPr>
              <a:t>权值共享</a:t>
            </a:r>
          </a:p>
        </p:txBody>
      </p:sp>
      <p:pic>
        <p:nvPicPr>
          <p:cNvPr id="11" name="Picture 10">
            <a:extLst>
              <a:ext uri="{FF2B5EF4-FFF2-40B4-BE49-F238E27FC236}">
                <a16:creationId xmlns:a16="http://schemas.microsoft.com/office/drawing/2014/main" id="{A9F4D3BC-2911-CEFD-ED3D-677C99DD3EE8}"/>
              </a:ext>
            </a:extLst>
          </p:cNvPr>
          <p:cNvPicPr>
            <a:picLocks noChangeAspect="1"/>
          </p:cNvPicPr>
          <p:nvPr/>
        </p:nvPicPr>
        <p:blipFill>
          <a:blip r:embed="rId3"/>
          <a:stretch>
            <a:fillRect/>
          </a:stretch>
        </p:blipFill>
        <p:spPr>
          <a:xfrm>
            <a:off x="4902266" y="1120998"/>
            <a:ext cx="6350754" cy="5115317"/>
          </a:xfrm>
          <a:prstGeom prst="rect">
            <a:avLst/>
          </a:prstGeom>
        </p:spPr>
      </p:pic>
      <p:sp>
        <p:nvSpPr>
          <p:cNvPr id="16" name="TextBox 15">
            <a:extLst>
              <a:ext uri="{FF2B5EF4-FFF2-40B4-BE49-F238E27FC236}">
                <a16:creationId xmlns:a16="http://schemas.microsoft.com/office/drawing/2014/main" id="{EC818426-0923-C433-500A-BBDDB6626943}"/>
              </a:ext>
            </a:extLst>
          </p:cNvPr>
          <p:cNvSpPr txBox="1"/>
          <p:nvPr/>
        </p:nvSpPr>
        <p:spPr>
          <a:xfrm>
            <a:off x="938980" y="1726134"/>
            <a:ext cx="3461262" cy="3905043"/>
          </a:xfrm>
          <a:prstGeom prst="rect">
            <a:avLst/>
          </a:prstGeom>
          <a:noFill/>
        </p:spPr>
        <p:txBody>
          <a:bodyPr wrap="square" rtlCol="0">
            <a:spAutoFit/>
          </a:bodyPr>
          <a:lstStyle/>
          <a:p>
            <a:pPr>
              <a:lnSpc>
                <a:spcPct val="150000"/>
              </a:lnSpc>
            </a:pPr>
            <a:r>
              <a:rPr lang="zh-CN" altLang="en-US" sz="2400" dirty="0">
                <a:latin typeface="+mn-ea"/>
              </a:rPr>
              <a:t>卷积层中使用参数共享是用来控制参数的数量。每个滤波器与上一层局部连接，同时每个滤波器的所有局部连接都使用同样的参数，减少网络的参数。</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25</a:t>
            </a:fld>
            <a:endParaRPr lang="zh-CN" altLang="en-US" dirty="0"/>
          </a:p>
        </p:txBody>
      </p:sp>
    </p:spTree>
    <p:extLst>
      <p:ext uri="{BB962C8B-B14F-4D97-AF65-F5344CB8AC3E}">
        <p14:creationId xmlns:p14="http://schemas.microsoft.com/office/powerpoint/2010/main" val="712150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642220"/>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dirty="0">
                <a:latin typeface="+mn-ea"/>
              </a:rPr>
              <a:t>对</a:t>
            </a:r>
            <a:r>
              <a:rPr lang="zh-CN" altLang="en-CN" sz="2800" dirty="0">
                <a:latin typeface="+mn-ea"/>
              </a:rPr>
              <a:t>图片</a:t>
            </a:r>
            <a:r>
              <a:rPr lang="zh-CN" altLang="en-US" sz="2800" dirty="0">
                <a:latin typeface="+mn-ea"/>
              </a:rPr>
              <a:t>进行采样不会改变图像中的物体</a:t>
            </a:r>
          </a:p>
        </p:txBody>
      </p:sp>
      <p:pic>
        <p:nvPicPr>
          <p:cNvPr id="5" name="Picture 2" descr="http://insider.si.edu/wordpress/wp-content/uploads/2016/04/Mountain_Bluebird.jpg">
            <a:extLst>
              <a:ext uri="{FF2B5EF4-FFF2-40B4-BE49-F238E27FC236}">
                <a16:creationId xmlns:a16="http://schemas.microsoft.com/office/drawing/2014/main" id="{27577D03-6635-E060-2E57-C5C5DAFD2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89" y="1295389"/>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nsider.si.edu/wordpress/wp-content/uploads/2016/04/Mountain_Bluebird.jpg">
            <a:extLst>
              <a:ext uri="{FF2B5EF4-FFF2-40B4-BE49-F238E27FC236}">
                <a16:creationId xmlns:a16="http://schemas.microsoft.com/office/drawing/2014/main" id="{CBEA6CC5-2AED-3051-0789-7846D1073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3649" y="1804898"/>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7" name="向右箭號 3">
            <a:extLst>
              <a:ext uri="{FF2B5EF4-FFF2-40B4-BE49-F238E27FC236}">
                <a16:creationId xmlns:a16="http://schemas.microsoft.com/office/drawing/2014/main" id="{FD4C1010-43EC-F7AB-9BD5-44D80DEECC2C}"/>
              </a:ext>
            </a:extLst>
          </p:cNvPr>
          <p:cNvSpPr/>
          <p:nvPr/>
        </p:nvSpPr>
        <p:spPr>
          <a:xfrm>
            <a:off x="5798106" y="1998457"/>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6">
            <a:extLst>
              <a:ext uri="{FF2B5EF4-FFF2-40B4-BE49-F238E27FC236}">
                <a16:creationId xmlns:a16="http://schemas.microsoft.com/office/drawing/2014/main" id="{7727380F-B9F5-3B92-BD39-220A1A076328}"/>
              </a:ext>
            </a:extLst>
          </p:cNvPr>
          <p:cNvSpPr txBox="1"/>
          <p:nvPr/>
        </p:nvSpPr>
        <p:spPr>
          <a:xfrm>
            <a:off x="5692769" y="2796108"/>
            <a:ext cx="20755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采样</a:t>
            </a:r>
          </a:p>
        </p:txBody>
      </p:sp>
      <p:sp>
        <p:nvSpPr>
          <p:cNvPr id="9" name="TextBox 8">
            <a:extLst>
              <a:ext uri="{FF2B5EF4-FFF2-40B4-BE49-F238E27FC236}">
                <a16:creationId xmlns:a16="http://schemas.microsoft.com/office/drawing/2014/main" id="{8A489F11-CE2A-556C-6F46-D4DB094753F6}"/>
              </a:ext>
            </a:extLst>
          </p:cNvPr>
          <p:cNvSpPr txBox="1"/>
          <p:nvPr/>
        </p:nvSpPr>
        <p:spPr>
          <a:xfrm>
            <a:off x="771525" y="3531806"/>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b="1" dirty="0">
                <a:latin typeface="+mn-ea"/>
              </a:rPr>
              <a:t>池化（</a:t>
            </a:r>
            <a:r>
              <a:rPr lang="en-US" altLang="zh-CN" sz="2800" b="1" dirty="0">
                <a:latin typeface="+mn-ea"/>
              </a:rPr>
              <a:t>Pooling)</a:t>
            </a:r>
            <a:endParaRPr lang="zh-CN" altLang="en-US" dirty="0">
              <a:latin typeface="+mn-ea"/>
            </a:endParaRPr>
          </a:p>
        </p:txBody>
      </p:sp>
      <p:sp>
        <p:nvSpPr>
          <p:cNvPr id="21" name="TextBox 20">
            <a:extLst>
              <a:ext uri="{FF2B5EF4-FFF2-40B4-BE49-F238E27FC236}">
                <a16:creationId xmlns:a16="http://schemas.microsoft.com/office/drawing/2014/main" id="{0FA8EE7D-7D12-3ABF-B741-9B13A4CD29DF}"/>
              </a:ext>
            </a:extLst>
          </p:cNvPr>
          <p:cNvSpPr txBox="1"/>
          <p:nvPr/>
        </p:nvSpPr>
        <p:spPr>
          <a:xfrm>
            <a:off x="5450178" y="4021615"/>
            <a:ext cx="2019014" cy="830997"/>
          </a:xfrm>
          <a:prstGeom prst="rect">
            <a:avLst/>
          </a:prstGeom>
          <a:noFill/>
        </p:spPr>
        <p:txBody>
          <a:bodyPr wrap="none" rtlCol="0">
            <a:spAutoFit/>
          </a:bodyPr>
          <a:lstStyle/>
          <a:p>
            <a:pPr algn="ctr"/>
            <a:r>
              <a:rPr lang="en-CN" sz="2400" dirty="0">
                <a:latin typeface="+mn-ea"/>
              </a:rPr>
              <a:t>Max Pooling</a:t>
            </a:r>
          </a:p>
          <a:p>
            <a:pPr algn="ctr"/>
            <a:r>
              <a:rPr lang="en-CN" sz="2400" dirty="0">
                <a:latin typeface="+mn-ea"/>
              </a:rPr>
              <a:t>最大池化层</a:t>
            </a:r>
          </a:p>
        </p:txBody>
      </p:sp>
      <p:sp>
        <p:nvSpPr>
          <p:cNvPr id="22" name="TextBox 21">
            <a:extLst>
              <a:ext uri="{FF2B5EF4-FFF2-40B4-BE49-F238E27FC236}">
                <a16:creationId xmlns:a16="http://schemas.microsoft.com/office/drawing/2014/main" id="{BFD06B1D-7BD6-00C7-78CE-62EB2119D43A}"/>
              </a:ext>
            </a:extLst>
          </p:cNvPr>
          <p:cNvSpPr txBox="1"/>
          <p:nvPr/>
        </p:nvSpPr>
        <p:spPr>
          <a:xfrm>
            <a:off x="8285613" y="4090414"/>
            <a:ext cx="2595262" cy="830997"/>
          </a:xfrm>
          <a:prstGeom prst="rect">
            <a:avLst/>
          </a:prstGeom>
          <a:noFill/>
        </p:spPr>
        <p:txBody>
          <a:bodyPr wrap="none" rtlCol="0">
            <a:spAutoFit/>
          </a:bodyPr>
          <a:lstStyle/>
          <a:p>
            <a:pPr algn="ctr"/>
            <a:r>
              <a:rPr lang="en-CN" sz="2400" dirty="0">
                <a:latin typeface="+mn-ea"/>
              </a:rPr>
              <a:t>Average Pooling</a:t>
            </a:r>
          </a:p>
          <a:p>
            <a:pPr algn="ctr"/>
            <a:r>
              <a:rPr lang="en-CN" sz="2400" dirty="0">
                <a:latin typeface="+mn-ea"/>
              </a:rPr>
              <a:t>平均池化层</a:t>
            </a:r>
          </a:p>
        </p:txBody>
      </p:sp>
      <p:graphicFrame>
        <p:nvGraphicFramePr>
          <p:cNvPr id="23" name="Table 2">
            <a:extLst>
              <a:ext uri="{FF2B5EF4-FFF2-40B4-BE49-F238E27FC236}">
                <a16:creationId xmlns:a16="http://schemas.microsoft.com/office/drawing/2014/main" id="{D05F2BA0-64C6-A230-6B1A-20FCD617BCB3}"/>
              </a:ext>
            </a:extLst>
          </p:cNvPr>
          <p:cNvGraphicFramePr>
            <a:graphicFrameLocks noGrp="1"/>
          </p:cNvGraphicFramePr>
          <p:nvPr/>
        </p:nvGraphicFramePr>
        <p:xfrm>
          <a:off x="1403081" y="4604108"/>
          <a:ext cx="1418772" cy="13716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gridCol w="472924">
                  <a:extLst>
                    <a:ext uri="{9D8B030D-6E8A-4147-A177-3AD203B41FA5}">
                      <a16:colId xmlns:a16="http://schemas.microsoft.com/office/drawing/2014/main" val="1771726737"/>
                    </a:ext>
                  </a:extLst>
                </a:gridCol>
              </a:tblGrid>
              <a:tr h="40354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2</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r>
                        <a:rPr lang="en-US" altLang="zh-CN" sz="2400" b="1" dirty="0">
                          <a:solidFill>
                            <a:schemeClr val="accent1"/>
                          </a:solidFill>
                        </a:rPr>
                        <a:t>3</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4</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5</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r h="403541">
                <a:tc>
                  <a:txBody>
                    <a:bodyPr/>
                    <a:lstStyle/>
                    <a:p>
                      <a:pPr algn="ctr"/>
                      <a:r>
                        <a:rPr lang="en-US" altLang="zh-CN" sz="2400" b="1" dirty="0">
                          <a:solidFill>
                            <a:schemeClr val="accent1"/>
                          </a:solidFill>
                        </a:rPr>
                        <a:t>6</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7</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8</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9536172"/>
                  </a:ext>
                </a:extLst>
              </a:tr>
            </a:tbl>
          </a:graphicData>
        </a:graphic>
      </p:graphicFrame>
      <p:sp>
        <p:nvSpPr>
          <p:cNvPr id="28" name="TextBox 27">
            <a:extLst>
              <a:ext uri="{FF2B5EF4-FFF2-40B4-BE49-F238E27FC236}">
                <a16:creationId xmlns:a16="http://schemas.microsoft.com/office/drawing/2014/main" id="{6E477156-FC77-2DA7-E4CD-75E89555DF92}"/>
              </a:ext>
            </a:extLst>
          </p:cNvPr>
          <p:cNvSpPr txBox="1"/>
          <p:nvPr/>
        </p:nvSpPr>
        <p:spPr>
          <a:xfrm>
            <a:off x="3257978" y="5105242"/>
            <a:ext cx="2239716" cy="369332"/>
          </a:xfrm>
          <a:prstGeom prst="rect">
            <a:avLst/>
          </a:prstGeom>
          <a:noFill/>
        </p:spPr>
        <p:txBody>
          <a:bodyPr wrap="none" rtlCol="0">
            <a:spAutoFit/>
          </a:bodyPr>
          <a:lstStyle/>
          <a:p>
            <a:r>
              <a:rPr lang="en-US" altLang="zh-CN" dirty="0">
                <a:latin typeface="+mn-ea"/>
              </a:rPr>
              <a:t>2</a:t>
            </a:r>
            <a:r>
              <a:rPr lang="zh-CN" altLang="en-US" dirty="0">
                <a:latin typeface="+mn-ea"/>
              </a:rPr>
              <a:t>*</a:t>
            </a:r>
            <a:r>
              <a:rPr lang="en-US" altLang="zh-CN" dirty="0">
                <a:latin typeface="+mn-ea"/>
              </a:rPr>
              <a:t>2</a:t>
            </a:r>
            <a:r>
              <a:rPr lang="zh-CN" altLang="en-US" dirty="0">
                <a:latin typeface="+mn-ea"/>
              </a:rPr>
              <a:t>池化，</a:t>
            </a:r>
            <a:r>
              <a:rPr lang="en-US" altLang="zh-CN" dirty="0">
                <a:latin typeface="+mn-ea"/>
              </a:rPr>
              <a:t>stride</a:t>
            </a:r>
            <a:r>
              <a:rPr lang="zh-CN" altLang="en-US" dirty="0">
                <a:latin typeface="+mn-ea"/>
              </a:rPr>
              <a:t>：</a:t>
            </a:r>
            <a:r>
              <a:rPr lang="en-US" altLang="zh-CN" dirty="0">
                <a:latin typeface="+mn-ea"/>
              </a:rPr>
              <a:t>1</a:t>
            </a:r>
            <a:endParaRPr lang="en-CN" dirty="0">
              <a:latin typeface="+mn-ea"/>
            </a:endParaRPr>
          </a:p>
        </p:txBody>
      </p:sp>
      <p:graphicFrame>
        <p:nvGraphicFramePr>
          <p:cNvPr id="29" name="Table 2">
            <a:extLst>
              <a:ext uri="{FF2B5EF4-FFF2-40B4-BE49-F238E27FC236}">
                <a16:creationId xmlns:a16="http://schemas.microsoft.com/office/drawing/2014/main" id="{88554A9B-6636-02AD-5977-1D7AE824748D}"/>
              </a:ext>
            </a:extLst>
          </p:cNvPr>
          <p:cNvGraphicFramePr>
            <a:graphicFrameLocks noGrp="1"/>
          </p:cNvGraphicFramePr>
          <p:nvPr/>
        </p:nvGraphicFramePr>
        <p:xfrm>
          <a:off x="5900739" y="5046993"/>
          <a:ext cx="945848" cy="9144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tblGrid>
              <a:tr h="403541">
                <a:tc>
                  <a:txBody>
                    <a:bodyPr/>
                    <a:lstStyle/>
                    <a:p>
                      <a:pPr algn="ctr"/>
                      <a:r>
                        <a:rPr lang="en-US" altLang="zh-CN" sz="2400" b="1" dirty="0">
                          <a:solidFill>
                            <a:schemeClr val="accent1"/>
                          </a:solidFill>
                        </a:rPr>
                        <a:t>4</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bl>
          </a:graphicData>
        </a:graphic>
      </p:graphicFrame>
      <p:graphicFrame>
        <p:nvGraphicFramePr>
          <p:cNvPr id="30" name="Table 2">
            <a:extLst>
              <a:ext uri="{FF2B5EF4-FFF2-40B4-BE49-F238E27FC236}">
                <a16:creationId xmlns:a16="http://schemas.microsoft.com/office/drawing/2014/main" id="{BFFF21CD-4DA5-CEEC-65A4-5E4620473E74}"/>
              </a:ext>
            </a:extLst>
          </p:cNvPr>
          <p:cNvGraphicFramePr>
            <a:graphicFrameLocks noGrp="1"/>
          </p:cNvGraphicFramePr>
          <p:nvPr/>
        </p:nvGraphicFramePr>
        <p:xfrm>
          <a:off x="8809929" y="4994256"/>
          <a:ext cx="945848" cy="9144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tblGrid>
              <a:tr h="403541">
                <a:tc>
                  <a:txBody>
                    <a:bodyPr/>
                    <a:lstStyle/>
                    <a:p>
                      <a:pPr algn="ctr"/>
                      <a:r>
                        <a:rPr lang="en-US" altLang="zh-CN" sz="2400" b="1" dirty="0">
                          <a:solidFill>
                            <a:schemeClr val="accent1"/>
                          </a:solidFill>
                        </a:rPr>
                        <a:t>2</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bl>
          </a:graphicData>
        </a:graphic>
      </p:graphicFrame>
      <p:sp>
        <p:nvSpPr>
          <p:cNvPr id="38" name="Rectangle 37">
            <a:extLst>
              <a:ext uri="{FF2B5EF4-FFF2-40B4-BE49-F238E27FC236}">
                <a16:creationId xmlns:a16="http://schemas.microsoft.com/office/drawing/2014/main" id="{EBEE7C7C-B5B4-5363-1991-581D62D3CE61}"/>
              </a:ext>
            </a:extLst>
          </p:cNvPr>
          <p:cNvSpPr/>
          <p:nvPr/>
        </p:nvSpPr>
        <p:spPr>
          <a:xfrm>
            <a:off x="1413184" y="4629563"/>
            <a:ext cx="924712" cy="845011"/>
          </a:xfrm>
          <a:prstGeom prst="rect">
            <a:avLst/>
          </a:prstGeom>
          <a:noFill/>
          <a:ln w="571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N"/>
          </a:p>
        </p:txBody>
      </p:sp>
      <p:sp>
        <p:nvSpPr>
          <p:cNvPr id="2" name="灯片编号占位符 1"/>
          <p:cNvSpPr>
            <a:spLocks noGrp="1"/>
          </p:cNvSpPr>
          <p:nvPr>
            <p:ph type="sldNum" sz="quarter" idx="14"/>
          </p:nvPr>
        </p:nvSpPr>
        <p:spPr/>
        <p:txBody>
          <a:bodyPr/>
          <a:lstStyle/>
          <a:p>
            <a:fld id="{AF69888C-E133-43D9-A638-B5C95925B91C}" type="slidenum">
              <a:rPr lang="zh-CN" altLang="en-US" smtClean="0"/>
              <a:t>26</a:t>
            </a:fld>
            <a:endParaRPr lang="zh-CN" altLang="en-US" dirty="0"/>
          </a:p>
        </p:txBody>
      </p:sp>
    </p:spTree>
    <p:extLst>
      <p:ext uri="{BB962C8B-B14F-4D97-AF65-F5344CB8AC3E}">
        <p14:creationId xmlns:p14="http://schemas.microsoft.com/office/powerpoint/2010/main" val="334587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linds(horizontal)">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blinds(horizontal)">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21" grpId="0"/>
      <p:bldP spid="22" grpId="0"/>
      <p:bldP spid="28" grpId="0"/>
      <p:bldP spid="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642220"/>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dirty="0">
                <a:latin typeface="+mn-ea"/>
              </a:rPr>
              <a:t>对</a:t>
            </a:r>
            <a:r>
              <a:rPr lang="zh-CN" altLang="en-CN" sz="2800" dirty="0">
                <a:latin typeface="+mn-ea"/>
              </a:rPr>
              <a:t>图片</a:t>
            </a:r>
            <a:r>
              <a:rPr lang="zh-CN" altLang="en-US" sz="2800" dirty="0">
                <a:latin typeface="+mn-ea"/>
              </a:rPr>
              <a:t>进行采样不会改变图像中的物体</a:t>
            </a:r>
          </a:p>
        </p:txBody>
      </p:sp>
      <p:pic>
        <p:nvPicPr>
          <p:cNvPr id="5" name="Picture 2" descr="http://insider.si.edu/wordpress/wp-content/uploads/2016/04/Mountain_Bluebird.jpg">
            <a:extLst>
              <a:ext uri="{FF2B5EF4-FFF2-40B4-BE49-F238E27FC236}">
                <a16:creationId xmlns:a16="http://schemas.microsoft.com/office/drawing/2014/main" id="{27577D03-6635-E060-2E57-C5C5DAFD2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89" y="1295389"/>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nsider.si.edu/wordpress/wp-content/uploads/2016/04/Mountain_Bluebird.jpg">
            <a:extLst>
              <a:ext uri="{FF2B5EF4-FFF2-40B4-BE49-F238E27FC236}">
                <a16:creationId xmlns:a16="http://schemas.microsoft.com/office/drawing/2014/main" id="{CBEA6CC5-2AED-3051-0789-7846D1073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3649" y="1804898"/>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7" name="向右箭號 3">
            <a:extLst>
              <a:ext uri="{FF2B5EF4-FFF2-40B4-BE49-F238E27FC236}">
                <a16:creationId xmlns:a16="http://schemas.microsoft.com/office/drawing/2014/main" id="{FD4C1010-43EC-F7AB-9BD5-44D80DEECC2C}"/>
              </a:ext>
            </a:extLst>
          </p:cNvPr>
          <p:cNvSpPr/>
          <p:nvPr/>
        </p:nvSpPr>
        <p:spPr>
          <a:xfrm>
            <a:off x="5798106" y="1998457"/>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6">
            <a:extLst>
              <a:ext uri="{FF2B5EF4-FFF2-40B4-BE49-F238E27FC236}">
                <a16:creationId xmlns:a16="http://schemas.microsoft.com/office/drawing/2014/main" id="{7727380F-B9F5-3B92-BD39-220A1A076328}"/>
              </a:ext>
            </a:extLst>
          </p:cNvPr>
          <p:cNvSpPr txBox="1"/>
          <p:nvPr/>
        </p:nvSpPr>
        <p:spPr>
          <a:xfrm>
            <a:off x="5692769" y="2796108"/>
            <a:ext cx="20755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采样</a:t>
            </a:r>
          </a:p>
        </p:txBody>
      </p:sp>
      <p:sp>
        <p:nvSpPr>
          <p:cNvPr id="9" name="TextBox 8">
            <a:extLst>
              <a:ext uri="{FF2B5EF4-FFF2-40B4-BE49-F238E27FC236}">
                <a16:creationId xmlns:a16="http://schemas.microsoft.com/office/drawing/2014/main" id="{8A489F11-CE2A-556C-6F46-D4DB094753F6}"/>
              </a:ext>
            </a:extLst>
          </p:cNvPr>
          <p:cNvSpPr txBox="1"/>
          <p:nvPr/>
        </p:nvSpPr>
        <p:spPr>
          <a:xfrm>
            <a:off x="771525" y="3531806"/>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b="1" dirty="0">
                <a:latin typeface="+mn-ea"/>
              </a:rPr>
              <a:t>池化（</a:t>
            </a:r>
            <a:r>
              <a:rPr lang="en-US" altLang="zh-CN" sz="2800" b="1" dirty="0">
                <a:latin typeface="+mn-ea"/>
              </a:rPr>
              <a:t>Pooling)</a:t>
            </a:r>
            <a:endParaRPr lang="zh-CN" altLang="en-US" sz="2800" b="1" dirty="0">
              <a:latin typeface="+mn-ea"/>
            </a:endParaRPr>
          </a:p>
        </p:txBody>
      </p:sp>
      <p:sp>
        <p:nvSpPr>
          <p:cNvPr id="21" name="TextBox 20">
            <a:extLst>
              <a:ext uri="{FF2B5EF4-FFF2-40B4-BE49-F238E27FC236}">
                <a16:creationId xmlns:a16="http://schemas.microsoft.com/office/drawing/2014/main" id="{0FA8EE7D-7D12-3ABF-B741-9B13A4CD29DF}"/>
              </a:ext>
            </a:extLst>
          </p:cNvPr>
          <p:cNvSpPr txBox="1"/>
          <p:nvPr/>
        </p:nvSpPr>
        <p:spPr>
          <a:xfrm>
            <a:off x="5450178" y="4021615"/>
            <a:ext cx="2019014" cy="830997"/>
          </a:xfrm>
          <a:prstGeom prst="rect">
            <a:avLst/>
          </a:prstGeom>
          <a:noFill/>
        </p:spPr>
        <p:txBody>
          <a:bodyPr wrap="none" rtlCol="0">
            <a:spAutoFit/>
          </a:bodyPr>
          <a:lstStyle/>
          <a:p>
            <a:pPr algn="ctr"/>
            <a:r>
              <a:rPr lang="en-CN" sz="2400" dirty="0">
                <a:latin typeface="+mn-ea"/>
              </a:rPr>
              <a:t>Max Pooling</a:t>
            </a:r>
          </a:p>
          <a:p>
            <a:pPr algn="ctr"/>
            <a:r>
              <a:rPr lang="en-CN" sz="2400" dirty="0">
                <a:latin typeface="+mn-ea"/>
              </a:rPr>
              <a:t>最大池化层</a:t>
            </a:r>
          </a:p>
        </p:txBody>
      </p:sp>
      <p:sp>
        <p:nvSpPr>
          <p:cNvPr id="22" name="TextBox 21">
            <a:extLst>
              <a:ext uri="{FF2B5EF4-FFF2-40B4-BE49-F238E27FC236}">
                <a16:creationId xmlns:a16="http://schemas.microsoft.com/office/drawing/2014/main" id="{BFD06B1D-7BD6-00C7-78CE-62EB2119D43A}"/>
              </a:ext>
            </a:extLst>
          </p:cNvPr>
          <p:cNvSpPr txBox="1"/>
          <p:nvPr/>
        </p:nvSpPr>
        <p:spPr>
          <a:xfrm>
            <a:off x="8285613" y="4090414"/>
            <a:ext cx="2595262" cy="830997"/>
          </a:xfrm>
          <a:prstGeom prst="rect">
            <a:avLst/>
          </a:prstGeom>
          <a:noFill/>
        </p:spPr>
        <p:txBody>
          <a:bodyPr wrap="none" rtlCol="0">
            <a:spAutoFit/>
          </a:bodyPr>
          <a:lstStyle/>
          <a:p>
            <a:pPr algn="ctr"/>
            <a:r>
              <a:rPr lang="en-CN" sz="2400" dirty="0">
                <a:latin typeface="+mn-ea"/>
              </a:rPr>
              <a:t>Average Pooling</a:t>
            </a:r>
          </a:p>
          <a:p>
            <a:pPr algn="ctr"/>
            <a:r>
              <a:rPr lang="en-CN" sz="2400" dirty="0">
                <a:latin typeface="+mn-ea"/>
              </a:rPr>
              <a:t>平均池化层</a:t>
            </a:r>
          </a:p>
        </p:txBody>
      </p:sp>
      <p:graphicFrame>
        <p:nvGraphicFramePr>
          <p:cNvPr id="23" name="Table 2">
            <a:extLst>
              <a:ext uri="{FF2B5EF4-FFF2-40B4-BE49-F238E27FC236}">
                <a16:creationId xmlns:a16="http://schemas.microsoft.com/office/drawing/2014/main" id="{D05F2BA0-64C6-A230-6B1A-20FCD617BCB3}"/>
              </a:ext>
            </a:extLst>
          </p:cNvPr>
          <p:cNvGraphicFramePr>
            <a:graphicFrameLocks noGrp="1"/>
          </p:cNvGraphicFramePr>
          <p:nvPr/>
        </p:nvGraphicFramePr>
        <p:xfrm>
          <a:off x="1403081" y="4604108"/>
          <a:ext cx="1418772" cy="13716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gridCol w="472924">
                  <a:extLst>
                    <a:ext uri="{9D8B030D-6E8A-4147-A177-3AD203B41FA5}">
                      <a16:colId xmlns:a16="http://schemas.microsoft.com/office/drawing/2014/main" val="1771726737"/>
                    </a:ext>
                  </a:extLst>
                </a:gridCol>
              </a:tblGrid>
              <a:tr h="40354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2</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r>
                        <a:rPr lang="en-US" altLang="zh-CN" sz="2400" b="1" dirty="0">
                          <a:solidFill>
                            <a:schemeClr val="accent1"/>
                          </a:solidFill>
                        </a:rPr>
                        <a:t>3</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4</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5</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r h="403541">
                <a:tc>
                  <a:txBody>
                    <a:bodyPr/>
                    <a:lstStyle/>
                    <a:p>
                      <a:pPr algn="ctr"/>
                      <a:r>
                        <a:rPr lang="en-US" altLang="zh-CN" sz="2400" b="1" dirty="0">
                          <a:solidFill>
                            <a:schemeClr val="accent1"/>
                          </a:solidFill>
                        </a:rPr>
                        <a:t>6</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7</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8</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9536172"/>
                  </a:ext>
                </a:extLst>
              </a:tr>
            </a:tbl>
          </a:graphicData>
        </a:graphic>
      </p:graphicFrame>
      <p:graphicFrame>
        <p:nvGraphicFramePr>
          <p:cNvPr id="29" name="Table 2">
            <a:extLst>
              <a:ext uri="{FF2B5EF4-FFF2-40B4-BE49-F238E27FC236}">
                <a16:creationId xmlns:a16="http://schemas.microsoft.com/office/drawing/2014/main" id="{88554A9B-6636-02AD-5977-1D7AE824748D}"/>
              </a:ext>
            </a:extLst>
          </p:cNvPr>
          <p:cNvGraphicFramePr>
            <a:graphicFrameLocks noGrp="1"/>
          </p:cNvGraphicFramePr>
          <p:nvPr/>
        </p:nvGraphicFramePr>
        <p:xfrm>
          <a:off x="5900739" y="5046993"/>
          <a:ext cx="945848" cy="9144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tblGrid>
              <a:tr h="403541">
                <a:tc>
                  <a:txBody>
                    <a:bodyPr/>
                    <a:lstStyle/>
                    <a:p>
                      <a:pPr algn="ctr"/>
                      <a:r>
                        <a:rPr lang="en-US" altLang="zh-CN" sz="2400" b="1" dirty="0">
                          <a:solidFill>
                            <a:schemeClr val="accent1"/>
                          </a:solidFill>
                        </a:rPr>
                        <a:t>4</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sz="2400" b="1" dirty="0">
                          <a:solidFill>
                            <a:schemeClr val="accent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bl>
          </a:graphicData>
        </a:graphic>
      </p:graphicFrame>
      <p:graphicFrame>
        <p:nvGraphicFramePr>
          <p:cNvPr id="30" name="Table 2">
            <a:extLst>
              <a:ext uri="{FF2B5EF4-FFF2-40B4-BE49-F238E27FC236}">
                <a16:creationId xmlns:a16="http://schemas.microsoft.com/office/drawing/2014/main" id="{BFFF21CD-4DA5-CEEC-65A4-5E4620473E74}"/>
              </a:ext>
            </a:extLst>
          </p:cNvPr>
          <p:cNvGraphicFramePr>
            <a:graphicFrameLocks noGrp="1"/>
          </p:cNvGraphicFramePr>
          <p:nvPr/>
        </p:nvGraphicFramePr>
        <p:xfrm>
          <a:off x="8809929" y="4994256"/>
          <a:ext cx="945848" cy="9144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tblGrid>
              <a:tr h="403541">
                <a:tc>
                  <a:txBody>
                    <a:bodyPr/>
                    <a:lstStyle/>
                    <a:p>
                      <a:pPr algn="ctr"/>
                      <a:r>
                        <a:rPr lang="en-US" altLang="zh-CN" sz="2400" b="1" dirty="0">
                          <a:solidFill>
                            <a:schemeClr val="accent1"/>
                          </a:solidFill>
                        </a:rPr>
                        <a:t>2</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sz="2400" b="1" dirty="0">
                          <a:solidFill>
                            <a:schemeClr val="accent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bl>
          </a:graphicData>
        </a:graphic>
      </p:graphicFrame>
      <p:sp>
        <p:nvSpPr>
          <p:cNvPr id="38" name="Rectangle 37">
            <a:extLst>
              <a:ext uri="{FF2B5EF4-FFF2-40B4-BE49-F238E27FC236}">
                <a16:creationId xmlns:a16="http://schemas.microsoft.com/office/drawing/2014/main" id="{EBEE7C7C-B5B4-5363-1991-581D62D3CE61}"/>
              </a:ext>
            </a:extLst>
          </p:cNvPr>
          <p:cNvSpPr/>
          <p:nvPr/>
        </p:nvSpPr>
        <p:spPr>
          <a:xfrm>
            <a:off x="1897141" y="4629563"/>
            <a:ext cx="924712" cy="845011"/>
          </a:xfrm>
          <a:prstGeom prst="rect">
            <a:avLst/>
          </a:prstGeom>
          <a:noFill/>
          <a:ln w="571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N"/>
          </a:p>
        </p:txBody>
      </p:sp>
      <p:sp>
        <p:nvSpPr>
          <p:cNvPr id="39" name="TextBox 38">
            <a:extLst>
              <a:ext uri="{FF2B5EF4-FFF2-40B4-BE49-F238E27FC236}">
                <a16:creationId xmlns:a16="http://schemas.microsoft.com/office/drawing/2014/main" id="{A01E9702-9212-A9FD-8F49-A768A8CEECD6}"/>
              </a:ext>
            </a:extLst>
          </p:cNvPr>
          <p:cNvSpPr txBox="1"/>
          <p:nvPr/>
        </p:nvSpPr>
        <p:spPr>
          <a:xfrm>
            <a:off x="3257978" y="5105242"/>
            <a:ext cx="2239716" cy="369332"/>
          </a:xfrm>
          <a:prstGeom prst="rect">
            <a:avLst/>
          </a:prstGeom>
          <a:noFill/>
        </p:spPr>
        <p:txBody>
          <a:bodyPr wrap="none" rtlCol="0">
            <a:spAutoFit/>
          </a:bodyPr>
          <a:lstStyle/>
          <a:p>
            <a:r>
              <a:rPr lang="en-US" altLang="zh-CN" dirty="0">
                <a:latin typeface="+mn-ea"/>
              </a:rPr>
              <a:t>2</a:t>
            </a:r>
            <a:r>
              <a:rPr lang="zh-CN" altLang="en-US" dirty="0">
                <a:latin typeface="+mn-ea"/>
              </a:rPr>
              <a:t>*</a:t>
            </a:r>
            <a:r>
              <a:rPr lang="en-US" altLang="zh-CN" dirty="0">
                <a:latin typeface="+mn-ea"/>
              </a:rPr>
              <a:t>2</a:t>
            </a:r>
            <a:r>
              <a:rPr lang="zh-CN" altLang="en-US" dirty="0">
                <a:latin typeface="+mn-ea"/>
              </a:rPr>
              <a:t>池化，</a:t>
            </a:r>
            <a:r>
              <a:rPr lang="en-US" altLang="zh-CN" dirty="0">
                <a:latin typeface="+mn-ea"/>
              </a:rPr>
              <a:t>stride</a:t>
            </a:r>
            <a:r>
              <a:rPr lang="zh-CN" altLang="en-US" dirty="0">
                <a:latin typeface="+mn-ea"/>
              </a:rPr>
              <a:t>：</a:t>
            </a:r>
            <a:r>
              <a:rPr lang="en-US" altLang="zh-CN" dirty="0">
                <a:latin typeface="+mn-ea"/>
              </a:rPr>
              <a:t>1</a:t>
            </a:r>
            <a:endParaRPr lang="en-CN"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27</a:t>
            </a:fld>
            <a:endParaRPr lang="zh-CN" altLang="en-US" dirty="0"/>
          </a:p>
        </p:txBody>
      </p:sp>
    </p:spTree>
    <p:extLst>
      <p:ext uri="{BB962C8B-B14F-4D97-AF65-F5344CB8AC3E}">
        <p14:creationId xmlns:p14="http://schemas.microsoft.com/office/powerpoint/2010/main" val="28553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642220"/>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dirty="0">
                <a:latin typeface="+mn-ea"/>
              </a:rPr>
              <a:t>对</a:t>
            </a:r>
            <a:r>
              <a:rPr lang="zh-CN" altLang="en-CN" sz="2800" dirty="0">
                <a:latin typeface="+mn-ea"/>
              </a:rPr>
              <a:t>图片</a:t>
            </a:r>
            <a:r>
              <a:rPr lang="zh-CN" altLang="en-US" sz="2800" dirty="0">
                <a:latin typeface="+mn-ea"/>
              </a:rPr>
              <a:t>进行采样不会改变图像中的物体</a:t>
            </a:r>
          </a:p>
        </p:txBody>
      </p:sp>
      <p:pic>
        <p:nvPicPr>
          <p:cNvPr id="5" name="Picture 2" descr="http://insider.si.edu/wordpress/wp-content/uploads/2016/04/Mountain_Bluebird.jpg">
            <a:extLst>
              <a:ext uri="{FF2B5EF4-FFF2-40B4-BE49-F238E27FC236}">
                <a16:creationId xmlns:a16="http://schemas.microsoft.com/office/drawing/2014/main" id="{27577D03-6635-E060-2E57-C5C5DAFD2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89" y="1295389"/>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nsider.si.edu/wordpress/wp-content/uploads/2016/04/Mountain_Bluebird.jpg">
            <a:extLst>
              <a:ext uri="{FF2B5EF4-FFF2-40B4-BE49-F238E27FC236}">
                <a16:creationId xmlns:a16="http://schemas.microsoft.com/office/drawing/2014/main" id="{CBEA6CC5-2AED-3051-0789-7846D1073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3649" y="1804898"/>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7" name="向右箭號 3">
            <a:extLst>
              <a:ext uri="{FF2B5EF4-FFF2-40B4-BE49-F238E27FC236}">
                <a16:creationId xmlns:a16="http://schemas.microsoft.com/office/drawing/2014/main" id="{FD4C1010-43EC-F7AB-9BD5-44D80DEECC2C}"/>
              </a:ext>
            </a:extLst>
          </p:cNvPr>
          <p:cNvSpPr/>
          <p:nvPr/>
        </p:nvSpPr>
        <p:spPr>
          <a:xfrm>
            <a:off x="5798106" y="1998457"/>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6">
            <a:extLst>
              <a:ext uri="{FF2B5EF4-FFF2-40B4-BE49-F238E27FC236}">
                <a16:creationId xmlns:a16="http://schemas.microsoft.com/office/drawing/2014/main" id="{7727380F-B9F5-3B92-BD39-220A1A076328}"/>
              </a:ext>
            </a:extLst>
          </p:cNvPr>
          <p:cNvSpPr txBox="1"/>
          <p:nvPr/>
        </p:nvSpPr>
        <p:spPr>
          <a:xfrm>
            <a:off x="5692769" y="2796108"/>
            <a:ext cx="20755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采样</a:t>
            </a:r>
          </a:p>
        </p:txBody>
      </p:sp>
      <p:sp>
        <p:nvSpPr>
          <p:cNvPr id="9" name="TextBox 8">
            <a:extLst>
              <a:ext uri="{FF2B5EF4-FFF2-40B4-BE49-F238E27FC236}">
                <a16:creationId xmlns:a16="http://schemas.microsoft.com/office/drawing/2014/main" id="{8A489F11-CE2A-556C-6F46-D4DB094753F6}"/>
              </a:ext>
            </a:extLst>
          </p:cNvPr>
          <p:cNvSpPr txBox="1"/>
          <p:nvPr/>
        </p:nvSpPr>
        <p:spPr>
          <a:xfrm>
            <a:off x="771525" y="3531806"/>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b="1" dirty="0">
                <a:latin typeface="+mn-ea"/>
              </a:rPr>
              <a:t>池化（</a:t>
            </a:r>
            <a:r>
              <a:rPr lang="en-US" altLang="zh-CN" sz="2800" b="1" dirty="0">
                <a:latin typeface="+mn-ea"/>
              </a:rPr>
              <a:t>Pooling)</a:t>
            </a:r>
            <a:r>
              <a:rPr kumimoji="0" lang="zh-CN" altLang="en-US" sz="2800" b="1" i="0" u="none" strike="noStrike" kern="1200" cap="none" spc="0" normalizeH="0" baseline="0" noProof="0" dirty="0">
                <a:ln>
                  <a:noFill/>
                </a:ln>
                <a:solidFill>
                  <a:prstClr val="black"/>
                </a:solidFill>
                <a:effectLst/>
                <a:uLnTx/>
                <a:uFillTx/>
                <a:latin typeface="微软雅黑"/>
                <a:ea typeface="微软雅黑"/>
                <a:cs typeface="+mn-cs"/>
              </a:rPr>
              <a:t> ：</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缩小图片尺寸，减少最后连接层的参数量，加快计算防止过拟合</a:t>
            </a:r>
            <a:endParaRPr lang="zh-CN" altLang="en-US" sz="2800" b="1" dirty="0">
              <a:latin typeface="+mn-ea"/>
            </a:endParaRPr>
          </a:p>
        </p:txBody>
      </p:sp>
      <p:sp>
        <p:nvSpPr>
          <p:cNvPr id="21" name="TextBox 20">
            <a:extLst>
              <a:ext uri="{FF2B5EF4-FFF2-40B4-BE49-F238E27FC236}">
                <a16:creationId xmlns:a16="http://schemas.microsoft.com/office/drawing/2014/main" id="{0FA8EE7D-7D12-3ABF-B741-9B13A4CD29DF}"/>
              </a:ext>
            </a:extLst>
          </p:cNvPr>
          <p:cNvSpPr txBox="1"/>
          <p:nvPr/>
        </p:nvSpPr>
        <p:spPr>
          <a:xfrm>
            <a:off x="5450178" y="4154347"/>
            <a:ext cx="2019014" cy="830997"/>
          </a:xfrm>
          <a:prstGeom prst="rect">
            <a:avLst/>
          </a:prstGeom>
          <a:noFill/>
        </p:spPr>
        <p:txBody>
          <a:bodyPr wrap="none" rtlCol="0">
            <a:spAutoFit/>
          </a:bodyPr>
          <a:lstStyle/>
          <a:p>
            <a:pPr algn="ctr"/>
            <a:r>
              <a:rPr lang="en-CN" sz="2400" dirty="0">
                <a:latin typeface="+mn-ea"/>
              </a:rPr>
              <a:t>Max Pooling</a:t>
            </a:r>
          </a:p>
          <a:p>
            <a:pPr algn="ctr"/>
            <a:r>
              <a:rPr lang="en-CN" sz="2400" dirty="0">
                <a:latin typeface="+mn-ea"/>
              </a:rPr>
              <a:t>最大池化层</a:t>
            </a:r>
          </a:p>
        </p:txBody>
      </p:sp>
      <p:sp>
        <p:nvSpPr>
          <p:cNvPr id="22" name="TextBox 21">
            <a:extLst>
              <a:ext uri="{FF2B5EF4-FFF2-40B4-BE49-F238E27FC236}">
                <a16:creationId xmlns:a16="http://schemas.microsoft.com/office/drawing/2014/main" id="{BFD06B1D-7BD6-00C7-78CE-62EB2119D43A}"/>
              </a:ext>
            </a:extLst>
          </p:cNvPr>
          <p:cNvSpPr txBox="1"/>
          <p:nvPr/>
        </p:nvSpPr>
        <p:spPr>
          <a:xfrm>
            <a:off x="8285613" y="4149406"/>
            <a:ext cx="2595262" cy="830997"/>
          </a:xfrm>
          <a:prstGeom prst="rect">
            <a:avLst/>
          </a:prstGeom>
          <a:noFill/>
        </p:spPr>
        <p:txBody>
          <a:bodyPr wrap="none" rtlCol="0">
            <a:spAutoFit/>
          </a:bodyPr>
          <a:lstStyle/>
          <a:p>
            <a:pPr algn="ctr"/>
            <a:r>
              <a:rPr lang="en-CN" sz="2400" dirty="0">
                <a:latin typeface="+mn-ea"/>
              </a:rPr>
              <a:t>Average Pooling</a:t>
            </a:r>
          </a:p>
          <a:p>
            <a:pPr algn="ctr"/>
            <a:r>
              <a:rPr lang="en-CN" sz="2400" dirty="0">
                <a:latin typeface="+mn-ea"/>
              </a:rPr>
              <a:t>平均池化层</a:t>
            </a:r>
          </a:p>
        </p:txBody>
      </p:sp>
      <p:graphicFrame>
        <p:nvGraphicFramePr>
          <p:cNvPr id="23" name="Table 2">
            <a:extLst>
              <a:ext uri="{FF2B5EF4-FFF2-40B4-BE49-F238E27FC236}">
                <a16:creationId xmlns:a16="http://schemas.microsoft.com/office/drawing/2014/main" id="{D05F2BA0-64C6-A230-6B1A-20FCD617BCB3}"/>
              </a:ext>
            </a:extLst>
          </p:cNvPr>
          <p:cNvGraphicFramePr>
            <a:graphicFrameLocks noGrp="1"/>
          </p:cNvGraphicFramePr>
          <p:nvPr/>
        </p:nvGraphicFramePr>
        <p:xfrm>
          <a:off x="1403081" y="4604108"/>
          <a:ext cx="1418772" cy="13716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gridCol w="472924">
                  <a:extLst>
                    <a:ext uri="{9D8B030D-6E8A-4147-A177-3AD203B41FA5}">
                      <a16:colId xmlns:a16="http://schemas.microsoft.com/office/drawing/2014/main" val="1771726737"/>
                    </a:ext>
                  </a:extLst>
                </a:gridCol>
              </a:tblGrid>
              <a:tr h="40354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2</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r>
                        <a:rPr lang="en-US" altLang="zh-CN" sz="2400" b="1" dirty="0">
                          <a:solidFill>
                            <a:schemeClr val="accent1"/>
                          </a:solidFill>
                        </a:rPr>
                        <a:t>3</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4</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5</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r h="403541">
                <a:tc>
                  <a:txBody>
                    <a:bodyPr/>
                    <a:lstStyle/>
                    <a:p>
                      <a:pPr algn="ctr"/>
                      <a:r>
                        <a:rPr lang="en-US" altLang="zh-CN" sz="2400" b="1" dirty="0">
                          <a:solidFill>
                            <a:schemeClr val="accent1"/>
                          </a:solidFill>
                        </a:rPr>
                        <a:t>6</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7</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accent1"/>
                          </a:solidFill>
                        </a:rPr>
                        <a:t>8</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9536172"/>
                  </a:ext>
                </a:extLst>
              </a:tr>
            </a:tbl>
          </a:graphicData>
        </a:graphic>
      </p:graphicFrame>
      <p:graphicFrame>
        <p:nvGraphicFramePr>
          <p:cNvPr id="29" name="Table 2">
            <a:extLst>
              <a:ext uri="{FF2B5EF4-FFF2-40B4-BE49-F238E27FC236}">
                <a16:creationId xmlns:a16="http://schemas.microsoft.com/office/drawing/2014/main" id="{88554A9B-6636-02AD-5977-1D7AE824748D}"/>
              </a:ext>
            </a:extLst>
          </p:cNvPr>
          <p:cNvGraphicFramePr>
            <a:graphicFrameLocks noGrp="1"/>
          </p:cNvGraphicFramePr>
          <p:nvPr/>
        </p:nvGraphicFramePr>
        <p:xfrm>
          <a:off x="5900739" y="5046993"/>
          <a:ext cx="945848" cy="9144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tblGrid>
              <a:tr h="403541">
                <a:tc>
                  <a:txBody>
                    <a:bodyPr/>
                    <a:lstStyle/>
                    <a:p>
                      <a:pPr algn="ctr"/>
                      <a:r>
                        <a:rPr lang="en-US" altLang="zh-CN" sz="2400" b="1" dirty="0">
                          <a:solidFill>
                            <a:schemeClr val="accent1"/>
                          </a:solidFill>
                        </a:rPr>
                        <a:t>4</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sz="2400" b="1" dirty="0">
                          <a:solidFill>
                            <a:schemeClr val="accent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r>
                        <a:rPr lang="en-CN" sz="2400" b="1" dirty="0">
                          <a:solidFill>
                            <a:schemeClr val="accent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sz="2400" b="1" dirty="0">
                          <a:solidFill>
                            <a:schemeClr val="accent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bl>
          </a:graphicData>
        </a:graphic>
      </p:graphicFrame>
      <p:graphicFrame>
        <p:nvGraphicFramePr>
          <p:cNvPr id="30" name="Table 2">
            <a:extLst>
              <a:ext uri="{FF2B5EF4-FFF2-40B4-BE49-F238E27FC236}">
                <a16:creationId xmlns:a16="http://schemas.microsoft.com/office/drawing/2014/main" id="{BFFF21CD-4DA5-CEEC-65A4-5E4620473E74}"/>
              </a:ext>
            </a:extLst>
          </p:cNvPr>
          <p:cNvGraphicFramePr>
            <a:graphicFrameLocks noGrp="1"/>
          </p:cNvGraphicFramePr>
          <p:nvPr/>
        </p:nvGraphicFramePr>
        <p:xfrm>
          <a:off x="8809929" y="4994256"/>
          <a:ext cx="945848" cy="914400"/>
        </p:xfrm>
        <a:graphic>
          <a:graphicData uri="http://schemas.openxmlformats.org/drawingml/2006/table">
            <a:tbl>
              <a:tblPr firstRow="1" bandRow="1">
                <a:tableStyleId>{2D5ABB26-0587-4C30-8999-92F81FD0307C}</a:tableStyleId>
              </a:tblPr>
              <a:tblGrid>
                <a:gridCol w="472924">
                  <a:extLst>
                    <a:ext uri="{9D8B030D-6E8A-4147-A177-3AD203B41FA5}">
                      <a16:colId xmlns:a16="http://schemas.microsoft.com/office/drawing/2014/main" val="1436861097"/>
                    </a:ext>
                  </a:extLst>
                </a:gridCol>
                <a:gridCol w="472924">
                  <a:extLst>
                    <a:ext uri="{9D8B030D-6E8A-4147-A177-3AD203B41FA5}">
                      <a16:colId xmlns:a16="http://schemas.microsoft.com/office/drawing/2014/main" val="75700007"/>
                    </a:ext>
                  </a:extLst>
                </a:gridCol>
              </a:tblGrid>
              <a:tr h="403541">
                <a:tc>
                  <a:txBody>
                    <a:bodyPr/>
                    <a:lstStyle/>
                    <a:p>
                      <a:pPr algn="ctr"/>
                      <a:r>
                        <a:rPr lang="en-US" altLang="zh-CN" sz="2400" b="1" dirty="0">
                          <a:solidFill>
                            <a:schemeClr val="accent1"/>
                          </a:solidFill>
                        </a:rPr>
                        <a:t>2</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sz="2400" b="1" dirty="0">
                          <a:solidFill>
                            <a:schemeClr val="accent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6688501"/>
                  </a:ext>
                </a:extLst>
              </a:tr>
              <a:tr h="403541">
                <a:tc>
                  <a:txBody>
                    <a:bodyPr/>
                    <a:lstStyle/>
                    <a:p>
                      <a:pPr algn="ctr"/>
                      <a:r>
                        <a:rPr lang="en-CN" sz="2400" b="1" dirty="0">
                          <a:solidFill>
                            <a:schemeClr val="accent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sz="2400" b="1" dirty="0">
                          <a:solidFill>
                            <a:schemeClr val="accent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9243151"/>
                  </a:ext>
                </a:extLst>
              </a:tr>
            </a:tbl>
          </a:graphicData>
        </a:graphic>
      </p:graphicFrame>
      <p:sp>
        <p:nvSpPr>
          <p:cNvPr id="38" name="Rectangle 37">
            <a:extLst>
              <a:ext uri="{FF2B5EF4-FFF2-40B4-BE49-F238E27FC236}">
                <a16:creationId xmlns:a16="http://schemas.microsoft.com/office/drawing/2014/main" id="{EBEE7C7C-B5B4-5363-1991-581D62D3CE61}"/>
              </a:ext>
            </a:extLst>
          </p:cNvPr>
          <p:cNvSpPr/>
          <p:nvPr/>
        </p:nvSpPr>
        <p:spPr>
          <a:xfrm>
            <a:off x="1894333" y="5105242"/>
            <a:ext cx="924712" cy="845011"/>
          </a:xfrm>
          <a:prstGeom prst="rect">
            <a:avLst/>
          </a:prstGeom>
          <a:noFill/>
          <a:ln w="571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N"/>
          </a:p>
        </p:txBody>
      </p:sp>
      <p:sp>
        <p:nvSpPr>
          <p:cNvPr id="2" name="TextBox 1">
            <a:extLst>
              <a:ext uri="{FF2B5EF4-FFF2-40B4-BE49-F238E27FC236}">
                <a16:creationId xmlns:a16="http://schemas.microsoft.com/office/drawing/2014/main" id="{EEBE8917-965A-60A7-5869-BFB9ABA108AB}"/>
              </a:ext>
            </a:extLst>
          </p:cNvPr>
          <p:cNvSpPr txBox="1"/>
          <p:nvPr/>
        </p:nvSpPr>
        <p:spPr>
          <a:xfrm>
            <a:off x="3257978" y="5105242"/>
            <a:ext cx="2239716" cy="369332"/>
          </a:xfrm>
          <a:prstGeom prst="rect">
            <a:avLst/>
          </a:prstGeom>
          <a:noFill/>
        </p:spPr>
        <p:txBody>
          <a:bodyPr wrap="none" rtlCol="0">
            <a:spAutoFit/>
          </a:bodyPr>
          <a:lstStyle/>
          <a:p>
            <a:r>
              <a:rPr lang="en-US" altLang="zh-CN" dirty="0">
                <a:latin typeface="+mn-ea"/>
              </a:rPr>
              <a:t>2</a:t>
            </a:r>
            <a:r>
              <a:rPr lang="zh-CN" altLang="en-US" dirty="0">
                <a:latin typeface="+mn-ea"/>
              </a:rPr>
              <a:t>*</a:t>
            </a:r>
            <a:r>
              <a:rPr lang="en-US" altLang="zh-CN" dirty="0">
                <a:latin typeface="+mn-ea"/>
              </a:rPr>
              <a:t>2</a:t>
            </a:r>
            <a:r>
              <a:rPr lang="zh-CN" altLang="en-US" dirty="0">
                <a:latin typeface="+mn-ea"/>
              </a:rPr>
              <a:t>池化，</a:t>
            </a:r>
            <a:r>
              <a:rPr lang="en-US" altLang="zh-CN" dirty="0">
                <a:latin typeface="+mn-ea"/>
              </a:rPr>
              <a:t>stride</a:t>
            </a:r>
            <a:r>
              <a:rPr lang="zh-CN" altLang="en-US" dirty="0">
                <a:latin typeface="+mn-ea"/>
              </a:rPr>
              <a:t>：</a:t>
            </a:r>
            <a:r>
              <a:rPr lang="en-US" altLang="zh-CN" dirty="0">
                <a:latin typeface="+mn-ea"/>
              </a:rPr>
              <a:t>1</a:t>
            </a:r>
            <a:endParaRPr lang="en-CN" dirty="0">
              <a:latin typeface="+mn-ea"/>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28</a:t>
            </a:fld>
            <a:endParaRPr lang="zh-CN" altLang="en-US" dirty="0"/>
          </a:p>
        </p:txBody>
      </p:sp>
    </p:spTree>
    <p:extLst>
      <p:ext uri="{BB962C8B-B14F-4D97-AF65-F5344CB8AC3E}">
        <p14:creationId xmlns:p14="http://schemas.microsoft.com/office/powerpoint/2010/main" val="130110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3.</a:t>
            </a:r>
            <a:r>
              <a:rPr lang="zh-CN" altLang="en-US" dirty="0"/>
              <a:t>卷积神经网络的结构</a:t>
            </a:r>
          </a:p>
        </p:txBody>
      </p:sp>
      <p:pic>
        <p:nvPicPr>
          <p:cNvPr id="16" name="Picture 15">
            <a:extLst>
              <a:ext uri="{FF2B5EF4-FFF2-40B4-BE49-F238E27FC236}">
                <a16:creationId xmlns:a16="http://schemas.microsoft.com/office/drawing/2014/main" id="{4498E6C7-CEBC-EF41-A62F-2100B7F7CDFD}"/>
              </a:ext>
            </a:extLst>
          </p:cNvPr>
          <p:cNvPicPr>
            <a:picLocks noChangeAspect="1"/>
          </p:cNvPicPr>
          <p:nvPr/>
        </p:nvPicPr>
        <p:blipFill>
          <a:blip r:embed="rId3"/>
          <a:stretch>
            <a:fillRect/>
          </a:stretch>
        </p:blipFill>
        <p:spPr>
          <a:xfrm>
            <a:off x="566962" y="2587710"/>
            <a:ext cx="1716008" cy="1682579"/>
          </a:xfrm>
          <a:prstGeom prst="rect">
            <a:avLst/>
          </a:prstGeom>
        </p:spPr>
      </p:pic>
      <p:sp>
        <p:nvSpPr>
          <p:cNvPr id="17" name="Right Arrow 16">
            <a:extLst>
              <a:ext uri="{FF2B5EF4-FFF2-40B4-BE49-F238E27FC236}">
                <a16:creationId xmlns:a16="http://schemas.microsoft.com/office/drawing/2014/main" id="{EBCDC842-F0BB-8247-8BE9-101B9A6D6AFF}"/>
              </a:ext>
            </a:extLst>
          </p:cNvPr>
          <p:cNvSpPr/>
          <p:nvPr/>
        </p:nvSpPr>
        <p:spPr>
          <a:xfrm>
            <a:off x="2382907" y="3211166"/>
            <a:ext cx="317500"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 name="Cube 1">
            <a:extLst>
              <a:ext uri="{FF2B5EF4-FFF2-40B4-BE49-F238E27FC236}">
                <a16:creationId xmlns:a16="http://schemas.microsoft.com/office/drawing/2014/main" id="{4BEC8491-42B7-2D41-898C-D952A8E28037}"/>
              </a:ext>
            </a:extLst>
          </p:cNvPr>
          <p:cNvSpPr/>
          <p:nvPr/>
        </p:nvSpPr>
        <p:spPr>
          <a:xfrm>
            <a:off x="2700407" y="1833301"/>
            <a:ext cx="1716008" cy="2880054"/>
          </a:xfrm>
          <a:prstGeom prst="cube">
            <a:avLst>
              <a:gd name="adj" fmla="val 928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TextBox 2">
            <a:extLst>
              <a:ext uri="{FF2B5EF4-FFF2-40B4-BE49-F238E27FC236}">
                <a16:creationId xmlns:a16="http://schemas.microsoft.com/office/drawing/2014/main" id="{7097D32A-F81C-1744-A213-E343970D1F10}"/>
              </a:ext>
            </a:extLst>
          </p:cNvPr>
          <p:cNvSpPr txBox="1"/>
          <p:nvPr/>
        </p:nvSpPr>
        <p:spPr>
          <a:xfrm>
            <a:off x="2700407" y="4847466"/>
            <a:ext cx="877163" cy="369332"/>
          </a:xfrm>
          <a:prstGeom prst="rect">
            <a:avLst/>
          </a:prstGeom>
          <a:noFill/>
        </p:spPr>
        <p:txBody>
          <a:bodyPr wrap="none" rtlCol="0">
            <a:spAutoFit/>
          </a:bodyPr>
          <a:lstStyle/>
          <a:p>
            <a:pPr algn="l"/>
            <a:r>
              <a:rPr lang="en-CN" dirty="0">
                <a:latin typeface="+mn-ea"/>
              </a:rPr>
              <a:t>卷积层</a:t>
            </a:r>
          </a:p>
        </p:txBody>
      </p:sp>
      <p:sp>
        <p:nvSpPr>
          <p:cNvPr id="24" name="Right Arrow 23">
            <a:extLst>
              <a:ext uri="{FF2B5EF4-FFF2-40B4-BE49-F238E27FC236}">
                <a16:creationId xmlns:a16="http://schemas.microsoft.com/office/drawing/2014/main" id="{E40099B3-0386-8A4E-9B21-C6A312DFC2D7}"/>
              </a:ext>
            </a:extLst>
          </p:cNvPr>
          <p:cNvSpPr/>
          <p:nvPr/>
        </p:nvSpPr>
        <p:spPr>
          <a:xfrm>
            <a:off x="4111487" y="3181349"/>
            <a:ext cx="317500"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5" name="Cube 24">
            <a:extLst>
              <a:ext uri="{FF2B5EF4-FFF2-40B4-BE49-F238E27FC236}">
                <a16:creationId xmlns:a16="http://schemas.microsoft.com/office/drawing/2014/main" id="{AA139DE5-9906-A948-99A1-16A195BE484E}"/>
              </a:ext>
            </a:extLst>
          </p:cNvPr>
          <p:cNvSpPr/>
          <p:nvPr/>
        </p:nvSpPr>
        <p:spPr>
          <a:xfrm>
            <a:off x="4428987" y="2479040"/>
            <a:ext cx="1047253" cy="2102898"/>
          </a:xfrm>
          <a:prstGeom prst="cube">
            <a:avLst>
              <a:gd name="adj" fmla="val 87346"/>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BBEDB572-47D3-9247-9D85-16977771F122}"/>
              </a:ext>
            </a:extLst>
          </p:cNvPr>
          <p:cNvSpPr txBox="1"/>
          <p:nvPr/>
        </p:nvSpPr>
        <p:spPr>
          <a:xfrm>
            <a:off x="4428987" y="4847466"/>
            <a:ext cx="646331" cy="369332"/>
          </a:xfrm>
          <a:prstGeom prst="rect">
            <a:avLst/>
          </a:prstGeom>
          <a:noFill/>
        </p:spPr>
        <p:txBody>
          <a:bodyPr wrap="none" rtlCol="0">
            <a:spAutoFit/>
          </a:bodyPr>
          <a:lstStyle/>
          <a:p>
            <a:pPr algn="l"/>
            <a:r>
              <a:rPr lang="en-CN" dirty="0">
                <a:latin typeface="+mn-ea"/>
              </a:rPr>
              <a:t>池化</a:t>
            </a:r>
          </a:p>
        </p:txBody>
      </p:sp>
      <p:sp>
        <p:nvSpPr>
          <p:cNvPr id="26" name="Right Arrow 25">
            <a:extLst>
              <a:ext uri="{FF2B5EF4-FFF2-40B4-BE49-F238E27FC236}">
                <a16:creationId xmlns:a16="http://schemas.microsoft.com/office/drawing/2014/main" id="{59FD5E1F-A1CB-2845-8457-1FF93EB78CBC}"/>
              </a:ext>
            </a:extLst>
          </p:cNvPr>
          <p:cNvSpPr/>
          <p:nvPr/>
        </p:nvSpPr>
        <p:spPr>
          <a:xfrm>
            <a:off x="5522567" y="3181349"/>
            <a:ext cx="317500"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7" name="Cube 26">
            <a:extLst>
              <a:ext uri="{FF2B5EF4-FFF2-40B4-BE49-F238E27FC236}">
                <a16:creationId xmlns:a16="http://schemas.microsoft.com/office/drawing/2014/main" id="{07BA0AFE-0476-0B48-AC80-20DEE42BE8D0}"/>
              </a:ext>
            </a:extLst>
          </p:cNvPr>
          <p:cNvSpPr/>
          <p:nvPr/>
        </p:nvSpPr>
        <p:spPr>
          <a:xfrm>
            <a:off x="5886394" y="2706407"/>
            <a:ext cx="1134165" cy="1563882"/>
          </a:xfrm>
          <a:prstGeom prst="cube">
            <a:avLst>
              <a:gd name="adj" fmla="val 4737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67D0CD7A-E4E6-D04C-A02C-29855561FD81}"/>
              </a:ext>
            </a:extLst>
          </p:cNvPr>
          <p:cNvSpPr txBox="1"/>
          <p:nvPr/>
        </p:nvSpPr>
        <p:spPr>
          <a:xfrm>
            <a:off x="5840067" y="4847466"/>
            <a:ext cx="877163" cy="369332"/>
          </a:xfrm>
          <a:prstGeom prst="rect">
            <a:avLst/>
          </a:prstGeom>
          <a:noFill/>
        </p:spPr>
        <p:txBody>
          <a:bodyPr wrap="none" rtlCol="0">
            <a:spAutoFit/>
          </a:bodyPr>
          <a:lstStyle/>
          <a:p>
            <a:pPr algn="l"/>
            <a:r>
              <a:rPr lang="en-CN" dirty="0">
                <a:latin typeface="+mn-ea"/>
              </a:rPr>
              <a:t>卷积层</a:t>
            </a:r>
          </a:p>
        </p:txBody>
      </p:sp>
      <p:sp>
        <p:nvSpPr>
          <p:cNvPr id="29" name="Cube 28">
            <a:extLst>
              <a:ext uri="{FF2B5EF4-FFF2-40B4-BE49-F238E27FC236}">
                <a16:creationId xmlns:a16="http://schemas.microsoft.com/office/drawing/2014/main" id="{E5F9BC17-4369-5644-AD38-3FE459B74E0F}"/>
              </a:ext>
            </a:extLst>
          </p:cNvPr>
          <p:cNvSpPr/>
          <p:nvPr/>
        </p:nvSpPr>
        <p:spPr>
          <a:xfrm>
            <a:off x="7462663" y="2885019"/>
            <a:ext cx="555047" cy="1206657"/>
          </a:xfrm>
          <a:prstGeom prst="cube">
            <a:avLst>
              <a:gd name="adj" fmla="val 50736"/>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N"/>
          </a:p>
        </p:txBody>
      </p:sp>
      <p:sp>
        <p:nvSpPr>
          <p:cNvPr id="30" name="Right Arrow 29">
            <a:extLst>
              <a:ext uri="{FF2B5EF4-FFF2-40B4-BE49-F238E27FC236}">
                <a16:creationId xmlns:a16="http://schemas.microsoft.com/office/drawing/2014/main" id="{29EC2B0F-279E-9E47-A7B7-679BD8A52085}"/>
              </a:ext>
            </a:extLst>
          </p:cNvPr>
          <p:cNvSpPr/>
          <p:nvPr/>
        </p:nvSpPr>
        <p:spPr>
          <a:xfrm>
            <a:off x="7082861" y="3181349"/>
            <a:ext cx="317500" cy="495300"/>
          </a:xfrm>
          <a:prstGeom prst="rightArrow">
            <a:avLst>
              <a:gd name="adj1" fmla="val 4179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1" name="Right Arrow 30">
            <a:extLst>
              <a:ext uri="{FF2B5EF4-FFF2-40B4-BE49-F238E27FC236}">
                <a16:creationId xmlns:a16="http://schemas.microsoft.com/office/drawing/2014/main" id="{D4A20872-36A4-0142-9F92-1C7E09065D66}"/>
              </a:ext>
            </a:extLst>
          </p:cNvPr>
          <p:cNvSpPr/>
          <p:nvPr/>
        </p:nvSpPr>
        <p:spPr>
          <a:xfrm>
            <a:off x="8776320" y="3181349"/>
            <a:ext cx="516341" cy="495300"/>
          </a:xfrm>
          <a:prstGeom prst="rightArrow">
            <a:avLst>
              <a:gd name="adj1" fmla="val 4179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6" name="TextBox 5">
            <a:extLst>
              <a:ext uri="{FF2B5EF4-FFF2-40B4-BE49-F238E27FC236}">
                <a16:creationId xmlns:a16="http://schemas.microsoft.com/office/drawing/2014/main" id="{4325BA24-C63F-684B-B2F5-C518934F868F}"/>
              </a:ext>
            </a:extLst>
          </p:cNvPr>
          <p:cNvSpPr txBox="1"/>
          <p:nvPr/>
        </p:nvSpPr>
        <p:spPr>
          <a:xfrm>
            <a:off x="8216551" y="3181349"/>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sp>
        <p:nvSpPr>
          <p:cNvPr id="32" name="TextBox 31">
            <a:extLst>
              <a:ext uri="{FF2B5EF4-FFF2-40B4-BE49-F238E27FC236}">
                <a16:creationId xmlns:a16="http://schemas.microsoft.com/office/drawing/2014/main" id="{CF2132C1-9459-2349-AF62-D9B76BDC3C54}"/>
              </a:ext>
            </a:extLst>
          </p:cNvPr>
          <p:cNvSpPr txBox="1"/>
          <p:nvPr/>
        </p:nvSpPr>
        <p:spPr>
          <a:xfrm>
            <a:off x="7366697" y="4847466"/>
            <a:ext cx="646331" cy="369332"/>
          </a:xfrm>
          <a:prstGeom prst="rect">
            <a:avLst/>
          </a:prstGeom>
          <a:noFill/>
        </p:spPr>
        <p:txBody>
          <a:bodyPr wrap="none" rtlCol="0">
            <a:spAutoFit/>
          </a:bodyPr>
          <a:lstStyle/>
          <a:p>
            <a:pPr algn="l"/>
            <a:r>
              <a:rPr lang="en-CN" dirty="0">
                <a:latin typeface="+mn-ea"/>
              </a:rPr>
              <a:t>池化</a:t>
            </a:r>
          </a:p>
        </p:txBody>
      </p:sp>
      <p:sp>
        <p:nvSpPr>
          <p:cNvPr id="33" name="Oval 8">
            <a:extLst>
              <a:ext uri="{FF2B5EF4-FFF2-40B4-BE49-F238E27FC236}">
                <a16:creationId xmlns:a16="http://schemas.microsoft.com/office/drawing/2014/main" id="{62D57873-85A7-DD48-8702-626EDB05B65D}"/>
              </a:ext>
            </a:extLst>
          </p:cNvPr>
          <p:cNvSpPr>
            <a:spLocks noChangeArrowheads="1"/>
          </p:cNvSpPr>
          <p:nvPr/>
        </p:nvSpPr>
        <p:spPr bwMode="auto">
          <a:xfrm rot="5400000">
            <a:off x="9852936" y="2127782"/>
            <a:ext cx="411163"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4" name="Oval 9">
            <a:extLst>
              <a:ext uri="{FF2B5EF4-FFF2-40B4-BE49-F238E27FC236}">
                <a16:creationId xmlns:a16="http://schemas.microsoft.com/office/drawing/2014/main" id="{ECFCC517-9285-3142-BC27-C2BAF1F72FA8}"/>
              </a:ext>
            </a:extLst>
          </p:cNvPr>
          <p:cNvSpPr>
            <a:spLocks noChangeArrowheads="1"/>
          </p:cNvSpPr>
          <p:nvPr/>
        </p:nvSpPr>
        <p:spPr bwMode="auto">
          <a:xfrm rot="5400000">
            <a:off x="9852936" y="2677057"/>
            <a:ext cx="412750"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5" name="Oval 10">
            <a:extLst>
              <a:ext uri="{FF2B5EF4-FFF2-40B4-BE49-F238E27FC236}">
                <a16:creationId xmlns:a16="http://schemas.microsoft.com/office/drawing/2014/main" id="{DCC26B9C-5D1D-6F47-9EEB-40024B7D01C8}"/>
              </a:ext>
            </a:extLst>
          </p:cNvPr>
          <p:cNvSpPr>
            <a:spLocks noChangeArrowheads="1"/>
          </p:cNvSpPr>
          <p:nvPr/>
        </p:nvSpPr>
        <p:spPr bwMode="auto">
          <a:xfrm rot="5400000">
            <a:off x="9852936" y="3227919"/>
            <a:ext cx="411163"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6" name="Oval 11">
            <a:extLst>
              <a:ext uri="{FF2B5EF4-FFF2-40B4-BE49-F238E27FC236}">
                <a16:creationId xmlns:a16="http://schemas.microsoft.com/office/drawing/2014/main" id="{0E2D681C-78E5-3142-9CA3-C9998B037C94}"/>
              </a:ext>
            </a:extLst>
          </p:cNvPr>
          <p:cNvSpPr>
            <a:spLocks noChangeArrowheads="1"/>
          </p:cNvSpPr>
          <p:nvPr/>
        </p:nvSpPr>
        <p:spPr bwMode="auto">
          <a:xfrm rot="5400000">
            <a:off x="9852936" y="3845457"/>
            <a:ext cx="412750"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7" name="Oval 12">
            <a:extLst>
              <a:ext uri="{FF2B5EF4-FFF2-40B4-BE49-F238E27FC236}">
                <a16:creationId xmlns:a16="http://schemas.microsoft.com/office/drawing/2014/main" id="{DBB20032-5D7E-0F40-90C6-E1A0344A5215}"/>
              </a:ext>
            </a:extLst>
          </p:cNvPr>
          <p:cNvSpPr>
            <a:spLocks noChangeArrowheads="1"/>
          </p:cNvSpPr>
          <p:nvPr/>
        </p:nvSpPr>
        <p:spPr bwMode="auto">
          <a:xfrm rot="5400000">
            <a:off x="9852936" y="4462994"/>
            <a:ext cx="412750"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8" name="Oval 20">
            <a:extLst>
              <a:ext uri="{FF2B5EF4-FFF2-40B4-BE49-F238E27FC236}">
                <a16:creationId xmlns:a16="http://schemas.microsoft.com/office/drawing/2014/main" id="{2DD46779-A395-5348-B58F-481B57437707}"/>
              </a:ext>
            </a:extLst>
          </p:cNvPr>
          <p:cNvSpPr>
            <a:spLocks noChangeArrowheads="1"/>
          </p:cNvSpPr>
          <p:nvPr/>
        </p:nvSpPr>
        <p:spPr bwMode="auto">
          <a:xfrm rot="5400000">
            <a:off x="10689549" y="2880257"/>
            <a:ext cx="411163" cy="420688"/>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9" name="Oval 21">
            <a:extLst>
              <a:ext uri="{FF2B5EF4-FFF2-40B4-BE49-F238E27FC236}">
                <a16:creationId xmlns:a16="http://schemas.microsoft.com/office/drawing/2014/main" id="{03601958-2F22-834D-9775-20812D917EF6}"/>
              </a:ext>
            </a:extLst>
          </p:cNvPr>
          <p:cNvSpPr>
            <a:spLocks noChangeArrowheads="1"/>
          </p:cNvSpPr>
          <p:nvPr/>
        </p:nvSpPr>
        <p:spPr bwMode="auto">
          <a:xfrm rot="5400000">
            <a:off x="10689549" y="3499382"/>
            <a:ext cx="411163" cy="420688"/>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40" name="Line 22">
            <a:extLst>
              <a:ext uri="{FF2B5EF4-FFF2-40B4-BE49-F238E27FC236}">
                <a16:creationId xmlns:a16="http://schemas.microsoft.com/office/drawing/2014/main" id="{D3C88191-3676-DE4A-B009-1E1E350D8C35}"/>
              </a:ext>
            </a:extLst>
          </p:cNvPr>
          <p:cNvSpPr>
            <a:spLocks noChangeShapeType="1"/>
          </p:cNvSpPr>
          <p:nvPr/>
        </p:nvSpPr>
        <p:spPr bwMode="auto">
          <a:xfrm rot="5400000" flipV="1">
            <a:off x="10060899" y="2467507"/>
            <a:ext cx="825500"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1" name="Line 23">
            <a:extLst>
              <a:ext uri="{FF2B5EF4-FFF2-40B4-BE49-F238E27FC236}">
                <a16:creationId xmlns:a16="http://schemas.microsoft.com/office/drawing/2014/main" id="{2491CE3E-5153-6F46-AEF2-4CF78E7D9648}"/>
              </a:ext>
            </a:extLst>
          </p:cNvPr>
          <p:cNvSpPr>
            <a:spLocks noChangeShapeType="1"/>
          </p:cNvSpPr>
          <p:nvPr/>
        </p:nvSpPr>
        <p:spPr bwMode="auto">
          <a:xfrm rot="5400000" flipV="1">
            <a:off x="10370461" y="2777069"/>
            <a:ext cx="206375"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2" name="Line 24">
            <a:extLst>
              <a:ext uri="{FF2B5EF4-FFF2-40B4-BE49-F238E27FC236}">
                <a16:creationId xmlns:a16="http://schemas.microsoft.com/office/drawing/2014/main" id="{9E2DBB4A-30A9-4E40-9904-D8411C4E0BE8}"/>
              </a:ext>
            </a:extLst>
          </p:cNvPr>
          <p:cNvSpPr>
            <a:spLocks noChangeShapeType="1"/>
          </p:cNvSpPr>
          <p:nvPr/>
        </p:nvSpPr>
        <p:spPr bwMode="auto">
          <a:xfrm rot="5400000" flipV="1">
            <a:off x="10060899" y="3086632"/>
            <a:ext cx="823913"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3" name="Line 25">
            <a:extLst>
              <a:ext uri="{FF2B5EF4-FFF2-40B4-BE49-F238E27FC236}">
                <a16:creationId xmlns:a16="http://schemas.microsoft.com/office/drawing/2014/main" id="{BA265017-1411-0B49-A1E7-7AE3F337E7E3}"/>
              </a:ext>
            </a:extLst>
          </p:cNvPr>
          <p:cNvSpPr>
            <a:spLocks noChangeShapeType="1"/>
          </p:cNvSpPr>
          <p:nvPr/>
        </p:nvSpPr>
        <p:spPr bwMode="auto">
          <a:xfrm rot="5400000" flipH="1" flipV="1">
            <a:off x="10335536" y="3018369"/>
            <a:ext cx="276225"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4" name="Line 26">
            <a:extLst>
              <a:ext uri="{FF2B5EF4-FFF2-40B4-BE49-F238E27FC236}">
                <a16:creationId xmlns:a16="http://schemas.microsoft.com/office/drawing/2014/main" id="{DEAF957A-944B-6345-9586-B2ED2734175B}"/>
              </a:ext>
            </a:extLst>
          </p:cNvPr>
          <p:cNvSpPr>
            <a:spLocks noChangeShapeType="1"/>
          </p:cNvSpPr>
          <p:nvPr/>
        </p:nvSpPr>
        <p:spPr bwMode="auto">
          <a:xfrm rot="5400000" flipH="1" flipV="1">
            <a:off x="10025974" y="3327932"/>
            <a:ext cx="893763"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5" name="Line 27">
            <a:extLst>
              <a:ext uri="{FF2B5EF4-FFF2-40B4-BE49-F238E27FC236}">
                <a16:creationId xmlns:a16="http://schemas.microsoft.com/office/drawing/2014/main" id="{51C47043-AD1B-174F-BA85-D9D047EC1F9D}"/>
              </a:ext>
            </a:extLst>
          </p:cNvPr>
          <p:cNvSpPr>
            <a:spLocks noChangeShapeType="1"/>
          </p:cNvSpPr>
          <p:nvPr/>
        </p:nvSpPr>
        <p:spPr bwMode="auto">
          <a:xfrm rot="5400000" flipH="1" flipV="1">
            <a:off x="9717999" y="3635907"/>
            <a:ext cx="1511300"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6" name="Line 28">
            <a:extLst>
              <a:ext uri="{FF2B5EF4-FFF2-40B4-BE49-F238E27FC236}">
                <a16:creationId xmlns:a16="http://schemas.microsoft.com/office/drawing/2014/main" id="{3F900E9A-022F-7946-8877-A49C3D054C36}"/>
              </a:ext>
            </a:extLst>
          </p:cNvPr>
          <p:cNvSpPr>
            <a:spLocks noChangeShapeType="1"/>
          </p:cNvSpPr>
          <p:nvPr/>
        </p:nvSpPr>
        <p:spPr bwMode="auto">
          <a:xfrm rot="5400000" flipV="1">
            <a:off x="9751336" y="2777069"/>
            <a:ext cx="1443038"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7" name="Line 29">
            <a:extLst>
              <a:ext uri="{FF2B5EF4-FFF2-40B4-BE49-F238E27FC236}">
                <a16:creationId xmlns:a16="http://schemas.microsoft.com/office/drawing/2014/main" id="{3129EA52-71A8-7741-A725-110DECC268D3}"/>
              </a:ext>
            </a:extLst>
          </p:cNvPr>
          <p:cNvSpPr>
            <a:spLocks noChangeShapeType="1"/>
          </p:cNvSpPr>
          <p:nvPr/>
        </p:nvSpPr>
        <p:spPr bwMode="auto">
          <a:xfrm rot="5400000" flipV="1">
            <a:off x="10302199" y="3327932"/>
            <a:ext cx="341313"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8" name="Line 30">
            <a:extLst>
              <a:ext uri="{FF2B5EF4-FFF2-40B4-BE49-F238E27FC236}">
                <a16:creationId xmlns:a16="http://schemas.microsoft.com/office/drawing/2014/main" id="{AA3E9112-D80C-5748-9A12-6907C847C9BD}"/>
              </a:ext>
            </a:extLst>
          </p:cNvPr>
          <p:cNvSpPr>
            <a:spLocks noChangeShapeType="1"/>
          </p:cNvSpPr>
          <p:nvPr/>
        </p:nvSpPr>
        <p:spPr bwMode="auto">
          <a:xfrm rot="5400000" flipH="1" flipV="1">
            <a:off x="10335536" y="3635907"/>
            <a:ext cx="276225"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9" name="Line 31">
            <a:extLst>
              <a:ext uri="{FF2B5EF4-FFF2-40B4-BE49-F238E27FC236}">
                <a16:creationId xmlns:a16="http://schemas.microsoft.com/office/drawing/2014/main" id="{E1080190-ECCC-0F4C-90D8-AC258C1D7E80}"/>
              </a:ext>
            </a:extLst>
          </p:cNvPr>
          <p:cNvSpPr>
            <a:spLocks noChangeShapeType="1"/>
          </p:cNvSpPr>
          <p:nvPr/>
        </p:nvSpPr>
        <p:spPr bwMode="auto">
          <a:xfrm rot="5400000" flipH="1" flipV="1">
            <a:off x="10025974" y="3945469"/>
            <a:ext cx="893763"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0" name="Line 32">
            <a:extLst>
              <a:ext uri="{FF2B5EF4-FFF2-40B4-BE49-F238E27FC236}">
                <a16:creationId xmlns:a16="http://schemas.microsoft.com/office/drawing/2014/main" id="{2E0DCF70-9A05-ED48-A679-75A399CD028D}"/>
              </a:ext>
            </a:extLst>
          </p:cNvPr>
          <p:cNvSpPr>
            <a:spLocks noChangeShapeType="1"/>
          </p:cNvSpPr>
          <p:nvPr/>
        </p:nvSpPr>
        <p:spPr bwMode="auto">
          <a:xfrm rot="5400000" flipV="1">
            <a:off x="9184599" y="1678519"/>
            <a:ext cx="61753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1" name="Line 33">
            <a:extLst>
              <a:ext uri="{FF2B5EF4-FFF2-40B4-BE49-F238E27FC236}">
                <a16:creationId xmlns:a16="http://schemas.microsoft.com/office/drawing/2014/main" id="{97113622-F3AF-004C-A8C0-928A2881F9C7}"/>
              </a:ext>
            </a:extLst>
          </p:cNvPr>
          <p:cNvSpPr>
            <a:spLocks noChangeShapeType="1"/>
          </p:cNvSpPr>
          <p:nvPr/>
        </p:nvSpPr>
        <p:spPr bwMode="auto">
          <a:xfrm rot="5400000" flipV="1">
            <a:off x="8909961" y="1953157"/>
            <a:ext cx="1166813"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2" name="Line 34">
            <a:extLst>
              <a:ext uri="{FF2B5EF4-FFF2-40B4-BE49-F238E27FC236}">
                <a16:creationId xmlns:a16="http://schemas.microsoft.com/office/drawing/2014/main" id="{7EFD294D-CD1A-6D43-834B-848FF2CDA937}"/>
              </a:ext>
            </a:extLst>
          </p:cNvPr>
          <p:cNvSpPr>
            <a:spLocks noChangeShapeType="1"/>
          </p:cNvSpPr>
          <p:nvPr/>
        </p:nvSpPr>
        <p:spPr bwMode="auto">
          <a:xfrm rot="5400000" flipV="1">
            <a:off x="8635324" y="2227794"/>
            <a:ext cx="1717675"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3" name="Line 35">
            <a:extLst>
              <a:ext uri="{FF2B5EF4-FFF2-40B4-BE49-F238E27FC236}">
                <a16:creationId xmlns:a16="http://schemas.microsoft.com/office/drawing/2014/main" id="{0C777C6A-0BF4-E341-9C17-1C5D2A103D13}"/>
              </a:ext>
            </a:extLst>
          </p:cNvPr>
          <p:cNvSpPr>
            <a:spLocks noChangeShapeType="1"/>
          </p:cNvSpPr>
          <p:nvPr/>
        </p:nvSpPr>
        <p:spPr bwMode="auto">
          <a:xfrm rot="5400000" flipV="1">
            <a:off x="8359099" y="2572282"/>
            <a:ext cx="226853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4" name="Line 36">
            <a:extLst>
              <a:ext uri="{FF2B5EF4-FFF2-40B4-BE49-F238E27FC236}">
                <a16:creationId xmlns:a16="http://schemas.microsoft.com/office/drawing/2014/main" id="{2D4D039A-9A41-BC4D-9A17-886BDE5A20D1}"/>
              </a:ext>
            </a:extLst>
          </p:cNvPr>
          <p:cNvSpPr>
            <a:spLocks noChangeShapeType="1"/>
          </p:cNvSpPr>
          <p:nvPr/>
        </p:nvSpPr>
        <p:spPr bwMode="auto">
          <a:xfrm rot="5400000" flipV="1">
            <a:off x="8049536" y="2881844"/>
            <a:ext cx="2887663"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5" name="Line 37">
            <a:extLst>
              <a:ext uri="{FF2B5EF4-FFF2-40B4-BE49-F238E27FC236}">
                <a16:creationId xmlns:a16="http://schemas.microsoft.com/office/drawing/2014/main" id="{4B459D44-7457-CC4E-828F-49E14504B785}"/>
              </a:ext>
            </a:extLst>
          </p:cNvPr>
          <p:cNvSpPr>
            <a:spLocks noChangeShapeType="1"/>
          </p:cNvSpPr>
          <p:nvPr/>
        </p:nvSpPr>
        <p:spPr bwMode="auto">
          <a:xfrm rot="5400000" flipH="1" flipV="1">
            <a:off x="8187649" y="3293007"/>
            <a:ext cx="2613025"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6" name="Line 38">
            <a:extLst>
              <a:ext uri="{FF2B5EF4-FFF2-40B4-BE49-F238E27FC236}">
                <a16:creationId xmlns:a16="http://schemas.microsoft.com/office/drawing/2014/main" id="{E47D5991-7067-3A40-844C-79BD298A6874}"/>
              </a:ext>
            </a:extLst>
          </p:cNvPr>
          <p:cNvSpPr>
            <a:spLocks noChangeShapeType="1"/>
          </p:cNvSpPr>
          <p:nvPr/>
        </p:nvSpPr>
        <p:spPr bwMode="auto">
          <a:xfrm rot="5400000" flipH="1" flipV="1">
            <a:off x="8462286" y="3567644"/>
            <a:ext cx="2063750"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7" name="Line 39">
            <a:extLst>
              <a:ext uri="{FF2B5EF4-FFF2-40B4-BE49-F238E27FC236}">
                <a16:creationId xmlns:a16="http://schemas.microsoft.com/office/drawing/2014/main" id="{9FC38079-F4F7-684A-8E60-464AAC638D24}"/>
              </a:ext>
            </a:extLst>
          </p:cNvPr>
          <p:cNvSpPr>
            <a:spLocks noChangeShapeType="1"/>
          </p:cNvSpPr>
          <p:nvPr/>
        </p:nvSpPr>
        <p:spPr bwMode="auto">
          <a:xfrm rot="5400000" flipH="1" flipV="1">
            <a:off x="8736924" y="3843869"/>
            <a:ext cx="151288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8" name="Line 40">
            <a:extLst>
              <a:ext uri="{FF2B5EF4-FFF2-40B4-BE49-F238E27FC236}">
                <a16:creationId xmlns:a16="http://schemas.microsoft.com/office/drawing/2014/main" id="{43387E6E-F503-8649-881E-1641D9C19EA4}"/>
              </a:ext>
            </a:extLst>
          </p:cNvPr>
          <p:cNvSpPr>
            <a:spLocks noChangeShapeType="1"/>
          </p:cNvSpPr>
          <p:nvPr/>
        </p:nvSpPr>
        <p:spPr bwMode="auto">
          <a:xfrm rot="5400000" flipH="1" flipV="1">
            <a:off x="9046486" y="4153432"/>
            <a:ext cx="893763"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9" name="Line 41">
            <a:extLst>
              <a:ext uri="{FF2B5EF4-FFF2-40B4-BE49-F238E27FC236}">
                <a16:creationId xmlns:a16="http://schemas.microsoft.com/office/drawing/2014/main" id="{5F87E9C0-6E14-774D-BCBB-99C68686232E}"/>
              </a:ext>
            </a:extLst>
          </p:cNvPr>
          <p:cNvSpPr>
            <a:spLocks noChangeShapeType="1"/>
          </p:cNvSpPr>
          <p:nvPr/>
        </p:nvSpPr>
        <p:spPr bwMode="auto">
          <a:xfrm rot="5400000" flipH="1" flipV="1">
            <a:off x="9356049" y="4462994"/>
            <a:ext cx="27463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0" name="Line 42">
            <a:extLst>
              <a:ext uri="{FF2B5EF4-FFF2-40B4-BE49-F238E27FC236}">
                <a16:creationId xmlns:a16="http://schemas.microsoft.com/office/drawing/2014/main" id="{38387231-1ED3-8E47-89AC-2EC9305944DD}"/>
              </a:ext>
            </a:extLst>
          </p:cNvPr>
          <p:cNvSpPr>
            <a:spLocks noChangeShapeType="1"/>
          </p:cNvSpPr>
          <p:nvPr/>
        </p:nvSpPr>
        <p:spPr bwMode="auto">
          <a:xfrm rot="5400000" flipV="1">
            <a:off x="11353124" y="2845332"/>
            <a:ext cx="0" cy="4921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1" name="Line 43">
            <a:extLst>
              <a:ext uri="{FF2B5EF4-FFF2-40B4-BE49-F238E27FC236}">
                <a16:creationId xmlns:a16="http://schemas.microsoft.com/office/drawing/2014/main" id="{71F87DF8-8AE0-D04B-83C6-F408381FBB04}"/>
              </a:ext>
            </a:extLst>
          </p:cNvPr>
          <p:cNvSpPr>
            <a:spLocks noChangeShapeType="1"/>
          </p:cNvSpPr>
          <p:nvPr/>
        </p:nvSpPr>
        <p:spPr bwMode="auto">
          <a:xfrm rot="5400000" flipV="1">
            <a:off x="11353124" y="3462869"/>
            <a:ext cx="0" cy="4921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2" name="Line 44">
            <a:extLst>
              <a:ext uri="{FF2B5EF4-FFF2-40B4-BE49-F238E27FC236}">
                <a16:creationId xmlns:a16="http://schemas.microsoft.com/office/drawing/2014/main" id="{DB0E83C4-256D-914F-B653-9FDE6D65CAEB}"/>
              </a:ext>
            </a:extLst>
          </p:cNvPr>
          <p:cNvSpPr>
            <a:spLocks noChangeShapeType="1"/>
          </p:cNvSpPr>
          <p:nvPr/>
        </p:nvSpPr>
        <p:spPr bwMode="auto">
          <a:xfrm rot="5400000" flipV="1">
            <a:off x="9425899" y="1918232"/>
            <a:ext cx="136525"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3" name="Line 45">
            <a:extLst>
              <a:ext uri="{FF2B5EF4-FFF2-40B4-BE49-F238E27FC236}">
                <a16:creationId xmlns:a16="http://schemas.microsoft.com/office/drawing/2014/main" id="{77529968-B7A4-2945-ACD8-8A5E849BADDF}"/>
              </a:ext>
            </a:extLst>
          </p:cNvPr>
          <p:cNvSpPr>
            <a:spLocks noChangeShapeType="1"/>
          </p:cNvSpPr>
          <p:nvPr/>
        </p:nvSpPr>
        <p:spPr bwMode="auto">
          <a:xfrm rot="5400000" flipV="1">
            <a:off x="9151261" y="2192869"/>
            <a:ext cx="685800"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4" name="Line 46">
            <a:extLst>
              <a:ext uri="{FF2B5EF4-FFF2-40B4-BE49-F238E27FC236}">
                <a16:creationId xmlns:a16="http://schemas.microsoft.com/office/drawing/2014/main" id="{FC04C6F5-734F-7B4C-9511-7B064EEC8D5A}"/>
              </a:ext>
            </a:extLst>
          </p:cNvPr>
          <p:cNvSpPr>
            <a:spLocks noChangeShapeType="1"/>
          </p:cNvSpPr>
          <p:nvPr/>
        </p:nvSpPr>
        <p:spPr bwMode="auto">
          <a:xfrm rot="5400000" flipV="1">
            <a:off x="8875036" y="2469094"/>
            <a:ext cx="1236663"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5" name="Line 47">
            <a:extLst>
              <a:ext uri="{FF2B5EF4-FFF2-40B4-BE49-F238E27FC236}">
                <a16:creationId xmlns:a16="http://schemas.microsoft.com/office/drawing/2014/main" id="{2734E257-CA8D-CC4F-8AC2-0F19EA300113}"/>
              </a:ext>
            </a:extLst>
          </p:cNvPr>
          <p:cNvSpPr>
            <a:spLocks noChangeShapeType="1"/>
          </p:cNvSpPr>
          <p:nvPr/>
        </p:nvSpPr>
        <p:spPr bwMode="auto">
          <a:xfrm rot="5400000" flipV="1">
            <a:off x="8565474" y="2778657"/>
            <a:ext cx="185578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8" name="TextBox 7">
            <a:extLst>
              <a:ext uri="{FF2B5EF4-FFF2-40B4-BE49-F238E27FC236}">
                <a16:creationId xmlns:a16="http://schemas.microsoft.com/office/drawing/2014/main" id="{C0F44C69-AA1C-5942-9AF2-CCEDD3844EBA}"/>
              </a:ext>
            </a:extLst>
          </p:cNvPr>
          <p:cNvSpPr txBox="1"/>
          <p:nvPr/>
        </p:nvSpPr>
        <p:spPr>
          <a:xfrm>
            <a:off x="11624309" y="2905935"/>
            <a:ext cx="415498" cy="369332"/>
          </a:xfrm>
          <a:prstGeom prst="rect">
            <a:avLst/>
          </a:prstGeom>
          <a:noFill/>
        </p:spPr>
        <p:txBody>
          <a:bodyPr wrap="none" rtlCol="0">
            <a:spAutoFit/>
          </a:bodyPr>
          <a:lstStyle/>
          <a:p>
            <a:pPr algn="l"/>
            <a:r>
              <a:rPr lang="en-US" dirty="0" err="1">
                <a:latin typeface="+mn-ea"/>
              </a:rPr>
              <a:t>猫</a:t>
            </a:r>
            <a:endParaRPr lang="en-CN" dirty="0">
              <a:latin typeface="+mn-ea"/>
            </a:endParaRPr>
          </a:p>
        </p:txBody>
      </p:sp>
      <p:sp>
        <p:nvSpPr>
          <p:cNvPr id="66" name="TextBox 65">
            <a:extLst>
              <a:ext uri="{FF2B5EF4-FFF2-40B4-BE49-F238E27FC236}">
                <a16:creationId xmlns:a16="http://schemas.microsoft.com/office/drawing/2014/main" id="{B7586B19-EE75-C34C-9EEE-BA14EAC9C12B}"/>
              </a:ext>
            </a:extLst>
          </p:cNvPr>
          <p:cNvSpPr txBox="1"/>
          <p:nvPr/>
        </p:nvSpPr>
        <p:spPr>
          <a:xfrm>
            <a:off x="11624309" y="3521800"/>
            <a:ext cx="415498" cy="369332"/>
          </a:xfrm>
          <a:prstGeom prst="rect">
            <a:avLst/>
          </a:prstGeom>
          <a:noFill/>
        </p:spPr>
        <p:txBody>
          <a:bodyPr wrap="none" rtlCol="0">
            <a:spAutoFit/>
          </a:bodyPr>
          <a:lstStyle/>
          <a:p>
            <a:pPr algn="l"/>
            <a:r>
              <a:rPr lang="en-US" dirty="0" err="1">
                <a:latin typeface="+mn-ea"/>
              </a:rPr>
              <a:t>狗</a:t>
            </a:r>
            <a:endParaRPr lang="en-CN" dirty="0">
              <a:latin typeface="+mn-ea"/>
            </a:endParaRPr>
          </a:p>
        </p:txBody>
      </p:sp>
      <p:sp>
        <p:nvSpPr>
          <p:cNvPr id="9" name="TextBox 8">
            <a:extLst>
              <a:ext uri="{FF2B5EF4-FFF2-40B4-BE49-F238E27FC236}">
                <a16:creationId xmlns:a16="http://schemas.microsoft.com/office/drawing/2014/main" id="{F6952B5E-D52D-F147-9735-64E8F4F3F9BB}"/>
              </a:ext>
            </a:extLst>
          </p:cNvPr>
          <p:cNvSpPr txBox="1"/>
          <p:nvPr/>
        </p:nvSpPr>
        <p:spPr>
          <a:xfrm>
            <a:off x="8456094" y="2851994"/>
            <a:ext cx="942566" cy="369332"/>
          </a:xfrm>
          <a:prstGeom prst="rect">
            <a:avLst/>
          </a:prstGeom>
          <a:noFill/>
        </p:spPr>
        <p:txBody>
          <a:bodyPr wrap="none" rtlCol="0">
            <a:spAutoFit/>
          </a:bodyPr>
          <a:lstStyle/>
          <a:p>
            <a:pPr algn="l"/>
            <a:r>
              <a:rPr lang="en-US" altLang="zh-CN" dirty="0">
                <a:latin typeface="+mn-ea"/>
              </a:rPr>
              <a:t>Flatten</a:t>
            </a:r>
            <a:endParaRPr lang="en-CN" dirty="0">
              <a:latin typeface="+mn-ea"/>
            </a:endParaRPr>
          </a:p>
        </p:txBody>
      </p:sp>
      <p:sp>
        <p:nvSpPr>
          <p:cNvPr id="10" name="Bevel 9">
            <a:extLst>
              <a:ext uri="{FF2B5EF4-FFF2-40B4-BE49-F238E27FC236}">
                <a16:creationId xmlns:a16="http://schemas.microsoft.com/office/drawing/2014/main" id="{F8F8F7E0-CD21-344A-ABB6-E8F4D45FFC60}"/>
              </a:ext>
            </a:extLst>
          </p:cNvPr>
          <p:cNvSpPr/>
          <p:nvPr/>
        </p:nvSpPr>
        <p:spPr>
          <a:xfrm>
            <a:off x="9317783" y="3181247"/>
            <a:ext cx="1516411" cy="460874"/>
          </a:xfrm>
          <a:prstGeom prst="bevel">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全连接层</a:t>
            </a:r>
            <a:endParaRPr lang="en-CN" dirty="0"/>
          </a:p>
        </p:txBody>
      </p:sp>
      <p:sp>
        <p:nvSpPr>
          <p:cNvPr id="13" name="Rounded Rectangle 12">
            <a:extLst>
              <a:ext uri="{FF2B5EF4-FFF2-40B4-BE49-F238E27FC236}">
                <a16:creationId xmlns:a16="http://schemas.microsoft.com/office/drawing/2014/main" id="{436B5CB7-D48B-CE4A-920D-6E4B738D7EA3}"/>
              </a:ext>
            </a:extLst>
          </p:cNvPr>
          <p:cNvSpPr/>
          <p:nvPr/>
        </p:nvSpPr>
        <p:spPr>
          <a:xfrm>
            <a:off x="9292661" y="1124488"/>
            <a:ext cx="2326640" cy="429768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灯片编号占位符 6"/>
          <p:cNvSpPr>
            <a:spLocks noGrp="1"/>
          </p:cNvSpPr>
          <p:nvPr>
            <p:ph type="sldNum" sz="quarter" idx="14"/>
          </p:nvPr>
        </p:nvSpPr>
        <p:spPr/>
        <p:txBody>
          <a:bodyPr/>
          <a:lstStyle/>
          <a:p>
            <a:fld id="{AF69888C-E133-43D9-A638-B5C95925B91C}" type="slidenum">
              <a:rPr lang="zh-CN" altLang="en-US" smtClean="0"/>
              <a:t>29</a:t>
            </a:fld>
            <a:endParaRPr lang="zh-CN" altLang="en-US" dirty="0"/>
          </a:p>
        </p:txBody>
      </p:sp>
    </p:spTree>
    <p:extLst>
      <p:ext uri="{BB962C8B-B14F-4D97-AF65-F5344CB8AC3E}">
        <p14:creationId xmlns:p14="http://schemas.microsoft.com/office/powerpoint/2010/main" val="23138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E5107E2B-9641-802E-C197-82C92F7AC224}"/>
              </a:ext>
            </a:extLst>
          </p:cNvPr>
          <p:cNvSpPr txBox="1">
            <a:spLocks/>
          </p:cNvSpPr>
          <p:nvPr/>
        </p:nvSpPr>
        <p:spPr>
          <a:xfrm>
            <a:off x="545765" y="211262"/>
            <a:ext cx="5823503" cy="56699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t>计算机视觉</a:t>
            </a:r>
          </a:p>
        </p:txBody>
      </p:sp>
      <p:sp>
        <p:nvSpPr>
          <p:cNvPr id="2" name="文本框 1">
            <a:extLst>
              <a:ext uri="{FF2B5EF4-FFF2-40B4-BE49-F238E27FC236}">
                <a16:creationId xmlns:a16="http://schemas.microsoft.com/office/drawing/2014/main" id="{E9E4D021-72F8-ED49-14AC-80C99972B342}"/>
              </a:ext>
            </a:extLst>
          </p:cNvPr>
          <p:cNvSpPr txBox="1"/>
          <p:nvPr/>
        </p:nvSpPr>
        <p:spPr>
          <a:xfrm>
            <a:off x="442618" y="5688857"/>
            <a:ext cx="3195914" cy="646331"/>
          </a:xfrm>
          <a:prstGeom prst="rect">
            <a:avLst/>
          </a:prstGeom>
          <a:noFill/>
        </p:spPr>
        <p:txBody>
          <a:bodyPr wrap="square" rtlCol="0">
            <a:spAutoFit/>
          </a:bodyPr>
          <a:lstStyle/>
          <a:p>
            <a:pPr algn="l"/>
            <a:r>
              <a:rPr lang="zh-CN" altLang="en-US" dirty="0">
                <a:solidFill>
                  <a:srgbClr val="0070C0"/>
                </a:solidFill>
                <a:latin typeface="+mn-ea"/>
              </a:rPr>
              <a:t>无人车对周围环境（行人、汽车等）的识别</a:t>
            </a:r>
          </a:p>
        </p:txBody>
      </p:sp>
      <p:pic>
        <p:nvPicPr>
          <p:cNvPr id="12" name="图片 11">
            <a:extLst>
              <a:ext uri="{FF2B5EF4-FFF2-40B4-BE49-F238E27FC236}">
                <a16:creationId xmlns:a16="http://schemas.microsoft.com/office/drawing/2014/main" id="{5297DB8C-F348-BB2E-BCE1-0041C51946AC}"/>
              </a:ext>
            </a:extLst>
          </p:cNvPr>
          <p:cNvPicPr>
            <a:picLocks noChangeAspect="1"/>
          </p:cNvPicPr>
          <p:nvPr/>
        </p:nvPicPr>
        <p:blipFill rotWithShape="1">
          <a:blip r:embed="rId3">
            <a:extLst>
              <a:ext uri="{28A0092B-C50C-407E-A947-70E740481C1C}">
                <a14:useLocalDpi xmlns:a14="http://schemas.microsoft.com/office/drawing/2010/main" val="0"/>
              </a:ext>
            </a:extLst>
          </a:blip>
          <a:srcRect t="13428"/>
          <a:stretch/>
        </p:blipFill>
        <p:spPr>
          <a:xfrm>
            <a:off x="332496" y="2575044"/>
            <a:ext cx="3306036" cy="2862103"/>
          </a:xfrm>
          <a:prstGeom prst="rect">
            <a:avLst/>
          </a:prstGeom>
        </p:spPr>
      </p:pic>
      <p:sp>
        <p:nvSpPr>
          <p:cNvPr id="16" name="文本框 15">
            <a:extLst>
              <a:ext uri="{FF2B5EF4-FFF2-40B4-BE49-F238E27FC236}">
                <a16:creationId xmlns:a16="http://schemas.microsoft.com/office/drawing/2014/main" id="{5E2A3AB6-0146-3BE0-BD1C-9BDA09F5EC1A}"/>
              </a:ext>
            </a:extLst>
          </p:cNvPr>
          <p:cNvSpPr txBox="1"/>
          <p:nvPr/>
        </p:nvSpPr>
        <p:spPr>
          <a:xfrm>
            <a:off x="5112606" y="5688857"/>
            <a:ext cx="1376855" cy="369332"/>
          </a:xfrm>
          <a:prstGeom prst="rect">
            <a:avLst/>
          </a:prstGeom>
          <a:noFill/>
        </p:spPr>
        <p:txBody>
          <a:bodyPr wrap="square" rtlCol="0">
            <a:spAutoFit/>
          </a:bodyPr>
          <a:lstStyle/>
          <a:p>
            <a:pPr algn="l"/>
            <a:r>
              <a:rPr lang="zh-CN" altLang="en-US" dirty="0">
                <a:solidFill>
                  <a:srgbClr val="0070C0"/>
                </a:solidFill>
                <a:latin typeface="+mn-ea"/>
              </a:rPr>
              <a:t>人脸识别</a:t>
            </a:r>
          </a:p>
        </p:txBody>
      </p:sp>
      <p:pic>
        <p:nvPicPr>
          <p:cNvPr id="20" name="图片 19">
            <a:extLst>
              <a:ext uri="{FF2B5EF4-FFF2-40B4-BE49-F238E27FC236}">
                <a16:creationId xmlns:a16="http://schemas.microsoft.com/office/drawing/2014/main" id="{1D0AEA35-C9EA-1C5C-7726-8BDAE99B3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659" y="3015425"/>
            <a:ext cx="3810000" cy="2421723"/>
          </a:xfrm>
          <a:prstGeom prst="rect">
            <a:avLst/>
          </a:prstGeom>
        </p:spPr>
      </p:pic>
      <p:pic>
        <p:nvPicPr>
          <p:cNvPr id="25" name="图片 24">
            <a:extLst>
              <a:ext uri="{FF2B5EF4-FFF2-40B4-BE49-F238E27FC236}">
                <a16:creationId xmlns:a16="http://schemas.microsoft.com/office/drawing/2014/main" id="{55FB8F34-853D-FECB-A597-F3DC446579BA}"/>
              </a:ext>
            </a:extLst>
          </p:cNvPr>
          <p:cNvPicPr>
            <a:picLocks noChangeAspect="1"/>
          </p:cNvPicPr>
          <p:nvPr/>
        </p:nvPicPr>
        <p:blipFill rotWithShape="1">
          <a:blip r:embed="rId5">
            <a:extLst>
              <a:ext uri="{28A0092B-C50C-407E-A947-70E740481C1C}">
                <a14:useLocalDpi xmlns:a14="http://schemas.microsoft.com/office/drawing/2010/main" val="0"/>
              </a:ext>
            </a:extLst>
          </a:blip>
          <a:srcRect l="20950" t="17932" r="24634" b="13909"/>
          <a:stretch/>
        </p:blipFill>
        <p:spPr>
          <a:xfrm>
            <a:off x="7834786" y="2575045"/>
            <a:ext cx="4062248" cy="2862102"/>
          </a:xfrm>
          <a:prstGeom prst="rect">
            <a:avLst/>
          </a:prstGeom>
        </p:spPr>
      </p:pic>
      <p:sp>
        <p:nvSpPr>
          <p:cNvPr id="28" name="文本框 27">
            <a:extLst>
              <a:ext uri="{FF2B5EF4-FFF2-40B4-BE49-F238E27FC236}">
                <a16:creationId xmlns:a16="http://schemas.microsoft.com/office/drawing/2014/main" id="{AA373F76-111B-C91E-FB4B-D19DA646CBC3}"/>
              </a:ext>
            </a:extLst>
          </p:cNvPr>
          <p:cNvSpPr txBox="1"/>
          <p:nvPr/>
        </p:nvSpPr>
        <p:spPr>
          <a:xfrm>
            <a:off x="9189738" y="5688857"/>
            <a:ext cx="1376855" cy="369332"/>
          </a:xfrm>
          <a:prstGeom prst="rect">
            <a:avLst/>
          </a:prstGeom>
          <a:noFill/>
        </p:spPr>
        <p:txBody>
          <a:bodyPr wrap="square" rtlCol="0">
            <a:spAutoFit/>
          </a:bodyPr>
          <a:lstStyle/>
          <a:p>
            <a:pPr algn="l"/>
            <a:r>
              <a:rPr lang="zh-CN" altLang="en-US" dirty="0">
                <a:solidFill>
                  <a:srgbClr val="0070C0"/>
                </a:solidFill>
                <a:latin typeface="+mn-ea"/>
              </a:rPr>
              <a:t>图像检索</a:t>
            </a:r>
          </a:p>
        </p:txBody>
      </p:sp>
      <p:sp>
        <p:nvSpPr>
          <p:cNvPr id="5" name="TextBox 4">
            <a:extLst>
              <a:ext uri="{FF2B5EF4-FFF2-40B4-BE49-F238E27FC236}">
                <a16:creationId xmlns:a16="http://schemas.microsoft.com/office/drawing/2014/main" id="{8FEFD2A0-C9B2-1259-C48E-AA809C48EE29}"/>
              </a:ext>
            </a:extLst>
          </p:cNvPr>
          <p:cNvSpPr txBox="1"/>
          <p:nvPr/>
        </p:nvSpPr>
        <p:spPr>
          <a:xfrm>
            <a:off x="1281456" y="721788"/>
            <a:ext cx="10175624" cy="954107"/>
          </a:xfrm>
          <a:prstGeom prst="rect">
            <a:avLst/>
          </a:prstGeom>
          <a:noFill/>
        </p:spPr>
        <p:txBody>
          <a:bodyPr wrap="square">
            <a:spAutoFit/>
          </a:bodyPr>
          <a:lstStyle/>
          <a:p>
            <a:pPr marL="342900" indent="-342900">
              <a:buFont typeface="Wingdings" pitchFamily="2" charset="2"/>
              <a:buChar char="q"/>
            </a:pPr>
            <a:r>
              <a:rPr lang="zh-CN" altLang="en-US" sz="2800" b="0" i="0" dirty="0">
                <a:solidFill>
                  <a:srgbClr val="333333"/>
                </a:solidFill>
                <a:effectLst/>
                <a:latin typeface="arial" panose="020B0604020202020204" pitchFamily="34" charset="0"/>
              </a:rPr>
              <a:t>让机器理解</a:t>
            </a:r>
            <a:r>
              <a:rPr lang="zh-CN" altLang="en-US" sz="2800" b="1" i="0" dirty="0">
                <a:solidFill>
                  <a:srgbClr val="FF0000"/>
                </a:solidFill>
                <a:effectLst/>
                <a:latin typeface="arial" panose="020B0604020202020204" pitchFamily="34" charset="0"/>
              </a:rPr>
              <a:t>图片</a:t>
            </a:r>
            <a:r>
              <a:rPr lang="zh-CN" altLang="en-US" sz="2800" b="0" i="0" dirty="0">
                <a:solidFill>
                  <a:srgbClr val="333333"/>
                </a:solidFill>
                <a:effectLst/>
                <a:latin typeface="arial" panose="020B0604020202020204" pitchFamily="34" charset="0"/>
              </a:rPr>
              <a:t>或者视频中的内容</a:t>
            </a:r>
            <a:endParaRPr lang="en-US" altLang="zh-CN" sz="2800" b="0" i="0" dirty="0">
              <a:solidFill>
                <a:srgbClr val="333333"/>
              </a:solidFill>
              <a:effectLst/>
              <a:latin typeface="arial" panose="020B0604020202020204" pitchFamily="34" charset="0"/>
            </a:endParaRPr>
          </a:p>
          <a:p>
            <a:pPr marL="342900" indent="-342900">
              <a:buFont typeface="Wingdings" pitchFamily="2" charset="2"/>
              <a:buChar char="q"/>
            </a:pPr>
            <a:endParaRPr lang="en-US" altLang="zh-CN" sz="2800" b="0"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6CE573F3-A13C-8EAE-41F5-5BE47EA3D433}"/>
              </a:ext>
            </a:extLst>
          </p:cNvPr>
          <p:cNvSpPr txBox="1"/>
          <p:nvPr/>
        </p:nvSpPr>
        <p:spPr>
          <a:xfrm>
            <a:off x="1736328" y="1416980"/>
            <a:ext cx="10455672" cy="1200329"/>
          </a:xfrm>
          <a:prstGeom prst="rect">
            <a:avLst/>
          </a:prstGeom>
          <a:noFill/>
        </p:spPr>
        <p:txBody>
          <a:bodyPr wrap="square">
            <a:spAutoFit/>
          </a:bodyPr>
          <a:lstStyle/>
          <a:p>
            <a:pPr marL="285750" indent="-285750">
              <a:buFont typeface="Wingdings" pitchFamily="2" charset="2"/>
              <a:buChar char="Ø"/>
            </a:pPr>
            <a:r>
              <a:rPr lang="zh-CN" altLang="en-US" sz="2400" dirty="0">
                <a:solidFill>
                  <a:srgbClr val="333333"/>
                </a:solidFill>
                <a:latin typeface="arial" panose="020B0604020202020204" pitchFamily="34" charset="0"/>
              </a:rPr>
              <a:t>任务</a:t>
            </a:r>
            <a:r>
              <a:rPr lang="zh-CN" altLang="en-US" sz="2400" b="0" i="0" dirty="0">
                <a:solidFill>
                  <a:srgbClr val="333333"/>
                </a:solidFill>
                <a:effectLst/>
                <a:latin typeface="arial" panose="020B0604020202020204" pitchFamily="34" charset="0"/>
              </a:rPr>
              <a:t>：图像分类、目标检测、图像分割</a:t>
            </a:r>
            <a:endParaRPr lang="en-US" altLang="zh-CN" sz="2400" b="0" i="0" dirty="0">
              <a:solidFill>
                <a:srgbClr val="333333"/>
              </a:solidFill>
              <a:effectLst/>
              <a:latin typeface="arial" panose="020B0604020202020204" pitchFamily="34" charset="0"/>
            </a:endParaRPr>
          </a:p>
          <a:p>
            <a:pPr marL="285750" indent="-285750">
              <a:buFont typeface="Wingdings" pitchFamily="2" charset="2"/>
              <a:buChar char="Ø"/>
            </a:pPr>
            <a:r>
              <a:rPr lang="zh-CN" altLang="en-US" sz="2400" dirty="0">
                <a:solidFill>
                  <a:srgbClr val="333333"/>
                </a:solidFill>
                <a:latin typeface="arial" panose="020B0604020202020204" pitchFamily="34" charset="0"/>
              </a:rPr>
              <a:t>应用场景：医疗影像诊断、文字识别、视频监控、辅助驾驶等</a:t>
            </a:r>
          </a:p>
          <a:p>
            <a:pPr marL="285750" indent="-285750">
              <a:buFont typeface="Wingdings" pitchFamily="2" charset="2"/>
              <a:buChar char="Ø"/>
            </a:pPr>
            <a:endParaRPr lang="en-CN" sz="2400" dirty="0"/>
          </a:p>
        </p:txBody>
      </p:sp>
      <p:sp>
        <p:nvSpPr>
          <p:cNvPr id="3" name="灯片编号占位符 2"/>
          <p:cNvSpPr>
            <a:spLocks noGrp="1"/>
          </p:cNvSpPr>
          <p:nvPr>
            <p:ph type="sldNum" sz="quarter" idx="14"/>
          </p:nvPr>
        </p:nvSpPr>
        <p:spPr/>
        <p:txBody>
          <a:bodyPr/>
          <a:lstStyle/>
          <a:p>
            <a:fld id="{AF69888C-E133-43D9-A638-B5C95925B91C}" type="slidenum">
              <a:rPr lang="zh-CN" altLang="en-US" smtClean="0"/>
              <a:t>3</a:t>
            </a:fld>
            <a:endParaRPr lang="zh-CN" altLang="en-US" dirty="0"/>
          </a:p>
        </p:txBody>
      </p:sp>
    </p:spTree>
    <p:extLst>
      <p:ext uri="{BB962C8B-B14F-4D97-AF65-F5344CB8AC3E}">
        <p14:creationId xmlns:p14="http://schemas.microsoft.com/office/powerpoint/2010/main" val="349940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Table 13">
            <a:extLst>
              <a:ext uri="{FF2B5EF4-FFF2-40B4-BE49-F238E27FC236}">
                <a16:creationId xmlns:a16="http://schemas.microsoft.com/office/drawing/2014/main" id="{B47A028C-5718-A147-9A82-9003A2F5268C}"/>
              </a:ext>
            </a:extLst>
          </p:cNvPr>
          <p:cNvGraphicFramePr>
            <a:graphicFrameLocks noGrp="1"/>
          </p:cNvGraphicFramePr>
          <p:nvPr/>
        </p:nvGraphicFramePr>
        <p:xfrm>
          <a:off x="1941604" y="3647959"/>
          <a:ext cx="941050" cy="914400"/>
        </p:xfrm>
        <a:graphic>
          <a:graphicData uri="http://schemas.openxmlformats.org/drawingml/2006/table">
            <a:tbl>
              <a:tblPr firstRow="1" bandRow="1">
                <a:tableStyleId>{5940675A-B579-460E-94D1-54222C63F5DA}</a:tableStyleId>
              </a:tblPr>
              <a:tblGrid>
                <a:gridCol w="470525">
                  <a:extLst>
                    <a:ext uri="{9D8B030D-6E8A-4147-A177-3AD203B41FA5}">
                      <a16:colId xmlns:a16="http://schemas.microsoft.com/office/drawing/2014/main" val="892182992"/>
                    </a:ext>
                  </a:extLst>
                </a:gridCol>
                <a:gridCol w="470525">
                  <a:extLst>
                    <a:ext uri="{9D8B030D-6E8A-4147-A177-3AD203B41FA5}">
                      <a16:colId xmlns:a16="http://schemas.microsoft.com/office/drawing/2014/main" val="2742992284"/>
                    </a:ext>
                  </a:extLst>
                </a:gridCol>
              </a:tblGrid>
              <a:tr h="403541">
                <a:tc>
                  <a:txBody>
                    <a:bodyPr/>
                    <a:lstStyle/>
                    <a:p>
                      <a:pPr algn="ctr"/>
                      <a:r>
                        <a:rPr lang="en-US" altLang="zh-CN" sz="2400" b="1" dirty="0">
                          <a:solidFill>
                            <a:schemeClr val="accent6">
                              <a:lumMod val="50000"/>
                            </a:schemeClr>
                          </a:solidFill>
                        </a:rPr>
                        <a:t>1</a:t>
                      </a:r>
                      <a:endParaRPr lang="en-CN" sz="2400" b="1" dirty="0">
                        <a:solidFill>
                          <a:schemeClr val="accent6">
                            <a:lumMod val="50000"/>
                          </a:schemeClr>
                        </a:solidFill>
                      </a:endParaRPr>
                    </a:p>
                  </a:txBody>
                  <a:tcPr anchor="ctr">
                    <a:solidFill>
                      <a:schemeClr val="accent2">
                        <a:lumMod val="20000"/>
                        <a:lumOff val="80000"/>
                        <a:alpha val="79000"/>
                      </a:schemeClr>
                    </a:solidFill>
                  </a:tcPr>
                </a:tc>
                <a:tc>
                  <a:txBody>
                    <a:bodyPr/>
                    <a:lstStyle/>
                    <a:p>
                      <a:pPr algn="ctr"/>
                      <a:r>
                        <a:rPr lang="en-US" altLang="zh-CN" sz="2400" b="1" dirty="0">
                          <a:solidFill>
                            <a:schemeClr val="accent6">
                              <a:lumMod val="50000"/>
                            </a:schemeClr>
                          </a:solidFill>
                        </a:rPr>
                        <a:t>1</a:t>
                      </a:r>
                      <a:endParaRPr lang="en-CN" sz="2400" b="1" dirty="0">
                        <a:solidFill>
                          <a:schemeClr val="accent6">
                            <a:lumMod val="50000"/>
                          </a:schemeClr>
                        </a:solidFill>
                      </a:endParaRPr>
                    </a:p>
                  </a:txBody>
                  <a:tcPr anchor="ctr">
                    <a:solidFill>
                      <a:schemeClr val="accent2">
                        <a:lumMod val="20000"/>
                        <a:lumOff val="80000"/>
                        <a:alpha val="79000"/>
                      </a:schemeClr>
                    </a:solidFill>
                  </a:tcPr>
                </a:tc>
                <a:extLst>
                  <a:ext uri="{0D108BD9-81ED-4DB2-BD59-A6C34878D82A}">
                    <a16:rowId xmlns:a16="http://schemas.microsoft.com/office/drawing/2014/main" val="1730721346"/>
                  </a:ext>
                </a:extLst>
              </a:tr>
              <a:tr h="403541">
                <a:tc>
                  <a:txBody>
                    <a:bodyPr/>
                    <a:lstStyle/>
                    <a:p>
                      <a:pPr algn="ctr"/>
                      <a:r>
                        <a:rPr lang="en-US" altLang="zh-CN" sz="2400" b="1" dirty="0">
                          <a:solidFill>
                            <a:schemeClr val="accent6">
                              <a:lumMod val="50000"/>
                            </a:schemeClr>
                          </a:solidFill>
                        </a:rPr>
                        <a:t>0</a:t>
                      </a:r>
                      <a:endParaRPr lang="en-CN" sz="2400" b="1" dirty="0">
                        <a:solidFill>
                          <a:schemeClr val="accent6">
                            <a:lumMod val="50000"/>
                          </a:schemeClr>
                        </a:solidFill>
                      </a:endParaRPr>
                    </a:p>
                  </a:txBody>
                  <a:tcPr anchor="ctr">
                    <a:solidFill>
                      <a:schemeClr val="accent2">
                        <a:lumMod val="20000"/>
                        <a:lumOff val="80000"/>
                        <a:alpha val="79000"/>
                      </a:schemeClr>
                    </a:solidFill>
                  </a:tcPr>
                </a:tc>
                <a:tc>
                  <a:txBody>
                    <a:bodyPr/>
                    <a:lstStyle/>
                    <a:p>
                      <a:pPr algn="ctr"/>
                      <a:r>
                        <a:rPr lang="en-US" altLang="zh-CN" sz="2400" b="1" dirty="0">
                          <a:solidFill>
                            <a:schemeClr val="accent6">
                              <a:lumMod val="50000"/>
                            </a:schemeClr>
                          </a:solidFill>
                        </a:rPr>
                        <a:t>0</a:t>
                      </a:r>
                      <a:endParaRPr lang="en-CN" sz="2400" b="1" dirty="0">
                        <a:solidFill>
                          <a:schemeClr val="accent6">
                            <a:lumMod val="50000"/>
                          </a:schemeClr>
                        </a:solidFill>
                      </a:endParaRPr>
                    </a:p>
                  </a:txBody>
                  <a:tcPr anchor="ctr">
                    <a:solidFill>
                      <a:schemeClr val="accent2">
                        <a:lumMod val="20000"/>
                        <a:lumOff val="80000"/>
                        <a:alpha val="79000"/>
                      </a:schemeClr>
                    </a:solidFill>
                  </a:tcPr>
                </a:tc>
                <a:extLst>
                  <a:ext uri="{0D108BD9-81ED-4DB2-BD59-A6C34878D82A}">
                    <a16:rowId xmlns:a16="http://schemas.microsoft.com/office/drawing/2014/main" val="916194290"/>
                  </a:ext>
                </a:extLst>
              </a:tr>
            </a:tbl>
          </a:graphicData>
        </a:graphic>
      </p:graphicFrame>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3.</a:t>
            </a:r>
            <a:r>
              <a:rPr lang="zh-CN" altLang="en-US" dirty="0"/>
              <a:t>卷积神经网络的结构</a:t>
            </a:r>
          </a:p>
        </p:txBody>
      </p:sp>
      <p:sp>
        <p:nvSpPr>
          <p:cNvPr id="33" name="Oval 8">
            <a:extLst>
              <a:ext uri="{FF2B5EF4-FFF2-40B4-BE49-F238E27FC236}">
                <a16:creationId xmlns:a16="http://schemas.microsoft.com/office/drawing/2014/main" id="{62D57873-85A7-DD48-8702-626EDB05B65D}"/>
              </a:ext>
            </a:extLst>
          </p:cNvPr>
          <p:cNvSpPr>
            <a:spLocks noChangeArrowheads="1"/>
          </p:cNvSpPr>
          <p:nvPr/>
        </p:nvSpPr>
        <p:spPr bwMode="auto">
          <a:xfrm rot="5400000">
            <a:off x="7288116" y="2807618"/>
            <a:ext cx="411163"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4" name="Oval 9">
            <a:extLst>
              <a:ext uri="{FF2B5EF4-FFF2-40B4-BE49-F238E27FC236}">
                <a16:creationId xmlns:a16="http://schemas.microsoft.com/office/drawing/2014/main" id="{ECFCC517-9285-3142-BC27-C2BAF1F72FA8}"/>
              </a:ext>
            </a:extLst>
          </p:cNvPr>
          <p:cNvSpPr>
            <a:spLocks noChangeArrowheads="1"/>
          </p:cNvSpPr>
          <p:nvPr/>
        </p:nvSpPr>
        <p:spPr bwMode="auto">
          <a:xfrm rot="5400000">
            <a:off x="7288116" y="3356893"/>
            <a:ext cx="412750"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5" name="Oval 10">
            <a:extLst>
              <a:ext uri="{FF2B5EF4-FFF2-40B4-BE49-F238E27FC236}">
                <a16:creationId xmlns:a16="http://schemas.microsoft.com/office/drawing/2014/main" id="{DCC26B9C-5D1D-6F47-9EEB-40024B7D01C8}"/>
              </a:ext>
            </a:extLst>
          </p:cNvPr>
          <p:cNvSpPr>
            <a:spLocks noChangeArrowheads="1"/>
          </p:cNvSpPr>
          <p:nvPr/>
        </p:nvSpPr>
        <p:spPr bwMode="auto">
          <a:xfrm rot="5400000">
            <a:off x="7288116" y="3907755"/>
            <a:ext cx="411163"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6" name="Oval 11">
            <a:extLst>
              <a:ext uri="{FF2B5EF4-FFF2-40B4-BE49-F238E27FC236}">
                <a16:creationId xmlns:a16="http://schemas.microsoft.com/office/drawing/2014/main" id="{0E2D681C-78E5-3142-9CA3-C9998B037C94}"/>
              </a:ext>
            </a:extLst>
          </p:cNvPr>
          <p:cNvSpPr>
            <a:spLocks noChangeArrowheads="1"/>
          </p:cNvSpPr>
          <p:nvPr/>
        </p:nvSpPr>
        <p:spPr bwMode="auto">
          <a:xfrm rot="5400000">
            <a:off x="7288116" y="4525293"/>
            <a:ext cx="412750"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7" name="Oval 12">
            <a:extLst>
              <a:ext uri="{FF2B5EF4-FFF2-40B4-BE49-F238E27FC236}">
                <a16:creationId xmlns:a16="http://schemas.microsoft.com/office/drawing/2014/main" id="{DBB20032-5D7E-0F40-90C6-E1A0344A5215}"/>
              </a:ext>
            </a:extLst>
          </p:cNvPr>
          <p:cNvSpPr>
            <a:spLocks noChangeArrowheads="1"/>
          </p:cNvSpPr>
          <p:nvPr/>
        </p:nvSpPr>
        <p:spPr bwMode="auto">
          <a:xfrm rot="5400000">
            <a:off x="7288116" y="5142830"/>
            <a:ext cx="412750" cy="42386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8" name="Oval 20">
            <a:extLst>
              <a:ext uri="{FF2B5EF4-FFF2-40B4-BE49-F238E27FC236}">
                <a16:creationId xmlns:a16="http://schemas.microsoft.com/office/drawing/2014/main" id="{2DD46779-A395-5348-B58F-481B57437707}"/>
              </a:ext>
            </a:extLst>
          </p:cNvPr>
          <p:cNvSpPr>
            <a:spLocks noChangeArrowheads="1"/>
          </p:cNvSpPr>
          <p:nvPr/>
        </p:nvSpPr>
        <p:spPr bwMode="auto">
          <a:xfrm rot="5400000">
            <a:off x="8124729" y="3560093"/>
            <a:ext cx="411163" cy="420688"/>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39" name="Oval 21">
            <a:extLst>
              <a:ext uri="{FF2B5EF4-FFF2-40B4-BE49-F238E27FC236}">
                <a16:creationId xmlns:a16="http://schemas.microsoft.com/office/drawing/2014/main" id="{03601958-2F22-834D-9775-20812D917EF6}"/>
              </a:ext>
            </a:extLst>
          </p:cNvPr>
          <p:cNvSpPr>
            <a:spLocks noChangeArrowheads="1"/>
          </p:cNvSpPr>
          <p:nvPr/>
        </p:nvSpPr>
        <p:spPr bwMode="auto">
          <a:xfrm rot="5400000">
            <a:off x="8124729" y="4179218"/>
            <a:ext cx="411163" cy="420688"/>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eaLnBrk="1" hangingPunct="1"/>
            <a:endParaRPr lang="en-CN" altLang="en-CN"/>
          </a:p>
        </p:txBody>
      </p:sp>
      <p:sp>
        <p:nvSpPr>
          <p:cNvPr id="40" name="Line 22">
            <a:extLst>
              <a:ext uri="{FF2B5EF4-FFF2-40B4-BE49-F238E27FC236}">
                <a16:creationId xmlns:a16="http://schemas.microsoft.com/office/drawing/2014/main" id="{D3C88191-3676-DE4A-B009-1E1E350D8C35}"/>
              </a:ext>
            </a:extLst>
          </p:cNvPr>
          <p:cNvSpPr>
            <a:spLocks noChangeShapeType="1"/>
          </p:cNvSpPr>
          <p:nvPr/>
        </p:nvSpPr>
        <p:spPr bwMode="auto">
          <a:xfrm rot="5400000" flipV="1">
            <a:off x="7496079" y="3147343"/>
            <a:ext cx="825500"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1" name="Line 23">
            <a:extLst>
              <a:ext uri="{FF2B5EF4-FFF2-40B4-BE49-F238E27FC236}">
                <a16:creationId xmlns:a16="http://schemas.microsoft.com/office/drawing/2014/main" id="{2491CE3E-5153-6F46-AEF2-4CF78E7D9648}"/>
              </a:ext>
            </a:extLst>
          </p:cNvPr>
          <p:cNvSpPr>
            <a:spLocks noChangeShapeType="1"/>
          </p:cNvSpPr>
          <p:nvPr/>
        </p:nvSpPr>
        <p:spPr bwMode="auto">
          <a:xfrm rot="5400000" flipV="1">
            <a:off x="7805641" y="3456905"/>
            <a:ext cx="206375"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2" name="Line 24">
            <a:extLst>
              <a:ext uri="{FF2B5EF4-FFF2-40B4-BE49-F238E27FC236}">
                <a16:creationId xmlns:a16="http://schemas.microsoft.com/office/drawing/2014/main" id="{9E2DBB4A-30A9-4E40-9904-D8411C4E0BE8}"/>
              </a:ext>
            </a:extLst>
          </p:cNvPr>
          <p:cNvSpPr>
            <a:spLocks noChangeShapeType="1"/>
          </p:cNvSpPr>
          <p:nvPr/>
        </p:nvSpPr>
        <p:spPr bwMode="auto">
          <a:xfrm rot="5400000" flipV="1">
            <a:off x="7496079" y="3766468"/>
            <a:ext cx="823913"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3" name="Line 25">
            <a:extLst>
              <a:ext uri="{FF2B5EF4-FFF2-40B4-BE49-F238E27FC236}">
                <a16:creationId xmlns:a16="http://schemas.microsoft.com/office/drawing/2014/main" id="{BA265017-1411-0B49-A1E7-7AE3F337E7E3}"/>
              </a:ext>
            </a:extLst>
          </p:cNvPr>
          <p:cNvSpPr>
            <a:spLocks noChangeShapeType="1"/>
          </p:cNvSpPr>
          <p:nvPr/>
        </p:nvSpPr>
        <p:spPr bwMode="auto">
          <a:xfrm rot="5400000" flipH="1" flipV="1">
            <a:off x="7770716" y="3698205"/>
            <a:ext cx="276225"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4" name="Line 26">
            <a:extLst>
              <a:ext uri="{FF2B5EF4-FFF2-40B4-BE49-F238E27FC236}">
                <a16:creationId xmlns:a16="http://schemas.microsoft.com/office/drawing/2014/main" id="{DEAF957A-944B-6345-9586-B2ED2734175B}"/>
              </a:ext>
            </a:extLst>
          </p:cNvPr>
          <p:cNvSpPr>
            <a:spLocks noChangeShapeType="1"/>
          </p:cNvSpPr>
          <p:nvPr/>
        </p:nvSpPr>
        <p:spPr bwMode="auto">
          <a:xfrm rot="5400000" flipH="1" flipV="1">
            <a:off x="7461154" y="4007768"/>
            <a:ext cx="893763"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5" name="Line 27">
            <a:extLst>
              <a:ext uri="{FF2B5EF4-FFF2-40B4-BE49-F238E27FC236}">
                <a16:creationId xmlns:a16="http://schemas.microsoft.com/office/drawing/2014/main" id="{51C47043-AD1B-174F-BA85-D9D047EC1F9D}"/>
              </a:ext>
            </a:extLst>
          </p:cNvPr>
          <p:cNvSpPr>
            <a:spLocks noChangeShapeType="1"/>
          </p:cNvSpPr>
          <p:nvPr/>
        </p:nvSpPr>
        <p:spPr bwMode="auto">
          <a:xfrm rot="5400000" flipH="1" flipV="1">
            <a:off x="7153179" y="4315743"/>
            <a:ext cx="1511300"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6" name="Line 28">
            <a:extLst>
              <a:ext uri="{FF2B5EF4-FFF2-40B4-BE49-F238E27FC236}">
                <a16:creationId xmlns:a16="http://schemas.microsoft.com/office/drawing/2014/main" id="{3F900E9A-022F-7946-8877-A49C3D054C36}"/>
              </a:ext>
            </a:extLst>
          </p:cNvPr>
          <p:cNvSpPr>
            <a:spLocks noChangeShapeType="1"/>
          </p:cNvSpPr>
          <p:nvPr/>
        </p:nvSpPr>
        <p:spPr bwMode="auto">
          <a:xfrm rot="5400000" flipV="1">
            <a:off x="7186516" y="3456905"/>
            <a:ext cx="1443038"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7" name="Line 29">
            <a:extLst>
              <a:ext uri="{FF2B5EF4-FFF2-40B4-BE49-F238E27FC236}">
                <a16:creationId xmlns:a16="http://schemas.microsoft.com/office/drawing/2014/main" id="{3129EA52-71A8-7741-A725-110DECC268D3}"/>
              </a:ext>
            </a:extLst>
          </p:cNvPr>
          <p:cNvSpPr>
            <a:spLocks noChangeShapeType="1"/>
          </p:cNvSpPr>
          <p:nvPr/>
        </p:nvSpPr>
        <p:spPr bwMode="auto">
          <a:xfrm rot="5400000" flipV="1">
            <a:off x="7737379" y="4007768"/>
            <a:ext cx="341313"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8" name="Line 30">
            <a:extLst>
              <a:ext uri="{FF2B5EF4-FFF2-40B4-BE49-F238E27FC236}">
                <a16:creationId xmlns:a16="http://schemas.microsoft.com/office/drawing/2014/main" id="{AA3E9112-D80C-5748-9A12-6907C847C9BD}"/>
              </a:ext>
            </a:extLst>
          </p:cNvPr>
          <p:cNvSpPr>
            <a:spLocks noChangeShapeType="1"/>
          </p:cNvSpPr>
          <p:nvPr/>
        </p:nvSpPr>
        <p:spPr bwMode="auto">
          <a:xfrm rot="5400000" flipH="1" flipV="1">
            <a:off x="7770716" y="4315743"/>
            <a:ext cx="276225"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49" name="Line 31">
            <a:extLst>
              <a:ext uri="{FF2B5EF4-FFF2-40B4-BE49-F238E27FC236}">
                <a16:creationId xmlns:a16="http://schemas.microsoft.com/office/drawing/2014/main" id="{E1080190-ECCC-0F4C-90D8-AC258C1D7E80}"/>
              </a:ext>
            </a:extLst>
          </p:cNvPr>
          <p:cNvSpPr>
            <a:spLocks noChangeShapeType="1"/>
          </p:cNvSpPr>
          <p:nvPr/>
        </p:nvSpPr>
        <p:spPr bwMode="auto">
          <a:xfrm rot="5400000" flipH="1" flipV="1">
            <a:off x="7461154" y="4625305"/>
            <a:ext cx="893763" cy="4222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0" name="Line 32">
            <a:extLst>
              <a:ext uri="{FF2B5EF4-FFF2-40B4-BE49-F238E27FC236}">
                <a16:creationId xmlns:a16="http://schemas.microsoft.com/office/drawing/2014/main" id="{2E0DCF70-9A05-ED48-A679-75A399CD028D}"/>
              </a:ext>
            </a:extLst>
          </p:cNvPr>
          <p:cNvSpPr>
            <a:spLocks noChangeShapeType="1"/>
          </p:cNvSpPr>
          <p:nvPr/>
        </p:nvSpPr>
        <p:spPr bwMode="auto">
          <a:xfrm rot="5400000" flipV="1">
            <a:off x="6619779" y="2358355"/>
            <a:ext cx="61753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1" name="Line 33">
            <a:extLst>
              <a:ext uri="{FF2B5EF4-FFF2-40B4-BE49-F238E27FC236}">
                <a16:creationId xmlns:a16="http://schemas.microsoft.com/office/drawing/2014/main" id="{97113622-F3AF-004C-A8C0-928A2881F9C7}"/>
              </a:ext>
            </a:extLst>
          </p:cNvPr>
          <p:cNvSpPr>
            <a:spLocks noChangeShapeType="1"/>
          </p:cNvSpPr>
          <p:nvPr/>
        </p:nvSpPr>
        <p:spPr bwMode="auto">
          <a:xfrm rot="5400000" flipV="1">
            <a:off x="6345141" y="2632993"/>
            <a:ext cx="1166813"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2" name="Line 34">
            <a:extLst>
              <a:ext uri="{FF2B5EF4-FFF2-40B4-BE49-F238E27FC236}">
                <a16:creationId xmlns:a16="http://schemas.microsoft.com/office/drawing/2014/main" id="{7EFD294D-CD1A-6D43-834B-848FF2CDA937}"/>
              </a:ext>
            </a:extLst>
          </p:cNvPr>
          <p:cNvSpPr>
            <a:spLocks noChangeShapeType="1"/>
          </p:cNvSpPr>
          <p:nvPr/>
        </p:nvSpPr>
        <p:spPr bwMode="auto">
          <a:xfrm rot="5400000" flipV="1">
            <a:off x="6070504" y="2907630"/>
            <a:ext cx="1717675"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3" name="Line 35">
            <a:extLst>
              <a:ext uri="{FF2B5EF4-FFF2-40B4-BE49-F238E27FC236}">
                <a16:creationId xmlns:a16="http://schemas.microsoft.com/office/drawing/2014/main" id="{0C777C6A-0BF4-E341-9C17-1C5D2A103D13}"/>
              </a:ext>
            </a:extLst>
          </p:cNvPr>
          <p:cNvSpPr>
            <a:spLocks noChangeShapeType="1"/>
          </p:cNvSpPr>
          <p:nvPr/>
        </p:nvSpPr>
        <p:spPr bwMode="auto">
          <a:xfrm rot="5400000" flipV="1">
            <a:off x="5794279" y="3252118"/>
            <a:ext cx="226853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4" name="Line 36">
            <a:extLst>
              <a:ext uri="{FF2B5EF4-FFF2-40B4-BE49-F238E27FC236}">
                <a16:creationId xmlns:a16="http://schemas.microsoft.com/office/drawing/2014/main" id="{2D4D039A-9A41-BC4D-9A17-886BDE5A20D1}"/>
              </a:ext>
            </a:extLst>
          </p:cNvPr>
          <p:cNvSpPr>
            <a:spLocks noChangeShapeType="1"/>
          </p:cNvSpPr>
          <p:nvPr/>
        </p:nvSpPr>
        <p:spPr bwMode="auto">
          <a:xfrm rot="5400000" flipV="1">
            <a:off x="5484716" y="3561680"/>
            <a:ext cx="2887663"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5" name="Line 37">
            <a:extLst>
              <a:ext uri="{FF2B5EF4-FFF2-40B4-BE49-F238E27FC236}">
                <a16:creationId xmlns:a16="http://schemas.microsoft.com/office/drawing/2014/main" id="{4B459D44-7457-CC4E-828F-49E14504B785}"/>
              </a:ext>
            </a:extLst>
          </p:cNvPr>
          <p:cNvSpPr>
            <a:spLocks noChangeShapeType="1"/>
          </p:cNvSpPr>
          <p:nvPr/>
        </p:nvSpPr>
        <p:spPr bwMode="auto">
          <a:xfrm rot="5400000" flipH="1" flipV="1">
            <a:off x="5622829" y="3972843"/>
            <a:ext cx="2613025"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6" name="Line 38">
            <a:extLst>
              <a:ext uri="{FF2B5EF4-FFF2-40B4-BE49-F238E27FC236}">
                <a16:creationId xmlns:a16="http://schemas.microsoft.com/office/drawing/2014/main" id="{E47D5991-7067-3A40-844C-79BD298A6874}"/>
              </a:ext>
            </a:extLst>
          </p:cNvPr>
          <p:cNvSpPr>
            <a:spLocks noChangeShapeType="1"/>
          </p:cNvSpPr>
          <p:nvPr/>
        </p:nvSpPr>
        <p:spPr bwMode="auto">
          <a:xfrm rot="5400000" flipH="1" flipV="1">
            <a:off x="5897466" y="4247480"/>
            <a:ext cx="2063750"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7" name="Line 39">
            <a:extLst>
              <a:ext uri="{FF2B5EF4-FFF2-40B4-BE49-F238E27FC236}">
                <a16:creationId xmlns:a16="http://schemas.microsoft.com/office/drawing/2014/main" id="{9FC38079-F4F7-684A-8E60-464AAC638D24}"/>
              </a:ext>
            </a:extLst>
          </p:cNvPr>
          <p:cNvSpPr>
            <a:spLocks noChangeShapeType="1"/>
          </p:cNvSpPr>
          <p:nvPr/>
        </p:nvSpPr>
        <p:spPr bwMode="auto">
          <a:xfrm rot="5400000" flipH="1" flipV="1">
            <a:off x="6172104" y="4523705"/>
            <a:ext cx="151288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8" name="Line 40">
            <a:extLst>
              <a:ext uri="{FF2B5EF4-FFF2-40B4-BE49-F238E27FC236}">
                <a16:creationId xmlns:a16="http://schemas.microsoft.com/office/drawing/2014/main" id="{43387E6E-F503-8649-881E-1641D9C19EA4}"/>
              </a:ext>
            </a:extLst>
          </p:cNvPr>
          <p:cNvSpPr>
            <a:spLocks noChangeShapeType="1"/>
          </p:cNvSpPr>
          <p:nvPr/>
        </p:nvSpPr>
        <p:spPr bwMode="auto">
          <a:xfrm rot="5400000" flipH="1" flipV="1">
            <a:off x="6481666" y="4833268"/>
            <a:ext cx="893763"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59" name="Line 41">
            <a:extLst>
              <a:ext uri="{FF2B5EF4-FFF2-40B4-BE49-F238E27FC236}">
                <a16:creationId xmlns:a16="http://schemas.microsoft.com/office/drawing/2014/main" id="{5F87E9C0-6E14-774D-BCBB-99C68686232E}"/>
              </a:ext>
            </a:extLst>
          </p:cNvPr>
          <p:cNvSpPr>
            <a:spLocks noChangeShapeType="1"/>
          </p:cNvSpPr>
          <p:nvPr/>
        </p:nvSpPr>
        <p:spPr bwMode="auto">
          <a:xfrm rot="5400000" flipH="1" flipV="1">
            <a:off x="6791229" y="5142830"/>
            <a:ext cx="27463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0" name="Line 42">
            <a:extLst>
              <a:ext uri="{FF2B5EF4-FFF2-40B4-BE49-F238E27FC236}">
                <a16:creationId xmlns:a16="http://schemas.microsoft.com/office/drawing/2014/main" id="{38387231-1ED3-8E47-89AC-2EC9305944DD}"/>
              </a:ext>
            </a:extLst>
          </p:cNvPr>
          <p:cNvSpPr>
            <a:spLocks noChangeShapeType="1"/>
          </p:cNvSpPr>
          <p:nvPr/>
        </p:nvSpPr>
        <p:spPr bwMode="auto">
          <a:xfrm rot="5400000" flipV="1">
            <a:off x="8788304" y="3525168"/>
            <a:ext cx="0" cy="4921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1" name="Line 43">
            <a:extLst>
              <a:ext uri="{FF2B5EF4-FFF2-40B4-BE49-F238E27FC236}">
                <a16:creationId xmlns:a16="http://schemas.microsoft.com/office/drawing/2014/main" id="{71F87DF8-8AE0-D04B-83C6-F408381FBB04}"/>
              </a:ext>
            </a:extLst>
          </p:cNvPr>
          <p:cNvSpPr>
            <a:spLocks noChangeShapeType="1"/>
          </p:cNvSpPr>
          <p:nvPr/>
        </p:nvSpPr>
        <p:spPr bwMode="auto">
          <a:xfrm rot="5400000" flipV="1">
            <a:off x="8788304" y="4142705"/>
            <a:ext cx="0" cy="4921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2" name="Line 44">
            <a:extLst>
              <a:ext uri="{FF2B5EF4-FFF2-40B4-BE49-F238E27FC236}">
                <a16:creationId xmlns:a16="http://schemas.microsoft.com/office/drawing/2014/main" id="{DB0E83C4-256D-914F-B653-9FDE6D65CAEB}"/>
              </a:ext>
            </a:extLst>
          </p:cNvPr>
          <p:cNvSpPr>
            <a:spLocks noChangeShapeType="1"/>
          </p:cNvSpPr>
          <p:nvPr/>
        </p:nvSpPr>
        <p:spPr bwMode="auto">
          <a:xfrm rot="5400000" flipV="1">
            <a:off x="6861079" y="2598068"/>
            <a:ext cx="136525"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3" name="Line 45">
            <a:extLst>
              <a:ext uri="{FF2B5EF4-FFF2-40B4-BE49-F238E27FC236}">
                <a16:creationId xmlns:a16="http://schemas.microsoft.com/office/drawing/2014/main" id="{77529968-B7A4-2945-ACD8-8A5E849BADDF}"/>
              </a:ext>
            </a:extLst>
          </p:cNvPr>
          <p:cNvSpPr>
            <a:spLocks noChangeShapeType="1"/>
          </p:cNvSpPr>
          <p:nvPr/>
        </p:nvSpPr>
        <p:spPr bwMode="auto">
          <a:xfrm rot="5400000" flipV="1">
            <a:off x="6586441" y="2872705"/>
            <a:ext cx="685800"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4" name="Line 46">
            <a:extLst>
              <a:ext uri="{FF2B5EF4-FFF2-40B4-BE49-F238E27FC236}">
                <a16:creationId xmlns:a16="http://schemas.microsoft.com/office/drawing/2014/main" id="{FC04C6F5-734F-7B4C-9511-7B064EEC8D5A}"/>
              </a:ext>
            </a:extLst>
          </p:cNvPr>
          <p:cNvSpPr>
            <a:spLocks noChangeShapeType="1"/>
          </p:cNvSpPr>
          <p:nvPr/>
        </p:nvSpPr>
        <p:spPr bwMode="auto">
          <a:xfrm rot="5400000" flipV="1">
            <a:off x="6310216" y="3148930"/>
            <a:ext cx="1236663"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65" name="Line 47">
            <a:extLst>
              <a:ext uri="{FF2B5EF4-FFF2-40B4-BE49-F238E27FC236}">
                <a16:creationId xmlns:a16="http://schemas.microsoft.com/office/drawing/2014/main" id="{2734E257-CA8D-CC4F-8AC2-0F19EA300113}"/>
              </a:ext>
            </a:extLst>
          </p:cNvPr>
          <p:cNvSpPr>
            <a:spLocks noChangeShapeType="1"/>
          </p:cNvSpPr>
          <p:nvPr/>
        </p:nvSpPr>
        <p:spPr bwMode="auto">
          <a:xfrm rot="5400000" flipV="1">
            <a:off x="6000654" y="3458493"/>
            <a:ext cx="1855788" cy="7032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N"/>
          </a:p>
        </p:txBody>
      </p:sp>
      <p:sp>
        <p:nvSpPr>
          <p:cNvPr id="8" name="TextBox 7">
            <a:extLst>
              <a:ext uri="{FF2B5EF4-FFF2-40B4-BE49-F238E27FC236}">
                <a16:creationId xmlns:a16="http://schemas.microsoft.com/office/drawing/2014/main" id="{C0F44C69-AA1C-5942-9AF2-CCEDD3844EBA}"/>
              </a:ext>
            </a:extLst>
          </p:cNvPr>
          <p:cNvSpPr txBox="1"/>
          <p:nvPr/>
        </p:nvSpPr>
        <p:spPr>
          <a:xfrm>
            <a:off x="9059489" y="3585771"/>
            <a:ext cx="415498" cy="369332"/>
          </a:xfrm>
          <a:prstGeom prst="rect">
            <a:avLst/>
          </a:prstGeom>
          <a:noFill/>
        </p:spPr>
        <p:txBody>
          <a:bodyPr wrap="none" rtlCol="0">
            <a:spAutoFit/>
          </a:bodyPr>
          <a:lstStyle/>
          <a:p>
            <a:pPr algn="l"/>
            <a:r>
              <a:rPr lang="en-US" dirty="0" err="1">
                <a:latin typeface="+mn-ea"/>
              </a:rPr>
              <a:t>猫</a:t>
            </a:r>
            <a:endParaRPr lang="en-CN" dirty="0">
              <a:latin typeface="+mn-ea"/>
            </a:endParaRPr>
          </a:p>
        </p:txBody>
      </p:sp>
      <p:sp>
        <p:nvSpPr>
          <p:cNvPr id="66" name="TextBox 65">
            <a:extLst>
              <a:ext uri="{FF2B5EF4-FFF2-40B4-BE49-F238E27FC236}">
                <a16:creationId xmlns:a16="http://schemas.microsoft.com/office/drawing/2014/main" id="{B7586B19-EE75-C34C-9EEE-BA14EAC9C12B}"/>
              </a:ext>
            </a:extLst>
          </p:cNvPr>
          <p:cNvSpPr txBox="1"/>
          <p:nvPr/>
        </p:nvSpPr>
        <p:spPr>
          <a:xfrm>
            <a:off x="9059489" y="4201636"/>
            <a:ext cx="415498" cy="369332"/>
          </a:xfrm>
          <a:prstGeom prst="rect">
            <a:avLst/>
          </a:prstGeom>
          <a:noFill/>
        </p:spPr>
        <p:txBody>
          <a:bodyPr wrap="none" rtlCol="0">
            <a:spAutoFit/>
          </a:bodyPr>
          <a:lstStyle/>
          <a:p>
            <a:pPr algn="l"/>
            <a:r>
              <a:rPr lang="en-US" dirty="0" err="1">
                <a:latin typeface="+mn-ea"/>
              </a:rPr>
              <a:t>狗</a:t>
            </a:r>
            <a:endParaRPr lang="en-CN" dirty="0">
              <a:latin typeface="+mn-ea"/>
            </a:endParaRPr>
          </a:p>
        </p:txBody>
      </p:sp>
      <p:sp>
        <p:nvSpPr>
          <p:cNvPr id="10" name="Bevel 9">
            <a:extLst>
              <a:ext uri="{FF2B5EF4-FFF2-40B4-BE49-F238E27FC236}">
                <a16:creationId xmlns:a16="http://schemas.microsoft.com/office/drawing/2014/main" id="{F8F8F7E0-CD21-344A-ABB6-E8F4D45FFC60}"/>
              </a:ext>
            </a:extLst>
          </p:cNvPr>
          <p:cNvSpPr/>
          <p:nvPr/>
        </p:nvSpPr>
        <p:spPr>
          <a:xfrm>
            <a:off x="6752963" y="3861083"/>
            <a:ext cx="1516411" cy="460874"/>
          </a:xfrm>
          <a:prstGeom prst="bevel">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全连接层</a:t>
            </a:r>
            <a:endParaRPr lang="en-CN" dirty="0"/>
          </a:p>
        </p:txBody>
      </p:sp>
      <p:graphicFrame>
        <p:nvGraphicFramePr>
          <p:cNvPr id="67" name="Table 13">
            <a:extLst>
              <a:ext uri="{FF2B5EF4-FFF2-40B4-BE49-F238E27FC236}">
                <a16:creationId xmlns:a16="http://schemas.microsoft.com/office/drawing/2014/main" id="{27705E83-197E-9441-8B48-D88D09FC5DB2}"/>
              </a:ext>
            </a:extLst>
          </p:cNvPr>
          <p:cNvGraphicFramePr>
            <a:graphicFrameLocks noGrp="1"/>
          </p:cNvGraphicFramePr>
          <p:nvPr/>
        </p:nvGraphicFramePr>
        <p:xfrm>
          <a:off x="1576188" y="3225131"/>
          <a:ext cx="941050" cy="914400"/>
        </p:xfrm>
        <a:graphic>
          <a:graphicData uri="http://schemas.openxmlformats.org/drawingml/2006/table">
            <a:tbl>
              <a:tblPr firstRow="1" bandRow="1">
                <a:tableStyleId>{5940675A-B579-460E-94D1-54222C63F5DA}</a:tableStyleId>
              </a:tblPr>
              <a:tblGrid>
                <a:gridCol w="470525">
                  <a:extLst>
                    <a:ext uri="{9D8B030D-6E8A-4147-A177-3AD203B41FA5}">
                      <a16:colId xmlns:a16="http://schemas.microsoft.com/office/drawing/2014/main" val="892182992"/>
                    </a:ext>
                  </a:extLst>
                </a:gridCol>
                <a:gridCol w="470525">
                  <a:extLst>
                    <a:ext uri="{9D8B030D-6E8A-4147-A177-3AD203B41FA5}">
                      <a16:colId xmlns:a16="http://schemas.microsoft.com/office/drawing/2014/main" val="2427902903"/>
                    </a:ext>
                  </a:extLst>
                </a:gridCol>
              </a:tblGrid>
              <a:tr h="403541">
                <a:tc>
                  <a:txBody>
                    <a:bodyPr/>
                    <a:lstStyle/>
                    <a:p>
                      <a:pPr algn="ctr"/>
                      <a:r>
                        <a:rPr lang="en-US" altLang="zh-CN" sz="2400" b="1" dirty="0">
                          <a:solidFill>
                            <a:schemeClr val="accent1"/>
                          </a:solidFill>
                        </a:rPr>
                        <a:t>1</a:t>
                      </a:r>
                      <a:endParaRPr lang="en-CN" sz="2400" b="1" dirty="0">
                        <a:solidFill>
                          <a:schemeClr val="accent1"/>
                        </a:solidFill>
                      </a:endParaRPr>
                    </a:p>
                  </a:txBody>
                  <a:tcPr anchor="ctr">
                    <a:solidFill>
                      <a:schemeClr val="accent1">
                        <a:lumMod val="20000"/>
                        <a:lumOff val="80000"/>
                        <a:alpha val="79000"/>
                      </a:schemeClr>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403541">
                <a:tc>
                  <a:txBody>
                    <a:bodyPr/>
                    <a:lstStyle/>
                    <a:p>
                      <a:pPr algn="ctr"/>
                      <a:r>
                        <a:rPr lang="en-US" altLang="zh-CN" sz="2400" b="1" dirty="0">
                          <a:solidFill>
                            <a:schemeClr val="accent1"/>
                          </a:solidFill>
                        </a:rPr>
                        <a:t>1</a:t>
                      </a:r>
                      <a:endParaRPr lang="en-CN" sz="2400" b="1" dirty="0">
                        <a:solidFill>
                          <a:schemeClr val="accent1"/>
                        </a:solidFill>
                      </a:endParaRPr>
                    </a:p>
                  </a:txBody>
                  <a:tcPr anchor="ctr">
                    <a:solidFill>
                      <a:schemeClr val="accent1">
                        <a:lumMod val="20000"/>
                        <a:lumOff val="80000"/>
                        <a:alpha val="79000"/>
                      </a:schemeClr>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sp>
        <p:nvSpPr>
          <p:cNvPr id="7" name="TextBox 6">
            <a:extLst>
              <a:ext uri="{FF2B5EF4-FFF2-40B4-BE49-F238E27FC236}">
                <a16:creationId xmlns:a16="http://schemas.microsoft.com/office/drawing/2014/main" id="{4A63C410-AE58-B149-82FC-E1C3704102F6}"/>
              </a:ext>
            </a:extLst>
          </p:cNvPr>
          <p:cNvSpPr txBox="1"/>
          <p:nvPr/>
        </p:nvSpPr>
        <p:spPr>
          <a:xfrm>
            <a:off x="747431" y="1115128"/>
            <a:ext cx="4266168" cy="523220"/>
          </a:xfrm>
          <a:prstGeom prst="rect">
            <a:avLst/>
          </a:prstGeom>
          <a:noFill/>
        </p:spPr>
        <p:txBody>
          <a:bodyPr wrap="none" rtlCol="0">
            <a:spAutoFit/>
          </a:bodyPr>
          <a:lstStyle/>
          <a:p>
            <a:pPr marL="285750" indent="-285750">
              <a:buFont typeface="Wingdings" pitchFamily="2" charset="2"/>
              <a:buChar char="Ø"/>
            </a:pPr>
            <a:r>
              <a:rPr lang="zh-CN" altLang="en-US" sz="2800" dirty="0">
                <a:latin typeface="+mn-ea"/>
              </a:rPr>
              <a:t>张量扁平化 （</a:t>
            </a:r>
            <a:r>
              <a:rPr lang="en-US" altLang="zh-CN" sz="2800" dirty="0">
                <a:latin typeface="+mn-ea"/>
              </a:rPr>
              <a:t>Flatten</a:t>
            </a:r>
            <a:r>
              <a:rPr lang="zh-CN" altLang="en-US" sz="2800" dirty="0">
                <a:latin typeface="+mn-ea"/>
              </a:rPr>
              <a:t>）</a:t>
            </a:r>
            <a:endParaRPr lang="en-CN" sz="2800" dirty="0">
              <a:latin typeface="+mn-ea"/>
            </a:endParaRPr>
          </a:p>
        </p:txBody>
      </p:sp>
      <p:sp>
        <p:nvSpPr>
          <p:cNvPr id="69" name="Right Arrow 68">
            <a:extLst>
              <a:ext uri="{FF2B5EF4-FFF2-40B4-BE49-F238E27FC236}">
                <a16:creationId xmlns:a16="http://schemas.microsoft.com/office/drawing/2014/main" id="{A142977D-D381-AC48-87D4-4F8AFD595CA7}"/>
              </a:ext>
            </a:extLst>
          </p:cNvPr>
          <p:cNvSpPr/>
          <p:nvPr/>
        </p:nvSpPr>
        <p:spPr>
          <a:xfrm>
            <a:off x="3401489" y="4016174"/>
            <a:ext cx="833448" cy="495300"/>
          </a:xfrm>
          <a:prstGeom prst="rightArrow">
            <a:avLst>
              <a:gd name="adj1" fmla="val 4179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0" name="TextBox 69">
            <a:extLst>
              <a:ext uri="{FF2B5EF4-FFF2-40B4-BE49-F238E27FC236}">
                <a16:creationId xmlns:a16="http://schemas.microsoft.com/office/drawing/2014/main" id="{040404D1-1987-7D40-9139-E7929E3CEF8D}"/>
              </a:ext>
            </a:extLst>
          </p:cNvPr>
          <p:cNvSpPr txBox="1"/>
          <p:nvPr/>
        </p:nvSpPr>
        <p:spPr>
          <a:xfrm>
            <a:off x="3257342" y="3599710"/>
            <a:ext cx="942566" cy="369332"/>
          </a:xfrm>
          <a:prstGeom prst="rect">
            <a:avLst/>
          </a:prstGeom>
          <a:noFill/>
        </p:spPr>
        <p:txBody>
          <a:bodyPr wrap="none" rtlCol="0">
            <a:spAutoFit/>
          </a:bodyPr>
          <a:lstStyle/>
          <a:p>
            <a:pPr algn="l"/>
            <a:r>
              <a:rPr lang="en-US" altLang="zh-CN" dirty="0">
                <a:latin typeface="+mn-ea"/>
              </a:rPr>
              <a:t>Flatten</a:t>
            </a:r>
            <a:endParaRPr lang="en-CN" dirty="0">
              <a:latin typeface="+mn-ea"/>
            </a:endParaRPr>
          </a:p>
        </p:txBody>
      </p:sp>
      <p:graphicFrame>
        <p:nvGraphicFramePr>
          <p:cNvPr id="11" name="Table 11">
            <a:extLst>
              <a:ext uri="{FF2B5EF4-FFF2-40B4-BE49-F238E27FC236}">
                <a16:creationId xmlns:a16="http://schemas.microsoft.com/office/drawing/2014/main" id="{2980E936-131C-7E4A-81B0-4529CA1FE968}"/>
              </a:ext>
            </a:extLst>
          </p:cNvPr>
          <p:cNvGraphicFramePr>
            <a:graphicFrameLocks noGrp="1"/>
          </p:cNvGraphicFramePr>
          <p:nvPr/>
        </p:nvGraphicFramePr>
        <p:xfrm>
          <a:off x="4683752" y="1804040"/>
          <a:ext cx="392865" cy="457200"/>
        </p:xfrm>
        <a:graphic>
          <a:graphicData uri="http://schemas.openxmlformats.org/drawingml/2006/table">
            <a:tbl>
              <a:tblPr firstRow="1" bandRow="1">
                <a:tableStyleId>{5940675A-B579-460E-94D1-54222C63F5DA}</a:tableStyleId>
              </a:tblPr>
              <a:tblGrid>
                <a:gridCol w="392865">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1"/>
                          </a:solidFill>
                          <a:latin typeface="+mn-lt"/>
                          <a:ea typeface="+mn-ea"/>
                          <a:cs typeface="+mn-cs"/>
                        </a:rPr>
                        <a:t>1</a:t>
                      </a:r>
                      <a:endParaRPr lang="en-CN" sz="2400" b="1" kern="1200" dirty="0">
                        <a:solidFill>
                          <a:schemeClr val="accent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76" name="Table 11">
            <a:extLst>
              <a:ext uri="{FF2B5EF4-FFF2-40B4-BE49-F238E27FC236}">
                <a16:creationId xmlns:a16="http://schemas.microsoft.com/office/drawing/2014/main" id="{F06464EC-C292-9747-90A5-AE5B2C92D23F}"/>
              </a:ext>
            </a:extLst>
          </p:cNvPr>
          <p:cNvGraphicFramePr>
            <a:graphicFrameLocks noGrp="1"/>
          </p:cNvGraphicFramePr>
          <p:nvPr/>
        </p:nvGraphicFramePr>
        <p:xfrm>
          <a:off x="4683752" y="2350947"/>
          <a:ext cx="392865" cy="457200"/>
        </p:xfrm>
        <a:graphic>
          <a:graphicData uri="http://schemas.openxmlformats.org/drawingml/2006/table">
            <a:tbl>
              <a:tblPr firstRow="1" bandRow="1">
                <a:tableStyleId>{5940675A-B579-460E-94D1-54222C63F5DA}</a:tableStyleId>
              </a:tblPr>
              <a:tblGrid>
                <a:gridCol w="392865">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1"/>
                          </a:solidFill>
                          <a:latin typeface="+mn-lt"/>
                          <a:ea typeface="+mn-ea"/>
                          <a:cs typeface="+mn-cs"/>
                        </a:rPr>
                        <a:t>0</a:t>
                      </a:r>
                      <a:endParaRPr lang="en-CN" sz="2400" b="1" kern="1200" dirty="0">
                        <a:solidFill>
                          <a:schemeClr val="accent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77" name="Table 11">
            <a:extLst>
              <a:ext uri="{FF2B5EF4-FFF2-40B4-BE49-F238E27FC236}">
                <a16:creationId xmlns:a16="http://schemas.microsoft.com/office/drawing/2014/main" id="{52031CE2-96F8-C049-B97F-0B6B404B2334}"/>
              </a:ext>
            </a:extLst>
          </p:cNvPr>
          <p:cNvGraphicFramePr>
            <a:graphicFrameLocks noGrp="1"/>
          </p:cNvGraphicFramePr>
          <p:nvPr/>
        </p:nvGraphicFramePr>
        <p:xfrm>
          <a:off x="4683752" y="2897854"/>
          <a:ext cx="392865" cy="457200"/>
        </p:xfrm>
        <a:graphic>
          <a:graphicData uri="http://schemas.openxmlformats.org/drawingml/2006/table">
            <a:tbl>
              <a:tblPr firstRow="1" bandRow="1">
                <a:tableStyleId>{5940675A-B579-460E-94D1-54222C63F5DA}</a:tableStyleId>
              </a:tblPr>
              <a:tblGrid>
                <a:gridCol w="392865">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1"/>
                          </a:solidFill>
                          <a:latin typeface="+mn-lt"/>
                          <a:ea typeface="+mn-ea"/>
                          <a:cs typeface="+mn-cs"/>
                        </a:rPr>
                        <a:t>1</a:t>
                      </a:r>
                      <a:endParaRPr lang="en-CN" sz="2400" b="1" kern="1200" dirty="0">
                        <a:solidFill>
                          <a:schemeClr val="accent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78" name="Table 11">
            <a:extLst>
              <a:ext uri="{FF2B5EF4-FFF2-40B4-BE49-F238E27FC236}">
                <a16:creationId xmlns:a16="http://schemas.microsoft.com/office/drawing/2014/main" id="{1FD6743F-88AE-6746-9DA4-98930606B00B}"/>
              </a:ext>
            </a:extLst>
          </p:cNvPr>
          <p:cNvGraphicFramePr>
            <a:graphicFrameLocks noGrp="1"/>
          </p:cNvGraphicFramePr>
          <p:nvPr/>
        </p:nvGraphicFramePr>
        <p:xfrm>
          <a:off x="4683752" y="3444761"/>
          <a:ext cx="392865" cy="457200"/>
        </p:xfrm>
        <a:graphic>
          <a:graphicData uri="http://schemas.openxmlformats.org/drawingml/2006/table">
            <a:tbl>
              <a:tblPr firstRow="1" bandRow="1">
                <a:tableStyleId>{5940675A-B579-460E-94D1-54222C63F5DA}</a:tableStyleId>
              </a:tblPr>
              <a:tblGrid>
                <a:gridCol w="392865">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1"/>
                          </a:solidFill>
                          <a:latin typeface="+mn-lt"/>
                          <a:ea typeface="+mn-ea"/>
                          <a:cs typeface="+mn-cs"/>
                        </a:rPr>
                        <a:t>0</a:t>
                      </a:r>
                      <a:endParaRPr lang="en-CN" sz="2400" b="1" kern="1200" dirty="0">
                        <a:solidFill>
                          <a:schemeClr val="accent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79" name="Table 11">
            <a:extLst>
              <a:ext uri="{FF2B5EF4-FFF2-40B4-BE49-F238E27FC236}">
                <a16:creationId xmlns:a16="http://schemas.microsoft.com/office/drawing/2014/main" id="{FFD2E166-9952-8148-A2D9-36AA704AD50A}"/>
              </a:ext>
            </a:extLst>
          </p:cNvPr>
          <p:cNvGraphicFramePr>
            <a:graphicFrameLocks noGrp="1"/>
          </p:cNvGraphicFramePr>
          <p:nvPr/>
        </p:nvGraphicFramePr>
        <p:xfrm>
          <a:off x="4683752" y="3991668"/>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1</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81" name="Table 11">
            <a:extLst>
              <a:ext uri="{FF2B5EF4-FFF2-40B4-BE49-F238E27FC236}">
                <a16:creationId xmlns:a16="http://schemas.microsoft.com/office/drawing/2014/main" id="{F6A02037-26A6-3345-B99C-CFE8FA0083D8}"/>
              </a:ext>
            </a:extLst>
          </p:cNvPr>
          <p:cNvGraphicFramePr>
            <a:graphicFrameLocks noGrp="1"/>
          </p:cNvGraphicFramePr>
          <p:nvPr/>
        </p:nvGraphicFramePr>
        <p:xfrm>
          <a:off x="4683752" y="4538575"/>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1</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82" name="Table 11">
            <a:extLst>
              <a:ext uri="{FF2B5EF4-FFF2-40B4-BE49-F238E27FC236}">
                <a16:creationId xmlns:a16="http://schemas.microsoft.com/office/drawing/2014/main" id="{85163209-C2F1-0F4D-8BB4-E492D06F55C5}"/>
              </a:ext>
            </a:extLst>
          </p:cNvPr>
          <p:cNvGraphicFramePr>
            <a:graphicFrameLocks noGrp="1"/>
          </p:cNvGraphicFramePr>
          <p:nvPr/>
        </p:nvGraphicFramePr>
        <p:xfrm>
          <a:off x="4683752" y="5085482"/>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0</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83" name="Table 11">
            <a:extLst>
              <a:ext uri="{FF2B5EF4-FFF2-40B4-BE49-F238E27FC236}">
                <a16:creationId xmlns:a16="http://schemas.microsoft.com/office/drawing/2014/main" id="{1B054E30-551B-7948-989C-1930B3E04F64}"/>
              </a:ext>
            </a:extLst>
          </p:cNvPr>
          <p:cNvGraphicFramePr>
            <a:graphicFrameLocks noGrp="1"/>
          </p:cNvGraphicFramePr>
          <p:nvPr/>
        </p:nvGraphicFramePr>
        <p:xfrm>
          <a:off x="4683752" y="5632389"/>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0</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p:sp>
        <p:nvSpPr>
          <p:cNvPr id="85" name="Right Arrow 84">
            <a:extLst>
              <a:ext uri="{FF2B5EF4-FFF2-40B4-BE49-F238E27FC236}">
                <a16:creationId xmlns:a16="http://schemas.microsoft.com/office/drawing/2014/main" id="{7D6C2B74-0D4F-8D4E-AA11-A2DC7700BD52}"/>
              </a:ext>
            </a:extLst>
          </p:cNvPr>
          <p:cNvSpPr/>
          <p:nvPr/>
        </p:nvSpPr>
        <p:spPr>
          <a:xfrm>
            <a:off x="5402092" y="4034730"/>
            <a:ext cx="833448" cy="495300"/>
          </a:xfrm>
          <a:prstGeom prst="rightArrow">
            <a:avLst>
              <a:gd name="adj1" fmla="val 4179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 name="灯片编号占位符 1"/>
          <p:cNvSpPr>
            <a:spLocks noGrp="1"/>
          </p:cNvSpPr>
          <p:nvPr>
            <p:ph type="sldNum" sz="quarter" idx="14"/>
          </p:nvPr>
        </p:nvSpPr>
        <p:spPr/>
        <p:txBody>
          <a:bodyPr/>
          <a:lstStyle/>
          <a:p>
            <a:fld id="{AF69888C-E133-43D9-A638-B5C95925B91C}" type="slidenum">
              <a:rPr lang="zh-CN" altLang="en-US" smtClean="0"/>
              <a:t>30</a:t>
            </a:fld>
            <a:endParaRPr lang="zh-CN" altLang="en-US" dirty="0"/>
          </a:p>
        </p:txBody>
      </p:sp>
    </p:spTree>
    <p:extLst>
      <p:ext uri="{BB962C8B-B14F-4D97-AF65-F5344CB8AC3E}">
        <p14:creationId xmlns:p14="http://schemas.microsoft.com/office/powerpoint/2010/main" val="240931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3.</a:t>
            </a:r>
            <a:r>
              <a:rPr lang="zh-CN" altLang="en-US" dirty="0"/>
              <a:t>卷积神经网络的结构</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63C410-AE58-B149-82FC-E1C3704102F6}"/>
                  </a:ext>
                </a:extLst>
              </p:cNvPr>
              <p:cNvSpPr txBox="1"/>
              <p:nvPr/>
            </p:nvSpPr>
            <p:spPr>
              <a:xfrm>
                <a:off x="747431" y="1115128"/>
                <a:ext cx="9256060" cy="461665"/>
              </a:xfrm>
              <a:prstGeom prst="rect">
                <a:avLst/>
              </a:prstGeom>
              <a:noFill/>
            </p:spPr>
            <p:txBody>
              <a:bodyPr wrap="none" rtlCol="0">
                <a:spAutoFit/>
              </a:bodyPr>
              <a:lstStyle/>
              <a:p>
                <a:pPr marL="285750" indent="-285750">
                  <a:buFont typeface="Wingdings" pitchFamily="2" charset="2"/>
                  <a:buChar char="Ø"/>
                </a:pPr>
                <a:r>
                  <a:rPr lang="en-US" sz="2400" dirty="0" err="1">
                    <a:latin typeface="+mn-ea"/>
                  </a:rPr>
                  <a:t>测试</a:t>
                </a:r>
                <a:r>
                  <a:rPr lang="zh-CN" altLang="en-US" sz="2400" dirty="0">
                    <a:latin typeface="+mn-ea"/>
                  </a:rPr>
                  <a:t>：</a:t>
                </a:r>
                <a:r>
                  <a:rPr lang="en-US" sz="2400" dirty="0" err="1">
                    <a:latin typeface="+mn-ea"/>
                  </a:rPr>
                  <a:t>数据维度和参数</a:t>
                </a:r>
                <a:r>
                  <a:rPr lang="zh-CN" altLang="en-US" sz="2400" dirty="0">
                    <a:latin typeface="+mn-ea"/>
                  </a:rPr>
                  <a:t>：</a:t>
                </a:r>
                <a:r>
                  <a:rPr lang="zh-CN" altLang="en-US" sz="2400" dirty="0"/>
                  <a:t>每一层输出的数据的通道数</a:t>
                </a:r>
                <a14:m>
                  <m:oMath xmlns:m="http://schemas.openxmlformats.org/officeDocument/2006/math">
                    <m:r>
                      <a:rPr lang="en-US" altLang="zh-CN" sz="2400" i="1">
                        <a:latin typeface="Cambria Math" panose="02040503050406030204" pitchFamily="18" charset="0"/>
                      </a:rPr>
                      <m:t>×</m:t>
                    </m:r>
                  </m:oMath>
                </a14:m>
                <a:r>
                  <a:rPr lang="en-CN" sz="2400" dirty="0">
                    <a:latin typeface="+mn-ea"/>
                  </a:rPr>
                  <a:t>长</a:t>
                </a:r>
                <a14:m>
                  <m:oMath xmlns:m="http://schemas.openxmlformats.org/officeDocument/2006/math">
                    <m:r>
                      <a:rPr lang="en-US" altLang="zh-CN" sz="2400" i="1">
                        <a:latin typeface="Cambria Math" panose="02040503050406030204" pitchFamily="18" charset="0"/>
                      </a:rPr>
                      <m:t>×</m:t>
                    </m:r>
                    <m:r>
                      <a:rPr lang="zh-CN" altLang="en-CN" sz="2400" i="1">
                        <a:latin typeface="Cambria Math" panose="02040503050406030204" pitchFamily="18" charset="0"/>
                      </a:rPr>
                      <m:t>宽</m:t>
                    </m:r>
                  </m:oMath>
                </a14:m>
                <a:r>
                  <a:rPr lang="zh-CN" altLang="en-US" sz="2400" dirty="0">
                    <a:latin typeface="+mn-ea"/>
                  </a:rPr>
                  <a:t>？</a:t>
                </a:r>
                <a:endParaRPr lang="en-CN" sz="2400" dirty="0">
                  <a:latin typeface="+mn-ea"/>
                </a:endParaRPr>
              </a:p>
            </p:txBody>
          </p:sp>
        </mc:Choice>
        <mc:Fallback xmlns="">
          <p:sp>
            <p:nvSpPr>
              <p:cNvPr id="7" name="TextBox 6">
                <a:extLst>
                  <a:ext uri="{FF2B5EF4-FFF2-40B4-BE49-F238E27FC236}">
                    <a16:creationId xmlns:a16="http://schemas.microsoft.com/office/drawing/2014/main" id="{4A63C410-AE58-B149-82FC-E1C3704102F6}"/>
                  </a:ext>
                </a:extLst>
              </p:cNvPr>
              <p:cNvSpPr txBox="1">
                <a:spLocks noRot="1" noChangeAspect="1" noMove="1" noResize="1" noEditPoints="1" noAdjustHandles="1" noChangeArrowheads="1" noChangeShapeType="1" noTextEdit="1"/>
              </p:cNvSpPr>
              <p:nvPr/>
            </p:nvSpPr>
            <p:spPr>
              <a:xfrm>
                <a:off x="747431" y="1115128"/>
                <a:ext cx="9256060" cy="461665"/>
              </a:xfrm>
              <a:prstGeom prst="rect">
                <a:avLst/>
              </a:prstGeom>
              <a:blipFill>
                <a:blip r:embed="rId3"/>
                <a:stretch>
                  <a:fillRect l="-960" t="-7895" b="-28947"/>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CE22B148-8F39-2747-A22B-C5441E5D7EC7}"/>
              </a:ext>
            </a:extLst>
          </p:cNvPr>
          <p:cNvPicPr>
            <a:picLocks noChangeAspect="1"/>
          </p:cNvPicPr>
          <p:nvPr/>
        </p:nvPicPr>
        <p:blipFill>
          <a:blip r:embed="rId4"/>
          <a:stretch>
            <a:fillRect/>
          </a:stretch>
        </p:blipFill>
        <p:spPr>
          <a:xfrm>
            <a:off x="833120" y="2998470"/>
            <a:ext cx="1320800" cy="1409700"/>
          </a:xfrm>
          <a:prstGeom prst="rect">
            <a:avLst/>
          </a:prstGeom>
        </p:spPr>
      </p:pic>
      <p:sp>
        <p:nvSpPr>
          <p:cNvPr id="71" name="Right Arrow 70">
            <a:extLst>
              <a:ext uri="{FF2B5EF4-FFF2-40B4-BE49-F238E27FC236}">
                <a16:creationId xmlns:a16="http://schemas.microsoft.com/office/drawing/2014/main" id="{6BD56D89-E842-6E47-8B4D-2F26BC34E1D5}"/>
              </a:ext>
            </a:extLst>
          </p:cNvPr>
          <p:cNvSpPr/>
          <p:nvPr/>
        </p:nvSpPr>
        <p:spPr>
          <a:xfrm>
            <a:off x="2252323" y="3377486"/>
            <a:ext cx="317500"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2" name="Cube 71">
            <a:extLst>
              <a:ext uri="{FF2B5EF4-FFF2-40B4-BE49-F238E27FC236}">
                <a16:creationId xmlns:a16="http://schemas.microsoft.com/office/drawing/2014/main" id="{B3A80C7F-A693-304E-B4FC-BFBA286EA517}"/>
              </a:ext>
            </a:extLst>
          </p:cNvPr>
          <p:cNvSpPr/>
          <p:nvPr/>
        </p:nvSpPr>
        <p:spPr>
          <a:xfrm>
            <a:off x="2569823" y="1999621"/>
            <a:ext cx="1716008" cy="2880054"/>
          </a:xfrm>
          <a:prstGeom prst="cube">
            <a:avLst>
              <a:gd name="adj" fmla="val 928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3" name="TextBox 72">
            <a:extLst>
              <a:ext uri="{FF2B5EF4-FFF2-40B4-BE49-F238E27FC236}">
                <a16:creationId xmlns:a16="http://schemas.microsoft.com/office/drawing/2014/main" id="{D1B9756E-D1CC-7D41-BAD8-D35C4AEEFF9A}"/>
              </a:ext>
            </a:extLst>
          </p:cNvPr>
          <p:cNvSpPr txBox="1"/>
          <p:nvPr/>
        </p:nvSpPr>
        <p:spPr>
          <a:xfrm>
            <a:off x="2803503" y="5013680"/>
            <a:ext cx="877163" cy="369332"/>
          </a:xfrm>
          <a:prstGeom prst="rect">
            <a:avLst/>
          </a:prstGeom>
          <a:noFill/>
        </p:spPr>
        <p:txBody>
          <a:bodyPr wrap="none" rtlCol="0">
            <a:spAutoFit/>
          </a:bodyPr>
          <a:lstStyle/>
          <a:p>
            <a:pPr algn="l"/>
            <a:r>
              <a:rPr lang="en-CN" dirty="0">
                <a:latin typeface="+mn-ea"/>
              </a:rPr>
              <a:t>卷积层</a:t>
            </a:r>
          </a:p>
        </p:txBody>
      </p:sp>
      <p:sp>
        <p:nvSpPr>
          <p:cNvPr id="74" name="Right Arrow 73">
            <a:extLst>
              <a:ext uri="{FF2B5EF4-FFF2-40B4-BE49-F238E27FC236}">
                <a16:creationId xmlns:a16="http://schemas.microsoft.com/office/drawing/2014/main" id="{606B0FB2-2100-5544-92A1-D50F3A707639}"/>
              </a:ext>
            </a:extLst>
          </p:cNvPr>
          <p:cNvSpPr/>
          <p:nvPr/>
        </p:nvSpPr>
        <p:spPr>
          <a:xfrm>
            <a:off x="3980902" y="3347669"/>
            <a:ext cx="1515658"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0EEB4-A978-ED48-86A3-A4006E6819A1}"/>
                  </a:ext>
                </a:extLst>
              </p:cNvPr>
              <p:cNvSpPr txBox="1"/>
              <p:nvPr/>
            </p:nvSpPr>
            <p:spPr>
              <a:xfrm>
                <a:off x="687471" y="2499958"/>
                <a:ext cx="1484702"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28×28</m:t>
                    </m:r>
                    <m:r>
                      <a:rPr lang="en-US" altLang="zh-CN" sz="2400" i="1">
                        <a:latin typeface="Cambria Math" panose="02040503050406030204" pitchFamily="18" charset="0"/>
                      </a:rPr>
                      <m:t>×</m:t>
                    </m:r>
                  </m:oMath>
                </a14:m>
                <a:r>
                  <a:rPr lang="en-US" altLang="zh-CN" sz="2400" dirty="0">
                    <a:latin typeface="+mn-ea"/>
                  </a:rPr>
                  <a:t>1</a:t>
                </a:r>
                <a:endParaRPr lang="en-CN" sz="2400" dirty="0">
                  <a:latin typeface="+mn-ea"/>
                </a:endParaRPr>
              </a:p>
            </p:txBody>
          </p:sp>
        </mc:Choice>
        <mc:Fallback xmlns="">
          <p:sp>
            <p:nvSpPr>
              <p:cNvPr id="3" name="TextBox 2">
                <a:extLst>
                  <a:ext uri="{FF2B5EF4-FFF2-40B4-BE49-F238E27FC236}">
                    <a16:creationId xmlns:a16="http://schemas.microsoft.com/office/drawing/2014/main" id="{8A40EEB4-A978-ED48-86A3-A4006E6819A1}"/>
                  </a:ext>
                </a:extLst>
              </p:cNvPr>
              <p:cNvSpPr txBox="1">
                <a:spLocks noRot="1" noChangeAspect="1" noMove="1" noResize="1" noEditPoints="1" noAdjustHandles="1" noChangeArrowheads="1" noChangeShapeType="1" noTextEdit="1"/>
              </p:cNvSpPr>
              <p:nvPr/>
            </p:nvSpPr>
            <p:spPr>
              <a:xfrm>
                <a:off x="687471" y="2499958"/>
                <a:ext cx="1484702" cy="461665"/>
              </a:xfrm>
              <a:prstGeom prst="rect">
                <a:avLst/>
              </a:prstGeom>
              <a:blipFill>
                <a:blip r:embed="rId5"/>
                <a:stretch>
                  <a:fillRect l="-855" t="-10526" r="-5983" b="-289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3432B9-24AB-8645-9CC1-CDEFEC92CC7F}"/>
                  </a:ext>
                </a:extLst>
              </p:cNvPr>
              <p:cNvSpPr txBox="1"/>
              <p:nvPr/>
            </p:nvSpPr>
            <p:spPr>
              <a:xfrm>
                <a:off x="2323197" y="5383012"/>
                <a:ext cx="2209259" cy="369332"/>
              </a:xfrm>
              <a:prstGeom prst="rect">
                <a:avLst/>
              </a:prstGeom>
              <a:noFill/>
            </p:spPr>
            <p:txBody>
              <a:bodyPr wrap="none" rtlCol="0">
                <a:spAutoFit/>
              </a:bodyPr>
              <a:lstStyle/>
              <a:p>
                <a:r>
                  <a:rPr lang="en-US" altLang="zh-CN" dirty="0">
                    <a:latin typeface="+mn-ea"/>
                  </a:rPr>
                  <a:t>Conv</a:t>
                </a:r>
                <a:r>
                  <a:rPr lang="zh-CN" altLang="en-US" dirty="0">
                    <a:latin typeface="+mn-ea"/>
                  </a:rPr>
                  <a:t> </a:t>
                </a:r>
                <a14:m>
                  <m:oMath xmlns:m="http://schemas.openxmlformats.org/officeDocument/2006/math">
                    <m:r>
                      <a:rPr lang="en-US" altLang="zh-CN" i="1" dirty="0"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oMath>
                </a14:m>
                <a:r>
                  <a:rPr lang="en-US" altLang="zh-CN" dirty="0">
                    <a:latin typeface="+mn-ea"/>
                  </a:rPr>
                  <a:t>,</a:t>
                </a:r>
                <a:r>
                  <a:rPr lang="zh-CN" altLang="en-US" dirty="0">
                    <a:latin typeface="+mn-ea"/>
                  </a:rPr>
                  <a:t> </a:t>
                </a:r>
                <a:r>
                  <a:rPr lang="en-US" altLang="zh-CN" dirty="0">
                    <a:latin typeface="+mn-ea"/>
                  </a:rPr>
                  <a:t>Stride</a:t>
                </a:r>
                <a:r>
                  <a:rPr lang="zh-CN" altLang="en-US" dirty="0">
                    <a:latin typeface="+mn-ea"/>
                  </a:rPr>
                  <a:t> </a:t>
                </a:r>
                <a:r>
                  <a:rPr lang="en-US" altLang="zh-CN" dirty="0">
                    <a:latin typeface="+mn-ea"/>
                  </a:rPr>
                  <a:t>1</a:t>
                </a:r>
                <a:endParaRPr lang="en-CN" dirty="0">
                  <a:latin typeface="+mn-ea"/>
                </a:endParaRPr>
              </a:p>
            </p:txBody>
          </p:sp>
        </mc:Choice>
        <mc:Fallback xmlns="">
          <p:sp>
            <p:nvSpPr>
              <p:cNvPr id="5" name="TextBox 4">
                <a:extLst>
                  <a:ext uri="{FF2B5EF4-FFF2-40B4-BE49-F238E27FC236}">
                    <a16:creationId xmlns:a16="http://schemas.microsoft.com/office/drawing/2014/main" id="{593432B9-24AB-8645-9CC1-CDEFEC92CC7F}"/>
                  </a:ext>
                </a:extLst>
              </p:cNvPr>
              <p:cNvSpPr txBox="1">
                <a:spLocks noRot="1" noChangeAspect="1" noMove="1" noResize="1" noEditPoints="1" noAdjustHandles="1" noChangeArrowheads="1" noChangeShapeType="1" noTextEdit="1"/>
              </p:cNvSpPr>
              <p:nvPr/>
            </p:nvSpPr>
            <p:spPr>
              <a:xfrm>
                <a:off x="2323197" y="5383012"/>
                <a:ext cx="2209259" cy="369332"/>
              </a:xfrm>
              <a:prstGeom prst="rect">
                <a:avLst/>
              </a:prstGeom>
              <a:blipFill>
                <a:blip r:embed="rId6"/>
                <a:stretch>
                  <a:fillRect l="-1705" t="-6452" r="-1136" b="-19355"/>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C20E0DF9-E747-1140-AEBF-F5F925F542CB}"/>
              </a:ext>
            </a:extLst>
          </p:cNvPr>
          <p:cNvSpPr txBox="1"/>
          <p:nvPr/>
        </p:nvSpPr>
        <p:spPr>
          <a:xfrm>
            <a:off x="2672825" y="5742872"/>
            <a:ext cx="1138517" cy="369332"/>
          </a:xfrm>
          <a:prstGeom prst="rect">
            <a:avLst/>
          </a:prstGeom>
          <a:noFill/>
        </p:spPr>
        <p:txBody>
          <a:bodyPr wrap="none" rtlCol="0">
            <a:spAutoFit/>
          </a:bodyPr>
          <a:lstStyle/>
          <a:p>
            <a:pPr algn="l"/>
            <a:r>
              <a:rPr lang="en-US" altLang="zh-CN" dirty="0">
                <a:latin typeface="+mn-ea"/>
              </a:rPr>
              <a:t>Filter:</a:t>
            </a:r>
            <a:r>
              <a:rPr lang="zh-CN" altLang="en-US" dirty="0">
                <a:latin typeface="+mn-ea"/>
              </a:rPr>
              <a:t> </a:t>
            </a:r>
            <a:r>
              <a:rPr lang="en-US" altLang="zh-CN" dirty="0">
                <a:latin typeface="+mn-ea"/>
              </a:rPr>
              <a:t>25</a:t>
            </a:r>
            <a:endParaRPr lang="en-CN" dirty="0">
              <a:latin typeface="+mn-ea"/>
            </a:endParaRPr>
          </a:p>
        </p:txBody>
      </p:sp>
      <p:sp>
        <p:nvSpPr>
          <p:cNvPr id="9" name="TextBox 8">
            <a:extLst>
              <a:ext uri="{FF2B5EF4-FFF2-40B4-BE49-F238E27FC236}">
                <a16:creationId xmlns:a16="http://schemas.microsoft.com/office/drawing/2014/main" id="{4BD9933F-6E61-E64B-B6B0-F16819436D9F}"/>
              </a:ext>
            </a:extLst>
          </p:cNvPr>
          <p:cNvSpPr txBox="1"/>
          <p:nvPr/>
        </p:nvSpPr>
        <p:spPr>
          <a:xfrm>
            <a:off x="4298403" y="3868713"/>
            <a:ext cx="296876"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B2F3A96-9B5B-A147-B0D4-4706312E7113}"/>
                  </a:ext>
                </a:extLst>
              </p:cNvPr>
              <p:cNvSpPr txBox="1"/>
              <p:nvPr/>
            </p:nvSpPr>
            <p:spPr>
              <a:xfrm>
                <a:off x="3664415" y="4166234"/>
                <a:ext cx="1665841"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26×26</m:t>
                    </m:r>
                    <m:r>
                      <a:rPr lang="en-US" altLang="zh-CN" sz="2400" i="1">
                        <a:latin typeface="Cambria Math" panose="02040503050406030204" pitchFamily="18" charset="0"/>
                      </a:rPr>
                      <m:t>×</m:t>
                    </m:r>
                  </m:oMath>
                </a14:m>
                <a:r>
                  <a:rPr lang="en-US" altLang="zh-CN" sz="2400" dirty="0">
                    <a:latin typeface="+mn-ea"/>
                  </a:rPr>
                  <a:t>25</a:t>
                </a:r>
                <a:endParaRPr lang="en-CN" sz="2400" dirty="0">
                  <a:latin typeface="+mn-ea"/>
                </a:endParaRPr>
              </a:p>
            </p:txBody>
          </p:sp>
        </mc:Choice>
        <mc:Fallback xmlns="">
          <p:sp>
            <p:nvSpPr>
              <p:cNvPr id="75" name="TextBox 74">
                <a:extLst>
                  <a:ext uri="{FF2B5EF4-FFF2-40B4-BE49-F238E27FC236}">
                    <a16:creationId xmlns:a16="http://schemas.microsoft.com/office/drawing/2014/main" id="{2B2F3A96-9B5B-A147-B0D4-4706312E7113}"/>
                  </a:ext>
                </a:extLst>
              </p:cNvPr>
              <p:cNvSpPr txBox="1">
                <a:spLocks noRot="1" noChangeAspect="1" noMove="1" noResize="1" noEditPoints="1" noAdjustHandles="1" noChangeArrowheads="1" noChangeShapeType="1" noTextEdit="1"/>
              </p:cNvSpPr>
              <p:nvPr/>
            </p:nvSpPr>
            <p:spPr>
              <a:xfrm>
                <a:off x="3664415" y="4166234"/>
                <a:ext cx="1665841" cy="461665"/>
              </a:xfrm>
              <a:prstGeom prst="rect">
                <a:avLst/>
              </a:prstGeom>
              <a:blipFill>
                <a:blip r:embed="rId7"/>
                <a:stretch>
                  <a:fillRect l="-758" t="-7895" r="-4545" b="-28947"/>
                </a:stretch>
              </a:blipFill>
            </p:spPr>
            <p:txBody>
              <a:bodyPr/>
              <a:lstStyle/>
              <a:p>
                <a:r>
                  <a:rPr lang="en-CN">
                    <a:noFill/>
                  </a:rPr>
                  <a:t> </a:t>
                </a:r>
              </a:p>
            </p:txBody>
          </p:sp>
        </mc:Fallback>
      </mc:AlternateContent>
      <p:sp>
        <p:nvSpPr>
          <p:cNvPr id="80" name="Cube 79">
            <a:extLst>
              <a:ext uri="{FF2B5EF4-FFF2-40B4-BE49-F238E27FC236}">
                <a16:creationId xmlns:a16="http://schemas.microsoft.com/office/drawing/2014/main" id="{83E5DA28-DDFA-CE45-A203-E5018A3AD5E9}"/>
              </a:ext>
            </a:extLst>
          </p:cNvPr>
          <p:cNvSpPr/>
          <p:nvPr/>
        </p:nvSpPr>
        <p:spPr>
          <a:xfrm>
            <a:off x="5572373" y="2573687"/>
            <a:ext cx="1047253" cy="2102898"/>
          </a:xfrm>
          <a:prstGeom prst="cube">
            <a:avLst>
              <a:gd name="adj" fmla="val 87346"/>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N"/>
          </a:p>
        </p:txBody>
      </p:sp>
      <p:sp>
        <p:nvSpPr>
          <p:cNvPr id="84" name="TextBox 83">
            <a:extLst>
              <a:ext uri="{FF2B5EF4-FFF2-40B4-BE49-F238E27FC236}">
                <a16:creationId xmlns:a16="http://schemas.microsoft.com/office/drawing/2014/main" id="{1AA59FE3-563D-4B4C-9979-B4FB6E9F44C6}"/>
              </a:ext>
            </a:extLst>
          </p:cNvPr>
          <p:cNvSpPr txBox="1"/>
          <p:nvPr/>
        </p:nvSpPr>
        <p:spPr>
          <a:xfrm>
            <a:off x="5399185" y="4989066"/>
            <a:ext cx="877163" cy="369332"/>
          </a:xfrm>
          <a:prstGeom prst="rect">
            <a:avLst/>
          </a:prstGeom>
          <a:noFill/>
        </p:spPr>
        <p:txBody>
          <a:bodyPr wrap="none" rtlCol="0">
            <a:spAutoFit/>
          </a:bodyPr>
          <a:lstStyle/>
          <a:p>
            <a:pPr algn="l"/>
            <a:r>
              <a:rPr lang="en-US" dirty="0" err="1">
                <a:latin typeface="+mn-ea"/>
              </a:rPr>
              <a:t>池化</a:t>
            </a:r>
            <a:r>
              <a:rPr lang="en-CN" dirty="0">
                <a:latin typeface="+mn-ea"/>
              </a:rPr>
              <a:t>层</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92056D1-2FCB-3144-87A4-CFA7638AE1F7}"/>
                  </a:ext>
                </a:extLst>
              </p:cNvPr>
              <p:cNvSpPr txBox="1"/>
              <p:nvPr/>
            </p:nvSpPr>
            <p:spPr>
              <a:xfrm>
                <a:off x="4738731" y="5373540"/>
                <a:ext cx="2618024" cy="369332"/>
              </a:xfrm>
              <a:prstGeom prst="rect">
                <a:avLst/>
              </a:prstGeom>
              <a:noFill/>
            </p:spPr>
            <p:txBody>
              <a:bodyPr wrap="none" rtlCol="0">
                <a:spAutoFit/>
              </a:bodyPr>
              <a:lstStyle/>
              <a:p>
                <a:r>
                  <a:rPr lang="en-US" altLang="zh-CN" dirty="0">
                    <a:latin typeface="+mn-ea"/>
                  </a:rPr>
                  <a:t>Maxpool</a:t>
                </a:r>
                <a:r>
                  <a:rPr lang="zh-CN" altLang="en-US" dirty="0">
                    <a:latin typeface="+mn-ea"/>
                  </a:rPr>
                  <a:t> </a:t>
                </a:r>
                <a14:m>
                  <m:oMath xmlns:m="http://schemas.openxmlformats.org/officeDocument/2006/math">
                    <m:r>
                      <a:rPr lang="en-US" altLang="zh-CN" i="1" dirty="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2</m:t>
                    </m:r>
                  </m:oMath>
                </a14:m>
                <a:r>
                  <a:rPr lang="en-US" altLang="zh-CN" dirty="0">
                    <a:latin typeface="+mn-ea"/>
                  </a:rPr>
                  <a:t>,</a:t>
                </a:r>
                <a:r>
                  <a:rPr lang="zh-CN" altLang="en-US" dirty="0">
                    <a:latin typeface="+mn-ea"/>
                  </a:rPr>
                  <a:t> </a:t>
                </a:r>
                <a:r>
                  <a:rPr lang="en-US" altLang="zh-CN" dirty="0">
                    <a:latin typeface="+mn-ea"/>
                  </a:rPr>
                  <a:t>Stride</a:t>
                </a:r>
                <a:r>
                  <a:rPr lang="zh-CN" altLang="en-US" dirty="0">
                    <a:latin typeface="+mn-ea"/>
                  </a:rPr>
                  <a:t> </a:t>
                </a:r>
                <a:r>
                  <a:rPr lang="en-US" altLang="zh-CN" dirty="0">
                    <a:latin typeface="+mn-ea"/>
                  </a:rPr>
                  <a:t>2</a:t>
                </a:r>
                <a:endParaRPr lang="en-CN" dirty="0">
                  <a:latin typeface="+mn-ea"/>
                </a:endParaRPr>
              </a:p>
            </p:txBody>
          </p:sp>
        </mc:Choice>
        <mc:Fallback xmlns="">
          <p:sp>
            <p:nvSpPr>
              <p:cNvPr id="86" name="TextBox 85">
                <a:extLst>
                  <a:ext uri="{FF2B5EF4-FFF2-40B4-BE49-F238E27FC236}">
                    <a16:creationId xmlns:a16="http://schemas.microsoft.com/office/drawing/2014/main" id="{692056D1-2FCB-3144-87A4-CFA7638AE1F7}"/>
                  </a:ext>
                </a:extLst>
              </p:cNvPr>
              <p:cNvSpPr txBox="1">
                <a:spLocks noRot="1" noChangeAspect="1" noMove="1" noResize="1" noEditPoints="1" noAdjustHandles="1" noChangeArrowheads="1" noChangeShapeType="1" noTextEdit="1"/>
              </p:cNvSpPr>
              <p:nvPr/>
            </p:nvSpPr>
            <p:spPr>
              <a:xfrm>
                <a:off x="4738731" y="5373540"/>
                <a:ext cx="2618024" cy="369332"/>
              </a:xfrm>
              <a:prstGeom prst="rect">
                <a:avLst/>
              </a:prstGeom>
              <a:blipFill>
                <a:blip r:embed="rId8"/>
                <a:stretch>
                  <a:fillRect l="-1442" t="-6452" r="-962" b="-19355"/>
                </a:stretch>
              </a:blipFill>
            </p:spPr>
            <p:txBody>
              <a:bodyPr/>
              <a:lstStyle/>
              <a:p>
                <a:r>
                  <a:rPr lang="en-CN">
                    <a:noFill/>
                  </a:rPr>
                  <a:t> </a:t>
                </a:r>
              </a:p>
            </p:txBody>
          </p:sp>
        </mc:Fallback>
      </mc:AlternateContent>
      <p:sp>
        <p:nvSpPr>
          <p:cNvPr id="87" name="Right Arrow 86">
            <a:extLst>
              <a:ext uri="{FF2B5EF4-FFF2-40B4-BE49-F238E27FC236}">
                <a16:creationId xmlns:a16="http://schemas.microsoft.com/office/drawing/2014/main" id="{63763555-963D-0B42-AEE7-9AB67BE37237}"/>
              </a:ext>
            </a:extLst>
          </p:cNvPr>
          <p:cNvSpPr/>
          <p:nvPr/>
        </p:nvSpPr>
        <p:spPr>
          <a:xfrm>
            <a:off x="6695439" y="3342589"/>
            <a:ext cx="1515658" cy="4953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8" name="TextBox 87">
            <a:extLst>
              <a:ext uri="{FF2B5EF4-FFF2-40B4-BE49-F238E27FC236}">
                <a16:creationId xmlns:a16="http://schemas.microsoft.com/office/drawing/2014/main" id="{E5BAAEC7-5B58-214E-B92E-DDE6EAD0BB80}"/>
              </a:ext>
            </a:extLst>
          </p:cNvPr>
          <p:cNvSpPr txBox="1"/>
          <p:nvPr/>
        </p:nvSpPr>
        <p:spPr>
          <a:xfrm>
            <a:off x="6993589" y="3868713"/>
            <a:ext cx="296876"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8BA9D1A9-6A0A-B943-82D2-255040A901C0}"/>
                  </a:ext>
                </a:extLst>
              </p:cNvPr>
              <p:cNvSpPr txBox="1"/>
              <p:nvPr/>
            </p:nvSpPr>
            <p:spPr>
              <a:xfrm>
                <a:off x="6359601" y="4166234"/>
                <a:ext cx="1665841"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13×13</m:t>
                    </m:r>
                    <m:r>
                      <a:rPr lang="en-US" altLang="zh-CN" sz="2400" i="1">
                        <a:latin typeface="Cambria Math" panose="02040503050406030204" pitchFamily="18" charset="0"/>
                      </a:rPr>
                      <m:t>×</m:t>
                    </m:r>
                  </m:oMath>
                </a14:m>
                <a:r>
                  <a:rPr lang="en-US" altLang="zh-CN" sz="2400" dirty="0">
                    <a:latin typeface="+mn-ea"/>
                  </a:rPr>
                  <a:t>25</a:t>
                </a:r>
                <a:endParaRPr lang="en-CN" sz="2400" dirty="0">
                  <a:latin typeface="+mn-ea"/>
                </a:endParaRPr>
              </a:p>
            </p:txBody>
          </p:sp>
        </mc:Choice>
        <mc:Fallback xmlns="">
          <p:sp>
            <p:nvSpPr>
              <p:cNvPr id="89" name="TextBox 88">
                <a:extLst>
                  <a:ext uri="{FF2B5EF4-FFF2-40B4-BE49-F238E27FC236}">
                    <a16:creationId xmlns:a16="http://schemas.microsoft.com/office/drawing/2014/main" id="{8BA9D1A9-6A0A-B943-82D2-255040A901C0}"/>
                  </a:ext>
                </a:extLst>
              </p:cNvPr>
              <p:cNvSpPr txBox="1">
                <a:spLocks noRot="1" noChangeAspect="1" noMove="1" noResize="1" noEditPoints="1" noAdjustHandles="1" noChangeArrowheads="1" noChangeShapeType="1" noTextEdit="1"/>
              </p:cNvSpPr>
              <p:nvPr/>
            </p:nvSpPr>
            <p:spPr>
              <a:xfrm>
                <a:off x="6359601" y="4166234"/>
                <a:ext cx="1665841" cy="461665"/>
              </a:xfrm>
              <a:prstGeom prst="rect">
                <a:avLst/>
              </a:prstGeom>
              <a:blipFill>
                <a:blip r:embed="rId9"/>
                <a:stretch>
                  <a:fillRect l="-752" t="-7895" r="-4511" b="-28947"/>
                </a:stretch>
              </a:blipFill>
            </p:spPr>
            <p:txBody>
              <a:bodyPr/>
              <a:lstStyle/>
              <a:p>
                <a:r>
                  <a:rPr lang="en-CN">
                    <a:noFill/>
                  </a:rPr>
                  <a:t> </a:t>
                </a:r>
              </a:p>
            </p:txBody>
          </p:sp>
        </mc:Fallback>
      </mc:AlternateContent>
      <p:sp>
        <p:nvSpPr>
          <p:cNvPr id="90" name="Cube 89">
            <a:extLst>
              <a:ext uri="{FF2B5EF4-FFF2-40B4-BE49-F238E27FC236}">
                <a16:creationId xmlns:a16="http://schemas.microsoft.com/office/drawing/2014/main" id="{A48EE5A7-E6B1-464B-AC54-5BE42B9AD8F9}"/>
              </a:ext>
            </a:extLst>
          </p:cNvPr>
          <p:cNvSpPr/>
          <p:nvPr/>
        </p:nvSpPr>
        <p:spPr>
          <a:xfrm>
            <a:off x="8170184" y="2023178"/>
            <a:ext cx="1716008" cy="2880054"/>
          </a:xfrm>
          <a:prstGeom prst="cube">
            <a:avLst>
              <a:gd name="adj" fmla="val 928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1" name="TextBox 90">
            <a:extLst>
              <a:ext uri="{FF2B5EF4-FFF2-40B4-BE49-F238E27FC236}">
                <a16:creationId xmlns:a16="http://schemas.microsoft.com/office/drawing/2014/main" id="{E8CD74D6-CFD0-6647-8A08-DE0B793F1CAC}"/>
              </a:ext>
            </a:extLst>
          </p:cNvPr>
          <p:cNvSpPr txBox="1"/>
          <p:nvPr/>
        </p:nvSpPr>
        <p:spPr>
          <a:xfrm>
            <a:off x="7942078" y="4991358"/>
            <a:ext cx="877163" cy="369332"/>
          </a:xfrm>
          <a:prstGeom prst="rect">
            <a:avLst/>
          </a:prstGeom>
          <a:noFill/>
        </p:spPr>
        <p:txBody>
          <a:bodyPr wrap="none" rtlCol="0">
            <a:spAutoFit/>
          </a:bodyPr>
          <a:lstStyle/>
          <a:p>
            <a:pPr algn="l"/>
            <a:r>
              <a:rPr lang="en-CN" dirty="0">
                <a:latin typeface="+mn-ea"/>
              </a:rPr>
              <a:t>卷积层</a:t>
            </a: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CC67B62-0C3A-EF48-8C0B-1A9E1698DCA1}"/>
                  </a:ext>
                </a:extLst>
              </p:cNvPr>
              <p:cNvSpPr txBox="1"/>
              <p:nvPr/>
            </p:nvSpPr>
            <p:spPr>
              <a:xfrm>
                <a:off x="7461772" y="5360690"/>
                <a:ext cx="2209259" cy="369332"/>
              </a:xfrm>
              <a:prstGeom prst="rect">
                <a:avLst/>
              </a:prstGeom>
              <a:noFill/>
            </p:spPr>
            <p:txBody>
              <a:bodyPr wrap="none" rtlCol="0">
                <a:spAutoFit/>
              </a:bodyPr>
              <a:lstStyle/>
              <a:p>
                <a:r>
                  <a:rPr lang="en-US" altLang="zh-CN" dirty="0">
                    <a:latin typeface="+mn-ea"/>
                  </a:rPr>
                  <a:t>Conv</a:t>
                </a:r>
                <a:r>
                  <a:rPr lang="zh-CN" altLang="en-US" dirty="0">
                    <a:latin typeface="+mn-ea"/>
                  </a:rPr>
                  <a:t> </a:t>
                </a:r>
                <a14:m>
                  <m:oMath xmlns:m="http://schemas.openxmlformats.org/officeDocument/2006/math">
                    <m:r>
                      <a:rPr lang="en-US" altLang="zh-CN" i="1" dirty="0"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oMath>
                </a14:m>
                <a:r>
                  <a:rPr lang="en-US" altLang="zh-CN" dirty="0">
                    <a:latin typeface="+mn-ea"/>
                  </a:rPr>
                  <a:t>,</a:t>
                </a:r>
                <a:r>
                  <a:rPr lang="zh-CN" altLang="en-US" dirty="0">
                    <a:latin typeface="+mn-ea"/>
                  </a:rPr>
                  <a:t> </a:t>
                </a:r>
                <a:r>
                  <a:rPr lang="en-US" altLang="zh-CN" dirty="0">
                    <a:latin typeface="+mn-ea"/>
                  </a:rPr>
                  <a:t>Stride</a:t>
                </a:r>
                <a:r>
                  <a:rPr lang="zh-CN" altLang="en-US" dirty="0">
                    <a:latin typeface="+mn-ea"/>
                  </a:rPr>
                  <a:t> </a:t>
                </a:r>
                <a:r>
                  <a:rPr lang="en-US" altLang="zh-CN" dirty="0">
                    <a:latin typeface="+mn-ea"/>
                  </a:rPr>
                  <a:t>1</a:t>
                </a:r>
                <a:endParaRPr lang="en-CN" dirty="0">
                  <a:latin typeface="+mn-ea"/>
                </a:endParaRPr>
              </a:p>
            </p:txBody>
          </p:sp>
        </mc:Choice>
        <mc:Fallback xmlns="">
          <p:sp>
            <p:nvSpPr>
              <p:cNvPr id="92" name="TextBox 91">
                <a:extLst>
                  <a:ext uri="{FF2B5EF4-FFF2-40B4-BE49-F238E27FC236}">
                    <a16:creationId xmlns:a16="http://schemas.microsoft.com/office/drawing/2014/main" id="{0CC67B62-0C3A-EF48-8C0B-1A9E1698DCA1}"/>
                  </a:ext>
                </a:extLst>
              </p:cNvPr>
              <p:cNvSpPr txBox="1">
                <a:spLocks noRot="1" noChangeAspect="1" noMove="1" noResize="1" noEditPoints="1" noAdjustHandles="1" noChangeArrowheads="1" noChangeShapeType="1" noTextEdit="1"/>
              </p:cNvSpPr>
              <p:nvPr/>
            </p:nvSpPr>
            <p:spPr>
              <a:xfrm>
                <a:off x="7461772" y="5360690"/>
                <a:ext cx="2209259" cy="369332"/>
              </a:xfrm>
              <a:prstGeom prst="rect">
                <a:avLst/>
              </a:prstGeom>
              <a:blipFill>
                <a:blip r:embed="rId10"/>
                <a:stretch>
                  <a:fillRect l="-2286" t="-3226" r="-1143" b="-19355"/>
                </a:stretch>
              </a:blipFill>
            </p:spPr>
            <p:txBody>
              <a:bodyPr/>
              <a:lstStyle/>
              <a:p>
                <a:r>
                  <a:rPr lang="en-CN">
                    <a:noFill/>
                  </a:rPr>
                  <a:t> </a:t>
                </a:r>
              </a:p>
            </p:txBody>
          </p:sp>
        </mc:Fallback>
      </mc:AlternateContent>
      <p:sp>
        <p:nvSpPr>
          <p:cNvPr id="93" name="TextBox 92">
            <a:extLst>
              <a:ext uri="{FF2B5EF4-FFF2-40B4-BE49-F238E27FC236}">
                <a16:creationId xmlns:a16="http://schemas.microsoft.com/office/drawing/2014/main" id="{8D55FB20-B458-394D-B458-9FA0BC44E7E2}"/>
              </a:ext>
            </a:extLst>
          </p:cNvPr>
          <p:cNvSpPr txBox="1"/>
          <p:nvPr/>
        </p:nvSpPr>
        <p:spPr>
          <a:xfrm>
            <a:off x="7811400" y="5720550"/>
            <a:ext cx="1138517" cy="369332"/>
          </a:xfrm>
          <a:prstGeom prst="rect">
            <a:avLst/>
          </a:prstGeom>
          <a:noFill/>
        </p:spPr>
        <p:txBody>
          <a:bodyPr wrap="none" rtlCol="0">
            <a:spAutoFit/>
          </a:bodyPr>
          <a:lstStyle/>
          <a:p>
            <a:pPr algn="l"/>
            <a:r>
              <a:rPr lang="en-US" altLang="zh-CN" dirty="0">
                <a:latin typeface="+mn-ea"/>
              </a:rPr>
              <a:t>Filter:</a:t>
            </a:r>
            <a:r>
              <a:rPr lang="zh-CN" altLang="en-US" dirty="0">
                <a:latin typeface="+mn-ea"/>
              </a:rPr>
              <a:t> </a:t>
            </a:r>
            <a:r>
              <a:rPr lang="en-US" altLang="zh-CN" dirty="0">
                <a:latin typeface="+mn-ea"/>
              </a:rPr>
              <a:t>50</a:t>
            </a:r>
            <a:endParaRPr lang="en-CN" dirty="0">
              <a:latin typeface="+mn-ea"/>
            </a:endParaRPr>
          </a:p>
        </p:txBody>
      </p:sp>
      <p:sp>
        <p:nvSpPr>
          <p:cNvPr id="94" name="TextBox 93">
            <a:extLst>
              <a:ext uri="{FF2B5EF4-FFF2-40B4-BE49-F238E27FC236}">
                <a16:creationId xmlns:a16="http://schemas.microsoft.com/office/drawing/2014/main" id="{CB88DE88-1013-B646-A6FD-CE3A19345D92}"/>
              </a:ext>
            </a:extLst>
          </p:cNvPr>
          <p:cNvSpPr txBox="1"/>
          <p:nvPr/>
        </p:nvSpPr>
        <p:spPr>
          <a:xfrm>
            <a:off x="10029788" y="3837889"/>
            <a:ext cx="948382" cy="369332"/>
          </a:xfrm>
          <a:prstGeom prst="rect">
            <a:avLst/>
          </a:prstGeom>
          <a:noFill/>
        </p:spPr>
        <p:txBody>
          <a:bodyPr wrap="square" rtlCol="0">
            <a:spAutoFit/>
          </a:bodyPr>
          <a:lstStyle/>
          <a:p>
            <a:pPr algn="l"/>
            <a:r>
              <a:rPr lang="en-US" altLang="zh-CN" dirty="0">
                <a:latin typeface="+mn-ea"/>
              </a:rPr>
              <a:t>?</a:t>
            </a:r>
            <a:endParaRPr lang="en-CN" dirty="0">
              <a:latin typeface="+mn-ea"/>
            </a:endParaRP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5BF29CDF-1369-A945-BA2D-28F553E7C24D}"/>
                  </a:ext>
                </a:extLst>
              </p:cNvPr>
              <p:cNvSpPr txBox="1"/>
              <p:nvPr/>
            </p:nvSpPr>
            <p:spPr>
              <a:xfrm>
                <a:off x="9243400" y="4166234"/>
                <a:ext cx="1665841"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11×11</m:t>
                    </m:r>
                    <m:r>
                      <a:rPr lang="en-US" altLang="zh-CN" sz="2400" i="1">
                        <a:latin typeface="Cambria Math" panose="02040503050406030204" pitchFamily="18" charset="0"/>
                      </a:rPr>
                      <m:t>×</m:t>
                    </m:r>
                  </m:oMath>
                </a14:m>
                <a:r>
                  <a:rPr lang="en-US" altLang="zh-CN" sz="2400" dirty="0">
                    <a:latin typeface="+mn-ea"/>
                  </a:rPr>
                  <a:t>50</a:t>
                </a:r>
                <a:endParaRPr lang="en-CN" sz="2400" dirty="0">
                  <a:latin typeface="+mn-ea"/>
                </a:endParaRPr>
              </a:p>
            </p:txBody>
          </p:sp>
        </mc:Choice>
        <mc:Fallback xmlns="">
          <p:sp>
            <p:nvSpPr>
              <p:cNvPr id="95" name="TextBox 94">
                <a:extLst>
                  <a:ext uri="{FF2B5EF4-FFF2-40B4-BE49-F238E27FC236}">
                    <a16:creationId xmlns:a16="http://schemas.microsoft.com/office/drawing/2014/main" id="{5BF29CDF-1369-A945-BA2D-28F553E7C24D}"/>
                  </a:ext>
                </a:extLst>
              </p:cNvPr>
              <p:cNvSpPr txBox="1">
                <a:spLocks noRot="1" noChangeAspect="1" noMove="1" noResize="1" noEditPoints="1" noAdjustHandles="1" noChangeArrowheads="1" noChangeShapeType="1" noTextEdit="1"/>
              </p:cNvSpPr>
              <p:nvPr/>
            </p:nvSpPr>
            <p:spPr>
              <a:xfrm>
                <a:off x="9243400" y="4166234"/>
                <a:ext cx="1665841" cy="461665"/>
              </a:xfrm>
              <a:prstGeom prst="rect">
                <a:avLst/>
              </a:prstGeom>
              <a:blipFill>
                <a:blip r:embed="rId11"/>
                <a:stretch>
                  <a:fillRect l="-752" t="-7895" r="-4511" b="-28947"/>
                </a:stretch>
              </a:blipFill>
            </p:spPr>
            <p:txBody>
              <a:bodyPr/>
              <a:lstStyle/>
              <a:p>
                <a:r>
                  <a:rPr lang="en-CN">
                    <a:noFill/>
                  </a:rPr>
                  <a:t> </a:t>
                </a:r>
              </a:p>
            </p:txBody>
          </p:sp>
        </mc:Fallback>
      </mc:AlternateContent>
      <p:sp>
        <p:nvSpPr>
          <p:cNvPr id="8" name="灯片编号占位符 7"/>
          <p:cNvSpPr>
            <a:spLocks noGrp="1"/>
          </p:cNvSpPr>
          <p:nvPr>
            <p:ph type="sldNum" sz="quarter" idx="14"/>
          </p:nvPr>
        </p:nvSpPr>
        <p:spPr/>
        <p:txBody>
          <a:bodyPr/>
          <a:lstStyle/>
          <a:p>
            <a:fld id="{AF69888C-E133-43D9-A638-B5C95925B91C}" type="slidenum">
              <a:rPr lang="zh-CN" altLang="en-US" smtClean="0"/>
              <a:t>31</a:t>
            </a:fld>
            <a:endParaRPr lang="zh-CN" altLang="en-US" dirty="0"/>
          </a:p>
        </p:txBody>
      </p:sp>
    </p:spTree>
    <p:extLst>
      <p:ext uri="{BB962C8B-B14F-4D97-AF65-F5344CB8AC3E}">
        <p14:creationId xmlns:p14="http://schemas.microsoft.com/office/powerpoint/2010/main" val="34829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blinds(horizontal)">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blinds(horizontal)">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89" grpId="0"/>
      <p:bldP spid="9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3.</a:t>
            </a:r>
            <a:r>
              <a:rPr lang="zh-CN" altLang="en-US" dirty="0"/>
              <a:t>卷积神经网络的结构</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63C410-AE58-B149-82FC-E1C3704102F6}"/>
                  </a:ext>
                </a:extLst>
              </p:cNvPr>
              <p:cNvSpPr txBox="1"/>
              <p:nvPr/>
            </p:nvSpPr>
            <p:spPr>
              <a:xfrm>
                <a:off x="747431" y="1115128"/>
                <a:ext cx="9256060" cy="461665"/>
              </a:xfrm>
              <a:prstGeom prst="rect">
                <a:avLst/>
              </a:prstGeom>
              <a:noFill/>
            </p:spPr>
            <p:txBody>
              <a:bodyPr wrap="none" rtlCol="0">
                <a:spAutoFit/>
              </a:bodyPr>
              <a:lstStyle/>
              <a:p>
                <a:pPr marL="285750" indent="-285750">
                  <a:buFont typeface="Wingdings" pitchFamily="2" charset="2"/>
                  <a:buChar char="Ø"/>
                </a:pPr>
                <a:r>
                  <a:rPr lang="en-US" sz="2400" dirty="0" err="1">
                    <a:latin typeface="+mn-ea"/>
                  </a:rPr>
                  <a:t>测试</a:t>
                </a:r>
                <a:r>
                  <a:rPr lang="zh-CN" altLang="en-US" sz="2400" dirty="0">
                    <a:latin typeface="+mn-ea"/>
                  </a:rPr>
                  <a:t>：</a:t>
                </a:r>
                <a:r>
                  <a:rPr lang="en-US" sz="2400" dirty="0" err="1">
                    <a:latin typeface="+mn-ea"/>
                  </a:rPr>
                  <a:t>数据维度和参数</a:t>
                </a:r>
                <a:r>
                  <a:rPr lang="zh-CN" altLang="en-US" sz="2400" dirty="0">
                    <a:latin typeface="+mn-ea"/>
                  </a:rPr>
                  <a:t>：</a:t>
                </a:r>
                <a:r>
                  <a:rPr lang="zh-CN" altLang="en-US" sz="2400" dirty="0"/>
                  <a:t>每一层输出的数据的通道数</a:t>
                </a:r>
                <a14:m>
                  <m:oMath xmlns:m="http://schemas.openxmlformats.org/officeDocument/2006/math">
                    <m:r>
                      <a:rPr lang="en-US" altLang="zh-CN" sz="2400" i="1">
                        <a:latin typeface="Cambria Math" panose="02040503050406030204" pitchFamily="18" charset="0"/>
                      </a:rPr>
                      <m:t>×</m:t>
                    </m:r>
                  </m:oMath>
                </a14:m>
                <a:r>
                  <a:rPr lang="en-CN" sz="2400" dirty="0">
                    <a:latin typeface="+mn-ea"/>
                  </a:rPr>
                  <a:t>长</a:t>
                </a:r>
                <a14:m>
                  <m:oMath xmlns:m="http://schemas.openxmlformats.org/officeDocument/2006/math">
                    <m:r>
                      <a:rPr lang="en-US" altLang="zh-CN" sz="2400" i="1">
                        <a:latin typeface="Cambria Math" panose="02040503050406030204" pitchFamily="18" charset="0"/>
                      </a:rPr>
                      <m:t>×</m:t>
                    </m:r>
                    <m:r>
                      <a:rPr lang="zh-CN" altLang="en-CN" sz="2400" i="1">
                        <a:latin typeface="Cambria Math" panose="02040503050406030204" pitchFamily="18" charset="0"/>
                      </a:rPr>
                      <m:t>宽</m:t>
                    </m:r>
                  </m:oMath>
                </a14:m>
                <a:r>
                  <a:rPr lang="zh-CN" altLang="en-US" sz="2400" dirty="0">
                    <a:latin typeface="+mn-ea"/>
                  </a:rPr>
                  <a:t>？</a:t>
                </a:r>
                <a:endParaRPr lang="en-CN" sz="2400" dirty="0">
                  <a:latin typeface="+mn-ea"/>
                </a:endParaRPr>
              </a:p>
            </p:txBody>
          </p:sp>
        </mc:Choice>
        <mc:Fallback xmlns="">
          <p:sp>
            <p:nvSpPr>
              <p:cNvPr id="7" name="TextBox 6">
                <a:extLst>
                  <a:ext uri="{FF2B5EF4-FFF2-40B4-BE49-F238E27FC236}">
                    <a16:creationId xmlns:a16="http://schemas.microsoft.com/office/drawing/2014/main" id="{4A63C410-AE58-B149-82FC-E1C3704102F6}"/>
                  </a:ext>
                </a:extLst>
              </p:cNvPr>
              <p:cNvSpPr txBox="1">
                <a:spLocks noRot="1" noChangeAspect="1" noMove="1" noResize="1" noEditPoints="1" noAdjustHandles="1" noChangeArrowheads="1" noChangeShapeType="1" noTextEdit="1"/>
              </p:cNvSpPr>
              <p:nvPr/>
            </p:nvSpPr>
            <p:spPr>
              <a:xfrm>
                <a:off x="747431" y="1115128"/>
                <a:ext cx="9256060" cy="461665"/>
              </a:xfrm>
              <a:prstGeom prst="rect">
                <a:avLst/>
              </a:prstGeom>
              <a:blipFill>
                <a:blip r:embed="rId3"/>
                <a:stretch>
                  <a:fillRect l="-960" t="-7895" b="-28947"/>
                </a:stretch>
              </a:blipFill>
            </p:spPr>
            <p:txBody>
              <a:bodyPr/>
              <a:lstStyle/>
              <a:p>
                <a:r>
                  <a:rPr lang="en-CN">
                    <a:noFill/>
                  </a:rPr>
                  <a:t> </a:t>
                </a:r>
              </a:p>
            </p:txBody>
          </p:sp>
        </mc:Fallback>
      </mc:AlternateContent>
      <p:grpSp>
        <p:nvGrpSpPr>
          <p:cNvPr id="10" name="Group 9">
            <a:extLst>
              <a:ext uri="{FF2B5EF4-FFF2-40B4-BE49-F238E27FC236}">
                <a16:creationId xmlns:a16="http://schemas.microsoft.com/office/drawing/2014/main" id="{9EA7B906-A915-CC47-AA7D-0E658216A2A4}"/>
              </a:ext>
            </a:extLst>
          </p:cNvPr>
          <p:cNvGrpSpPr/>
          <p:nvPr/>
        </p:nvGrpSpPr>
        <p:grpSpPr>
          <a:xfrm>
            <a:off x="687471" y="1999621"/>
            <a:ext cx="7523626" cy="4068921"/>
            <a:chOff x="687471" y="1999621"/>
            <a:chExt cx="7523626" cy="4068921"/>
          </a:xfrm>
        </p:grpSpPr>
        <p:sp>
          <p:nvSpPr>
            <p:cNvPr id="71" name="Right Arrow 70">
              <a:extLst>
                <a:ext uri="{FF2B5EF4-FFF2-40B4-BE49-F238E27FC236}">
                  <a16:creationId xmlns:a16="http://schemas.microsoft.com/office/drawing/2014/main" id="{6BD56D89-E842-6E47-8B4D-2F26BC34E1D5}"/>
                </a:ext>
              </a:extLst>
            </p:cNvPr>
            <p:cNvSpPr/>
            <p:nvPr/>
          </p:nvSpPr>
          <p:spPr>
            <a:xfrm>
              <a:off x="2252323" y="3377486"/>
              <a:ext cx="317500" cy="4953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2" name="Cube 71">
              <a:extLst>
                <a:ext uri="{FF2B5EF4-FFF2-40B4-BE49-F238E27FC236}">
                  <a16:creationId xmlns:a16="http://schemas.microsoft.com/office/drawing/2014/main" id="{B3A80C7F-A693-304E-B4FC-BFBA286EA517}"/>
                </a:ext>
              </a:extLst>
            </p:cNvPr>
            <p:cNvSpPr/>
            <p:nvPr/>
          </p:nvSpPr>
          <p:spPr>
            <a:xfrm>
              <a:off x="2569823" y="1999621"/>
              <a:ext cx="1716008" cy="2880054"/>
            </a:xfrm>
            <a:prstGeom prst="cube">
              <a:avLst>
                <a:gd name="adj" fmla="val 928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3" name="TextBox 72">
              <a:extLst>
                <a:ext uri="{FF2B5EF4-FFF2-40B4-BE49-F238E27FC236}">
                  <a16:creationId xmlns:a16="http://schemas.microsoft.com/office/drawing/2014/main" id="{D1B9756E-D1CC-7D41-BAD8-D35C4AEEFF9A}"/>
                </a:ext>
              </a:extLst>
            </p:cNvPr>
            <p:cNvSpPr txBox="1"/>
            <p:nvPr/>
          </p:nvSpPr>
          <p:spPr>
            <a:xfrm rot="19097924">
              <a:off x="2822788" y="3250965"/>
              <a:ext cx="1261884" cy="523220"/>
            </a:xfrm>
            <a:prstGeom prst="rect">
              <a:avLst/>
            </a:prstGeom>
            <a:noFill/>
          </p:spPr>
          <p:txBody>
            <a:bodyPr wrap="none" rtlCol="0">
              <a:spAutoFit/>
            </a:bodyPr>
            <a:lstStyle/>
            <a:p>
              <a:pPr algn="l"/>
              <a:r>
                <a:rPr lang="en-CN" sz="2800" b="1" dirty="0">
                  <a:solidFill>
                    <a:schemeClr val="bg1"/>
                  </a:solidFill>
                  <a:latin typeface="+mn-ea"/>
                </a:rPr>
                <a:t>卷积层</a:t>
              </a:r>
            </a:p>
          </p:txBody>
        </p:sp>
        <p:sp>
          <p:nvSpPr>
            <p:cNvPr id="74" name="Right Arrow 73">
              <a:extLst>
                <a:ext uri="{FF2B5EF4-FFF2-40B4-BE49-F238E27FC236}">
                  <a16:creationId xmlns:a16="http://schemas.microsoft.com/office/drawing/2014/main" id="{606B0FB2-2100-5544-92A1-D50F3A707639}"/>
                </a:ext>
              </a:extLst>
            </p:cNvPr>
            <p:cNvSpPr/>
            <p:nvPr/>
          </p:nvSpPr>
          <p:spPr>
            <a:xfrm>
              <a:off x="3980902" y="3347669"/>
              <a:ext cx="1515658" cy="4953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0EEB4-A978-ED48-86A3-A4006E6819A1}"/>
                    </a:ext>
                  </a:extLst>
                </p:cNvPr>
                <p:cNvSpPr txBox="1"/>
                <p:nvPr/>
              </p:nvSpPr>
              <p:spPr>
                <a:xfrm>
                  <a:off x="687471" y="2499958"/>
                  <a:ext cx="15648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32×32</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oMath>
                    </m:oMathPara>
                  </a14:m>
                  <a:endParaRPr lang="en-CN" sz="2400" dirty="0">
                    <a:latin typeface="+mn-ea"/>
                  </a:endParaRPr>
                </a:p>
              </p:txBody>
            </p:sp>
          </mc:Choice>
          <mc:Fallback xmlns="">
            <p:sp>
              <p:nvSpPr>
                <p:cNvPr id="3" name="TextBox 2">
                  <a:extLst>
                    <a:ext uri="{FF2B5EF4-FFF2-40B4-BE49-F238E27FC236}">
                      <a16:creationId xmlns:a16="http://schemas.microsoft.com/office/drawing/2014/main" id="{8A40EEB4-A978-ED48-86A3-A4006E6819A1}"/>
                    </a:ext>
                  </a:extLst>
                </p:cNvPr>
                <p:cNvSpPr txBox="1">
                  <a:spLocks noRot="1" noChangeAspect="1" noMove="1" noResize="1" noEditPoints="1" noAdjustHandles="1" noChangeArrowheads="1" noChangeShapeType="1" noTextEdit="1"/>
                </p:cNvSpPr>
                <p:nvPr/>
              </p:nvSpPr>
              <p:spPr>
                <a:xfrm>
                  <a:off x="687471" y="2499958"/>
                  <a:ext cx="1564852" cy="461665"/>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3432B9-24AB-8645-9CC1-CDEFEC92CC7F}"/>
                    </a:ext>
                  </a:extLst>
                </p:cNvPr>
                <p:cNvSpPr txBox="1"/>
                <p:nvPr/>
              </p:nvSpPr>
              <p:spPr>
                <a:xfrm>
                  <a:off x="1492570" y="4868213"/>
                  <a:ext cx="2688044" cy="1200329"/>
                </a:xfrm>
                <a:prstGeom prst="rect">
                  <a:avLst/>
                </a:prstGeom>
                <a:noFill/>
              </p:spPr>
              <p:txBody>
                <a:bodyPr wrap="none" rtlCol="0">
                  <a:spAutoFit/>
                </a:bodyPr>
                <a:lstStyle/>
                <a:p>
                  <a:pPr algn="ctr"/>
                  <a:r>
                    <a:rPr lang="zh-CN" altLang="en-US" dirty="0">
                      <a:latin typeface="+mn-ea"/>
                    </a:rPr>
                    <a:t>卷积核</a:t>
                  </a:r>
                  <a:r>
                    <a:rPr lang="en-US" altLang="zh-CN" dirty="0">
                      <a:latin typeface="+mn-ea"/>
                    </a:rPr>
                    <a:t>(Kernel</a:t>
                  </a:r>
                  <a:r>
                    <a:rPr lang="zh-CN" altLang="en-US" dirty="0">
                      <a:latin typeface="+mn-ea"/>
                    </a:rPr>
                    <a:t> </a:t>
                  </a:r>
                  <a:r>
                    <a:rPr lang="en-US" altLang="zh-CN" dirty="0">
                      <a:latin typeface="+mn-ea"/>
                    </a:rPr>
                    <a:t>size):</a:t>
                  </a:r>
                  <a14:m>
                    <m:oMath xmlns:m="http://schemas.openxmlformats.org/officeDocument/2006/math">
                      <m:r>
                        <a:rPr lang="en-US" altLang="zh-CN" i="1" dirty="0"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oMath>
                  </a14:m>
                  <a:endParaRPr lang="en-US" altLang="zh-CN" b="0" dirty="0">
                    <a:latin typeface="+mn-ea"/>
                  </a:endParaRPr>
                </a:p>
                <a:p>
                  <a:pPr algn="ctr"/>
                  <a:r>
                    <a:rPr lang="zh-CN" altLang="en-US" dirty="0">
                      <a:latin typeface="+mn-ea"/>
                    </a:rPr>
                    <a:t>步长</a:t>
                  </a:r>
                  <a:r>
                    <a:rPr lang="en-US" altLang="zh-CN" dirty="0">
                      <a:latin typeface="+mn-ea"/>
                    </a:rPr>
                    <a:t>(Stride):1</a:t>
                  </a:r>
                </a:p>
                <a:p>
                  <a:pPr algn="ctr"/>
                  <a:r>
                    <a:rPr lang="en-US" dirty="0" err="1">
                      <a:latin typeface="+mn-ea"/>
                    </a:rPr>
                    <a:t>滤波器</a:t>
                  </a:r>
                  <a:r>
                    <a:rPr lang="en-US" altLang="zh-CN" dirty="0">
                      <a:latin typeface="+mn-ea"/>
                    </a:rPr>
                    <a:t>(Filter):10</a:t>
                  </a:r>
                </a:p>
                <a:p>
                  <a:pPr algn="ctr"/>
                  <a:r>
                    <a:rPr lang="en-US" dirty="0" err="1">
                      <a:latin typeface="+mn-ea"/>
                    </a:rPr>
                    <a:t>填充</a:t>
                  </a:r>
                  <a:r>
                    <a:rPr lang="en-US" altLang="zh-CN" dirty="0">
                      <a:latin typeface="+mn-ea"/>
                    </a:rPr>
                    <a:t>(Padding):2</a:t>
                  </a:r>
                  <a:endParaRPr lang="en-CN" dirty="0">
                    <a:latin typeface="+mn-ea"/>
                  </a:endParaRPr>
                </a:p>
              </p:txBody>
            </p:sp>
          </mc:Choice>
          <mc:Fallback xmlns="">
            <p:sp>
              <p:nvSpPr>
                <p:cNvPr id="5" name="TextBox 4">
                  <a:extLst>
                    <a:ext uri="{FF2B5EF4-FFF2-40B4-BE49-F238E27FC236}">
                      <a16:creationId xmlns:a16="http://schemas.microsoft.com/office/drawing/2014/main" id="{593432B9-24AB-8645-9CC1-CDEFEC92CC7F}"/>
                    </a:ext>
                  </a:extLst>
                </p:cNvPr>
                <p:cNvSpPr txBox="1">
                  <a:spLocks noRot="1" noChangeAspect="1" noMove="1" noResize="1" noEditPoints="1" noAdjustHandles="1" noChangeArrowheads="1" noChangeShapeType="1" noTextEdit="1"/>
                </p:cNvSpPr>
                <p:nvPr/>
              </p:nvSpPr>
              <p:spPr>
                <a:xfrm>
                  <a:off x="1492570" y="4868213"/>
                  <a:ext cx="2688044" cy="1200329"/>
                </a:xfrm>
                <a:prstGeom prst="rect">
                  <a:avLst/>
                </a:prstGeom>
                <a:blipFill>
                  <a:blip r:embed="rId5"/>
                  <a:stretch>
                    <a:fillRect l="-1408" t="-2105" b="-736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B2F3A96-9B5B-A147-B0D4-4706312E7113}"/>
                    </a:ext>
                  </a:extLst>
                </p:cNvPr>
                <p:cNvSpPr txBox="1"/>
                <p:nvPr/>
              </p:nvSpPr>
              <p:spPr>
                <a:xfrm>
                  <a:off x="3863975" y="3935401"/>
                  <a:ext cx="11047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r>
                          <a:rPr lang="en-US" altLang="zh-CN" sz="2400" b="0" i="1" smtClean="0">
                            <a:latin typeface="Cambria Math" panose="02040503050406030204" pitchFamily="18" charset="0"/>
                          </a:rPr>
                          <m:t>×?×?</m:t>
                        </m:r>
                      </m:oMath>
                    </m:oMathPara>
                  </a14:m>
                  <a:endParaRPr lang="en-CN" sz="2400" dirty="0">
                    <a:latin typeface="+mn-ea"/>
                  </a:endParaRPr>
                </a:p>
              </p:txBody>
            </p:sp>
          </mc:Choice>
          <mc:Fallback xmlns="">
            <p:sp>
              <p:nvSpPr>
                <p:cNvPr id="75" name="TextBox 74">
                  <a:extLst>
                    <a:ext uri="{FF2B5EF4-FFF2-40B4-BE49-F238E27FC236}">
                      <a16:creationId xmlns:a16="http://schemas.microsoft.com/office/drawing/2014/main" id="{2B2F3A96-9B5B-A147-B0D4-4706312E7113}"/>
                    </a:ext>
                  </a:extLst>
                </p:cNvPr>
                <p:cNvSpPr txBox="1">
                  <a:spLocks noRot="1" noChangeAspect="1" noMove="1" noResize="1" noEditPoints="1" noAdjustHandles="1" noChangeArrowheads="1" noChangeShapeType="1" noTextEdit="1"/>
                </p:cNvSpPr>
                <p:nvPr/>
              </p:nvSpPr>
              <p:spPr>
                <a:xfrm>
                  <a:off x="3863975" y="3935401"/>
                  <a:ext cx="1104790" cy="461665"/>
                </a:xfrm>
                <a:prstGeom prst="rect">
                  <a:avLst/>
                </a:prstGeom>
                <a:blipFill>
                  <a:blip r:embed="rId6"/>
                  <a:stretch>
                    <a:fillRect/>
                  </a:stretch>
                </a:blipFill>
              </p:spPr>
              <p:txBody>
                <a:bodyPr/>
                <a:lstStyle/>
                <a:p>
                  <a:r>
                    <a:rPr lang="en-CN">
                      <a:noFill/>
                    </a:rPr>
                    <a:t> </a:t>
                  </a:r>
                </a:p>
              </p:txBody>
            </p:sp>
          </mc:Fallback>
        </mc:AlternateContent>
        <p:sp>
          <p:nvSpPr>
            <p:cNvPr id="80" name="Cube 79">
              <a:extLst>
                <a:ext uri="{FF2B5EF4-FFF2-40B4-BE49-F238E27FC236}">
                  <a16:creationId xmlns:a16="http://schemas.microsoft.com/office/drawing/2014/main" id="{83E5DA28-DDFA-CE45-A203-E5018A3AD5E9}"/>
                </a:ext>
              </a:extLst>
            </p:cNvPr>
            <p:cNvSpPr/>
            <p:nvPr/>
          </p:nvSpPr>
          <p:spPr>
            <a:xfrm>
              <a:off x="5572373" y="2573687"/>
              <a:ext cx="1047253" cy="2102898"/>
            </a:xfrm>
            <a:prstGeom prst="cube">
              <a:avLst>
                <a:gd name="adj" fmla="val 87346"/>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N"/>
            </a:p>
          </p:txBody>
        </p:sp>
        <p:sp>
          <p:nvSpPr>
            <p:cNvPr id="84" name="TextBox 83">
              <a:extLst>
                <a:ext uri="{FF2B5EF4-FFF2-40B4-BE49-F238E27FC236}">
                  <a16:creationId xmlns:a16="http://schemas.microsoft.com/office/drawing/2014/main" id="{1AA59FE3-563D-4B4C-9979-B4FB6E9F44C6}"/>
                </a:ext>
              </a:extLst>
            </p:cNvPr>
            <p:cNvSpPr txBox="1"/>
            <p:nvPr/>
          </p:nvSpPr>
          <p:spPr>
            <a:xfrm rot="19122211">
              <a:off x="5707314" y="3447012"/>
              <a:ext cx="954107" cy="400110"/>
            </a:xfrm>
            <a:prstGeom prst="rect">
              <a:avLst/>
            </a:prstGeom>
            <a:noFill/>
          </p:spPr>
          <p:txBody>
            <a:bodyPr wrap="none" rtlCol="0">
              <a:spAutoFit/>
            </a:bodyPr>
            <a:lstStyle/>
            <a:p>
              <a:pPr algn="l"/>
              <a:r>
                <a:rPr lang="en-US" sz="2000" b="1" dirty="0" err="1">
                  <a:solidFill>
                    <a:schemeClr val="bg1"/>
                  </a:solidFill>
                  <a:latin typeface="+mn-ea"/>
                </a:rPr>
                <a:t>池化</a:t>
              </a:r>
              <a:r>
                <a:rPr lang="en-CN" sz="2000" b="1" dirty="0">
                  <a:solidFill>
                    <a:schemeClr val="bg1"/>
                  </a:solidFill>
                  <a:latin typeface="+mn-ea"/>
                </a:rPr>
                <a:t>层</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92056D1-2FCB-3144-87A4-CFA7638AE1F7}"/>
                    </a:ext>
                  </a:extLst>
                </p:cNvPr>
                <p:cNvSpPr txBox="1"/>
                <p:nvPr/>
              </p:nvSpPr>
              <p:spPr>
                <a:xfrm>
                  <a:off x="4266489" y="4759753"/>
                  <a:ext cx="2783134" cy="923330"/>
                </a:xfrm>
                <a:prstGeom prst="rect">
                  <a:avLst/>
                </a:prstGeom>
                <a:noFill/>
              </p:spPr>
              <p:txBody>
                <a:bodyPr wrap="none" rtlCol="0">
                  <a:spAutoFit/>
                </a:bodyPr>
                <a:lstStyle/>
                <a:p>
                  <a:r>
                    <a:rPr lang="zh-CN" altLang="en-US" dirty="0">
                      <a:latin typeface="+mn-ea"/>
                    </a:rPr>
                    <a:t>最大池化</a:t>
                  </a:r>
                  <a:r>
                    <a:rPr lang="en-US" altLang="zh-CN" dirty="0">
                      <a:latin typeface="+mn-ea"/>
                    </a:rPr>
                    <a:t>(</a:t>
                  </a:r>
                  <a:r>
                    <a:rPr lang="en-US" altLang="zh-CN" dirty="0" err="1">
                      <a:latin typeface="+mn-ea"/>
                    </a:rPr>
                    <a:t>Maxpool</a:t>
                  </a:r>
                  <a:r>
                    <a:rPr lang="en-US" altLang="zh-CN" dirty="0">
                      <a:latin typeface="+mn-ea"/>
                    </a:rPr>
                    <a:t>):</a:t>
                  </a:r>
                  <a:r>
                    <a:rPr lang="zh-CN" altLang="en-US" dirty="0">
                      <a:latin typeface="+mn-ea"/>
                    </a:rPr>
                    <a:t> </a:t>
                  </a:r>
                  <a14:m>
                    <m:oMath xmlns:m="http://schemas.openxmlformats.org/officeDocument/2006/math">
                      <m:r>
                        <a:rPr lang="en-US" altLang="zh-CN" i="1" dirty="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2</m:t>
                      </m:r>
                    </m:oMath>
                  </a14:m>
                  <a:endParaRPr lang="en-US" altLang="zh-CN" dirty="0">
                    <a:latin typeface="+mn-ea"/>
                  </a:endParaRPr>
                </a:p>
                <a:p>
                  <a:pPr algn="ctr"/>
                  <a:r>
                    <a:rPr lang="zh-CN" altLang="en-US" dirty="0">
                      <a:latin typeface="+mn-ea"/>
                    </a:rPr>
                    <a:t>步长</a:t>
                  </a:r>
                  <a:r>
                    <a:rPr lang="en-US" altLang="zh-CN" dirty="0">
                      <a:latin typeface="+mn-ea"/>
                    </a:rPr>
                    <a:t>(Stride):2</a:t>
                  </a:r>
                </a:p>
                <a:p>
                  <a:pPr algn="ctr"/>
                  <a:r>
                    <a:rPr lang="en-US" dirty="0" err="1">
                      <a:latin typeface="+mn-ea"/>
                    </a:rPr>
                    <a:t>填充</a:t>
                  </a:r>
                  <a:r>
                    <a:rPr lang="en-US" altLang="zh-CN" dirty="0">
                      <a:latin typeface="+mn-ea"/>
                    </a:rPr>
                    <a:t>(Padding):0</a:t>
                  </a:r>
                  <a:endParaRPr lang="en-CN" dirty="0">
                    <a:latin typeface="+mn-ea"/>
                  </a:endParaRPr>
                </a:p>
              </p:txBody>
            </p:sp>
          </mc:Choice>
          <mc:Fallback xmlns="">
            <p:sp>
              <p:nvSpPr>
                <p:cNvPr id="86" name="TextBox 85">
                  <a:extLst>
                    <a:ext uri="{FF2B5EF4-FFF2-40B4-BE49-F238E27FC236}">
                      <a16:creationId xmlns:a16="http://schemas.microsoft.com/office/drawing/2014/main" id="{692056D1-2FCB-3144-87A4-CFA7638AE1F7}"/>
                    </a:ext>
                  </a:extLst>
                </p:cNvPr>
                <p:cNvSpPr txBox="1">
                  <a:spLocks noRot="1" noChangeAspect="1" noMove="1" noResize="1" noEditPoints="1" noAdjustHandles="1" noChangeArrowheads="1" noChangeShapeType="1" noTextEdit="1"/>
                </p:cNvSpPr>
                <p:nvPr/>
              </p:nvSpPr>
              <p:spPr>
                <a:xfrm>
                  <a:off x="4266489" y="4759753"/>
                  <a:ext cx="2783134" cy="923330"/>
                </a:xfrm>
                <a:prstGeom prst="rect">
                  <a:avLst/>
                </a:prstGeom>
                <a:blipFill>
                  <a:blip r:embed="rId7"/>
                  <a:stretch>
                    <a:fillRect l="-2283" t="-2703" b="-945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8BA9D1A9-6A0A-B943-82D2-255040A901C0}"/>
                    </a:ext>
                  </a:extLst>
                </p:cNvPr>
                <p:cNvSpPr txBox="1"/>
                <p:nvPr/>
              </p:nvSpPr>
              <p:spPr>
                <a:xfrm>
                  <a:off x="6729990" y="3935400"/>
                  <a:ext cx="11047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r>
                          <a:rPr lang="en-US" altLang="zh-CN" sz="2400" b="0" i="1" smtClean="0">
                            <a:latin typeface="Cambria Math" panose="02040503050406030204" pitchFamily="18" charset="0"/>
                          </a:rPr>
                          <m:t>×?×?</m:t>
                        </m:r>
                      </m:oMath>
                    </m:oMathPara>
                  </a14:m>
                  <a:endParaRPr lang="en-CN" sz="2400" dirty="0">
                    <a:latin typeface="+mn-ea"/>
                  </a:endParaRPr>
                </a:p>
              </p:txBody>
            </p:sp>
          </mc:Choice>
          <mc:Fallback xmlns="">
            <p:sp>
              <p:nvSpPr>
                <p:cNvPr id="89" name="TextBox 88">
                  <a:extLst>
                    <a:ext uri="{FF2B5EF4-FFF2-40B4-BE49-F238E27FC236}">
                      <a16:creationId xmlns:a16="http://schemas.microsoft.com/office/drawing/2014/main" id="{8BA9D1A9-6A0A-B943-82D2-255040A901C0}"/>
                    </a:ext>
                  </a:extLst>
                </p:cNvPr>
                <p:cNvSpPr txBox="1">
                  <a:spLocks noRot="1" noChangeAspect="1" noMove="1" noResize="1" noEditPoints="1" noAdjustHandles="1" noChangeArrowheads="1" noChangeShapeType="1" noTextEdit="1"/>
                </p:cNvSpPr>
                <p:nvPr/>
              </p:nvSpPr>
              <p:spPr>
                <a:xfrm>
                  <a:off x="6729990" y="3935400"/>
                  <a:ext cx="1104790" cy="461665"/>
                </a:xfrm>
                <a:prstGeom prst="rect">
                  <a:avLst/>
                </a:prstGeom>
                <a:blipFill>
                  <a:blip r:embed="rId8"/>
                  <a:stretch>
                    <a:fillRect/>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08C82EEB-E3CA-3342-B763-DD61A82D8901}"/>
                </a:ext>
              </a:extLst>
            </p:cNvPr>
            <p:cNvPicPr>
              <a:picLocks noChangeAspect="1"/>
            </p:cNvPicPr>
            <p:nvPr/>
          </p:nvPicPr>
          <p:blipFill>
            <a:blip r:embed="rId9"/>
            <a:stretch>
              <a:fillRect/>
            </a:stretch>
          </p:blipFill>
          <p:spPr>
            <a:xfrm>
              <a:off x="903867" y="2986141"/>
              <a:ext cx="1177409" cy="1199213"/>
            </a:xfrm>
            <a:prstGeom prst="rect">
              <a:avLst/>
            </a:prstGeom>
          </p:spPr>
        </p:pic>
        <p:sp>
          <p:nvSpPr>
            <p:cNvPr id="27" name="Right Arrow 26">
              <a:extLst>
                <a:ext uri="{FF2B5EF4-FFF2-40B4-BE49-F238E27FC236}">
                  <a16:creationId xmlns:a16="http://schemas.microsoft.com/office/drawing/2014/main" id="{5C3D21E1-C318-7A43-922F-AD4377AE4C91}"/>
                </a:ext>
              </a:extLst>
            </p:cNvPr>
            <p:cNvSpPr/>
            <p:nvPr/>
          </p:nvSpPr>
          <p:spPr>
            <a:xfrm>
              <a:off x="6695439" y="3272867"/>
              <a:ext cx="1515658" cy="4953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2" name="灯片编号占位符 1"/>
          <p:cNvSpPr>
            <a:spLocks noGrp="1"/>
          </p:cNvSpPr>
          <p:nvPr>
            <p:ph type="sldNum" sz="quarter" idx="14"/>
          </p:nvPr>
        </p:nvSpPr>
        <p:spPr/>
        <p:txBody>
          <a:bodyPr/>
          <a:lstStyle/>
          <a:p>
            <a:fld id="{AF69888C-E133-43D9-A638-B5C95925B91C}" type="slidenum">
              <a:rPr lang="zh-CN" altLang="en-US" smtClean="0"/>
              <a:t>32</a:t>
            </a:fld>
            <a:endParaRPr lang="zh-CN" altLang="en-US" dirty="0"/>
          </a:p>
        </p:txBody>
      </p:sp>
    </p:spTree>
    <p:extLst>
      <p:ext uri="{BB962C8B-B14F-4D97-AF65-F5344CB8AC3E}">
        <p14:creationId xmlns:p14="http://schemas.microsoft.com/office/powerpoint/2010/main" val="2942885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79924E8-740A-C870-E22D-A677C88E9C23}"/>
              </a:ext>
            </a:extLst>
          </p:cNvPr>
          <p:cNvSpPr/>
          <p:nvPr/>
        </p:nvSpPr>
        <p:spPr>
          <a:xfrm>
            <a:off x="59789" y="3811477"/>
            <a:ext cx="5807413" cy="2346220"/>
          </a:xfrm>
          <a:prstGeom prst="rect">
            <a:avLst/>
          </a:prstGeom>
          <a:solidFill>
            <a:schemeClr val="accent5">
              <a:lumMod val="20000"/>
              <a:lumOff val="80000"/>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2" name="文本框 1">
            <a:extLst>
              <a:ext uri="{FF2B5EF4-FFF2-40B4-BE49-F238E27FC236}">
                <a16:creationId xmlns:a16="http://schemas.microsoft.com/office/drawing/2014/main" id="{E6FAFD8E-A971-A1B2-E805-6EE50ED6A131}"/>
              </a:ext>
            </a:extLst>
          </p:cNvPr>
          <p:cNvSpPr txBox="1"/>
          <p:nvPr/>
        </p:nvSpPr>
        <p:spPr>
          <a:xfrm>
            <a:off x="943583" y="1643974"/>
            <a:ext cx="646331" cy="369332"/>
          </a:xfrm>
          <a:prstGeom prst="rect">
            <a:avLst/>
          </a:prstGeom>
          <a:noFill/>
        </p:spPr>
        <p:txBody>
          <a:bodyPr wrap="none" rtlCol="0">
            <a:spAutoFit/>
          </a:bodyPr>
          <a:lstStyle/>
          <a:p>
            <a:pPr algn="l"/>
            <a:r>
              <a:rPr kumimoji="1" lang="zh-CN" altLang="en-US" b="1" dirty="0">
                <a:latin typeface="+mn-ea"/>
              </a:rPr>
              <a:t>输入</a:t>
            </a:r>
          </a:p>
        </p:txBody>
      </p:sp>
      <p:sp>
        <p:nvSpPr>
          <p:cNvPr id="9" name="Right Arrow 70">
            <a:extLst>
              <a:ext uri="{FF2B5EF4-FFF2-40B4-BE49-F238E27FC236}">
                <a16:creationId xmlns:a16="http://schemas.microsoft.com/office/drawing/2014/main" id="{BA3C2A71-91DA-D35E-CBF4-3F506878030E}"/>
              </a:ext>
            </a:extLst>
          </p:cNvPr>
          <p:cNvSpPr/>
          <p:nvPr/>
        </p:nvSpPr>
        <p:spPr>
          <a:xfrm>
            <a:off x="1613881" y="1580990"/>
            <a:ext cx="317500" cy="4953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nvGrpSpPr>
          <p:cNvPr id="23" name="组合 22">
            <a:extLst>
              <a:ext uri="{FF2B5EF4-FFF2-40B4-BE49-F238E27FC236}">
                <a16:creationId xmlns:a16="http://schemas.microsoft.com/office/drawing/2014/main" id="{E1C60900-5149-B755-0D39-8FAA80F440D1}"/>
              </a:ext>
            </a:extLst>
          </p:cNvPr>
          <p:cNvGrpSpPr/>
          <p:nvPr/>
        </p:nvGrpSpPr>
        <p:grpSpPr>
          <a:xfrm>
            <a:off x="1648810" y="938338"/>
            <a:ext cx="1716008" cy="2102898"/>
            <a:chOff x="1648810" y="938338"/>
            <a:chExt cx="1716008" cy="2102898"/>
          </a:xfrm>
        </p:grpSpPr>
        <p:sp>
          <p:nvSpPr>
            <p:cNvPr id="11" name="Cube 71">
              <a:extLst>
                <a:ext uri="{FF2B5EF4-FFF2-40B4-BE49-F238E27FC236}">
                  <a16:creationId xmlns:a16="http://schemas.microsoft.com/office/drawing/2014/main" id="{03F48838-0ACE-FE61-8C33-34C12B207603}"/>
                </a:ext>
              </a:extLst>
            </p:cNvPr>
            <p:cNvSpPr/>
            <p:nvPr/>
          </p:nvSpPr>
          <p:spPr>
            <a:xfrm>
              <a:off x="1648810" y="938338"/>
              <a:ext cx="1716008" cy="2102898"/>
            </a:xfrm>
            <a:prstGeom prst="cube">
              <a:avLst>
                <a:gd name="adj" fmla="val 928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TextBox 72">
              <a:extLst>
                <a:ext uri="{FF2B5EF4-FFF2-40B4-BE49-F238E27FC236}">
                  <a16:creationId xmlns:a16="http://schemas.microsoft.com/office/drawing/2014/main" id="{16905F88-970D-3BC8-C8E8-148BE98F24D1}"/>
                </a:ext>
              </a:extLst>
            </p:cNvPr>
            <p:cNvSpPr txBox="1"/>
            <p:nvPr/>
          </p:nvSpPr>
          <p:spPr>
            <a:xfrm rot="18815187">
              <a:off x="2361579" y="2113795"/>
              <a:ext cx="954107" cy="400110"/>
            </a:xfrm>
            <a:prstGeom prst="rect">
              <a:avLst/>
            </a:prstGeom>
            <a:noFill/>
          </p:spPr>
          <p:txBody>
            <a:bodyPr wrap="none" rtlCol="0">
              <a:spAutoFit/>
            </a:bodyPr>
            <a:lstStyle/>
            <a:p>
              <a:pPr algn="l"/>
              <a:r>
                <a:rPr lang="en-CN" sz="2000" b="1" dirty="0">
                  <a:latin typeface="+mn-ea"/>
                </a:rPr>
                <a:t>卷积层</a:t>
              </a:r>
            </a:p>
          </p:txBody>
        </p:sp>
      </p:grpSp>
      <p:sp>
        <p:nvSpPr>
          <p:cNvPr id="13" name="Right Arrow 73">
            <a:extLst>
              <a:ext uri="{FF2B5EF4-FFF2-40B4-BE49-F238E27FC236}">
                <a16:creationId xmlns:a16="http://schemas.microsoft.com/office/drawing/2014/main" id="{6CE1092B-CF77-9CD7-3058-C08B56CA96B1}"/>
              </a:ext>
            </a:extLst>
          </p:cNvPr>
          <p:cNvSpPr/>
          <p:nvPr/>
        </p:nvSpPr>
        <p:spPr>
          <a:xfrm>
            <a:off x="3453107" y="1630858"/>
            <a:ext cx="575348" cy="4953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6" name="TextBox 74">
                <a:extLst>
                  <a:ext uri="{FF2B5EF4-FFF2-40B4-BE49-F238E27FC236}">
                    <a16:creationId xmlns:a16="http://schemas.microsoft.com/office/drawing/2014/main" id="{9D53DAD9-F860-118E-BFA8-5E3460504729}"/>
                  </a:ext>
                </a:extLst>
              </p:cNvPr>
              <p:cNvSpPr txBox="1"/>
              <p:nvPr/>
            </p:nvSpPr>
            <p:spPr>
              <a:xfrm>
                <a:off x="8613397" y="1664281"/>
                <a:ext cx="50687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oMath>
                  </m:oMathPara>
                </a14:m>
                <a:endParaRPr lang="en-CN" sz="2400" dirty="0">
                  <a:latin typeface="+mn-ea"/>
                </a:endParaRPr>
              </a:p>
            </p:txBody>
          </p:sp>
        </mc:Choice>
        <mc:Fallback xmlns="">
          <p:sp>
            <p:nvSpPr>
              <p:cNvPr id="16" name="TextBox 74">
                <a:extLst>
                  <a:ext uri="{FF2B5EF4-FFF2-40B4-BE49-F238E27FC236}">
                    <a16:creationId xmlns:a16="http://schemas.microsoft.com/office/drawing/2014/main" id="{9D53DAD9-F860-118E-BFA8-5E3460504729}"/>
                  </a:ext>
                </a:extLst>
              </p:cNvPr>
              <p:cNvSpPr txBox="1">
                <a:spLocks noRot="1" noChangeAspect="1" noMove="1" noResize="1" noEditPoints="1" noAdjustHandles="1" noChangeArrowheads="1" noChangeShapeType="1" noTextEdit="1"/>
              </p:cNvSpPr>
              <p:nvPr/>
            </p:nvSpPr>
            <p:spPr>
              <a:xfrm>
                <a:off x="8613397" y="1664281"/>
                <a:ext cx="506870" cy="461665"/>
              </a:xfrm>
              <a:prstGeom prst="rect">
                <a:avLst/>
              </a:prstGeom>
              <a:blipFill>
                <a:blip r:embed="rId3"/>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67DF99F7-B819-5573-7342-8FF0FCAD4D7D}"/>
              </a:ext>
            </a:extLst>
          </p:cNvPr>
          <p:cNvGrpSpPr/>
          <p:nvPr/>
        </p:nvGrpSpPr>
        <p:grpSpPr>
          <a:xfrm>
            <a:off x="3818928" y="1298828"/>
            <a:ext cx="1329179" cy="1265545"/>
            <a:chOff x="3818928" y="1298828"/>
            <a:chExt cx="1329179" cy="1265545"/>
          </a:xfrm>
        </p:grpSpPr>
        <p:sp>
          <p:nvSpPr>
            <p:cNvPr id="17" name="Cube 79">
              <a:extLst>
                <a:ext uri="{FF2B5EF4-FFF2-40B4-BE49-F238E27FC236}">
                  <a16:creationId xmlns:a16="http://schemas.microsoft.com/office/drawing/2014/main" id="{3B618D07-6C9B-06DE-3AE7-BC3D61707D21}"/>
                </a:ext>
              </a:extLst>
            </p:cNvPr>
            <p:cNvSpPr/>
            <p:nvPr/>
          </p:nvSpPr>
          <p:spPr>
            <a:xfrm>
              <a:off x="3818928" y="1298828"/>
              <a:ext cx="1047253" cy="1265545"/>
            </a:xfrm>
            <a:prstGeom prst="cube">
              <a:avLst>
                <a:gd name="adj" fmla="val 87346"/>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N"/>
            </a:p>
          </p:txBody>
        </p:sp>
        <p:sp>
          <p:nvSpPr>
            <p:cNvPr id="18" name="TextBox 83">
              <a:extLst>
                <a:ext uri="{FF2B5EF4-FFF2-40B4-BE49-F238E27FC236}">
                  <a16:creationId xmlns:a16="http://schemas.microsoft.com/office/drawing/2014/main" id="{0E76FB96-AD3D-64AB-162C-C66F58D6C374}"/>
                </a:ext>
              </a:extLst>
            </p:cNvPr>
            <p:cNvSpPr txBox="1"/>
            <p:nvPr/>
          </p:nvSpPr>
          <p:spPr>
            <a:xfrm rot="19122211">
              <a:off x="4194000" y="2011404"/>
              <a:ext cx="954107" cy="400110"/>
            </a:xfrm>
            <a:prstGeom prst="rect">
              <a:avLst/>
            </a:prstGeom>
            <a:noFill/>
          </p:spPr>
          <p:txBody>
            <a:bodyPr wrap="none" rtlCol="0">
              <a:spAutoFit/>
            </a:bodyPr>
            <a:lstStyle/>
            <a:p>
              <a:pPr algn="l"/>
              <a:r>
                <a:rPr lang="en-US" sz="2000" b="1" dirty="0" err="1">
                  <a:latin typeface="+mn-ea"/>
                </a:rPr>
                <a:t>池化</a:t>
              </a:r>
              <a:r>
                <a:rPr lang="en-CN" sz="2000" b="1" dirty="0">
                  <a:latin typeface="+mn-ea"/>
                </a:rPr>
                <a:t>层</a:t>
              </a:r>
            </a:p>
          </p:txBody>
        </p:sp>
      </p:grpSp>
      <p:sp>
        <p:nvSpPr>
          <p:cNvPr id="22" name="Right Arrow 26">
            <a:extLst>
              <a:ext uri="{FF2B5EF4-FFF2-40B4-BE49-F238E27FC236}">
                <a16:creationId xmlns:a16="http://schemas.microsoft.com/office/drawing/2014/main" id="{D0D67417-3FF6-F513-6B59-1DCE475EFDA6}"/>
              </a:ext>
            </a:extLst>
          </p:cNvPr>
          <p:cNvSpPr/>
          <p:nvPr/>
        </p:nvSpPr>
        <p:spPr>
          <a:xfrm>
            <a:off x="5214332" y="1630858"/>
            <a:ext cx="690357" cy="4953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nvGrpSpPr>
          <p:cNvPr id="24" name="组合 23">
            <a:extLst>
              <a:ext uri="{FF2B5EF4-FFF2-40B4-BE49-F238E27FC236}">
                <a16:creationId xmlns:a16="http://schemas.microsoft.com/office/drawing/2014/main" id="{B70AB194-48BF-9614-8978-EBE3BAB87A6F}"/>
              </a:ext>
            </a:extLst>
          </p:cNvPr>
          <p:cNvGrpSpPr/>
          <p:nvPr/>
        </p:nvGrpSpPr>
        <p:grpSpPr>
          <a:xfrm>
            <a:off x="5343323" y="1024841"/>
            <a:ext cx="1716008" cy="2102898"/>
            <a:chOff x="1648810" y="938338"/>
            <a:chExt cx="1716008" cy="2102898"/>
          </a:xfrm>
        </p:grpSpPr>
        <p:sp>
          <p:nvSpPr>
            <p:cNvPr id="25" name="Cube 71">
              <a:extLst>
                <a:ext uri="{FF2B5EF4-FFF2-40B4-BE49-F238E27FC236}">
                  <a16:creationId xmlns:a16="http://schemas.microsoft.com/office/drawing/2014/main" id="{8FF1B8B9-76A4-ED7A-C5B1-028790169AF0}"/>
                </a:ext>
              </a:extLst>
            </p:cNvPr>
            <p:cNvSpPr/>
            <p:nvPr/>
          </p:nvSpPr>
          <p:spPr>
            <a:xfrm>
              <a:off x="1648810" y="938338"/>
              <a:ext cx="1716008" cy="2102898"/>
            </a:xfrm>
            <a:prstGeom prst="cube">
              <a:avLst>
                <a:gd name="adj" fmla="val 928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extBox 72">
              <a:extLst>
                <a:ext uri="{FF2B5EF4-FFF2-40B4-BE49-F238E27FC236}">
                  <a16:creationId xmlns:a16="http://schemas.microsoft.com/office/drawing/2014/main" id="{F12FF2D1-B625-161E-59E9-62824AA15143}"/>
                </a:ext>
              </a:extLst>
            </p:cNvPr>
            <p:cNvSpPr txBox="1"/>
            <p:nvPr/>
          </p:nvSpPr>
          <p:spPr>
            <a:xfrm rot="18815187">
              <a:off x="2361579" y="2113795"/>
              <a:ext cx="954107" cy="400110"/>
            </a:xfrm>
            <a:prstGeom prst="rect">
              <a:avLst/>
            </a:prstGeom>
            <a:noFill/>
          </p:spPr>
          <p:txBody>
            <a:bodyPr wrap="none" rtlCol="0">
              <a:spAutoFit/>
            </a:bodyPr>
            <a:lstStyle/>
            <a:p>
              <a:pPr algn="l"/>
              <a:r>
                <a:rPr lang="en-CN" sz="2000" b="1" dirty="0">
                  <a:latin typeface="+mn-ea"/>
                </a:rPr>
                <a:t>卷积层</a:t>
              </a:r>
            </a:p>
          </p:txBody>
        </p:sp>
      </p:grpSp>
      <p:grpSp>
        <p:nvGrpSpPr>
          <p:cNvPr id="29" name="组合 28">
            <a:extLst>
              <a:ext uri="{FF2B5EF4-FFF2-40B4-BE49-F238E27FC236}">
                <a16:creationId xmlns:a16="http://schemas.microsoft.com/office/drawing/2014/main" id="{D10B8D38-51DD-787D-F525-29B229B72BA7}"/>
              </a:ext>
            </a:extLst>
          </p:cNvPr>
          <p:cNvGrpSpPr/>
          <p:nvPr/>
        </p:nvGrpSpPr>
        <p:grpSpPr>
          <a:xfrm>
            <a:off x="7439425" y="1298828"/>
            <a:ext cx="1329179" cy="1265545"/>
            <a:chOff x="3818928" y="1298828"/>
            <a:chExt cx="1329179" cy="1265545"/>
          </a:xfrm>
        </p:grpSpPr>
        <p:sp>
          <p:nvSpPr>
            <p:cNvPr id="30" name="Cube 79">
              <a:extLst>
                <a:ext uri="{FF2B5EF4-FFF2-40B4-BE49-F238E27FC236}">
                  <a16:creationId xmlns:a16="http://schemas.microsoft.com/office/drawing/2014/main" id="{9E9E337C-C8F6-C63A-F7B3-A2E8ABE19D7F}"/>
                </a:ext>
              </a:extLst>
            </p:cNvPr>
            <p:cNvSpPr/>
            <p:nvPr/>
          </p:nvSpPr>
          <p:spPr>
            <a:xfrm>
              <a:off x="3818928" y="1298828"/>
              <a:ext cx="1047253" cy="1265545"/>
            </a:xfrm>
            <a:prstGeom prst="cube">
              <a:avLst>
                <a:gd name="adj" fmla="val 87346"/>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N"/>
            </a:p>
          </p:txBody>
        </p:sp>
        <p:sp>
          <p:nvSpPr>
            <p:cNvPr id="31" name="TextBox 83">
              <a:extLst>
                <a:ext uri="{FF2B5EF4-FFF2-40B4-BE49-F238E27FC236}">
                  <a16:creationId xmlns:a16="http://schemas.microsoft.com/office/drawing/2014/main" id="{1553A838-6CF5-B3B8-5591-50FAAABE5120}"/>
                </a:ext>
              </a:extLst>
            </p:cNvPr>
            <p:cNvSpPr txBox="1"/>
            <p:nvPr/>
          </p:nvSpPr>
          <p:spPr>
            <a:xfrm rot="19122211">
              <a:off x="4194000" y="2011404"/>
              <a:ext cx="954107" cy="400110"/>
            </a:xfrm>
            <a:prstGeom prst="rect">
              <a:avLst/>
            </a:prstGeom>
            <a:noFill/>
          </p:spPr>
          <p:txBody>
            <a:bodyPr wrap="none" rtlCol="0">
              <a:spAutoFit/>
            </a:bodyPr>
            <a:lstStyle/>
            <a:p>
              <a:pPr algn="l"/>
              <a:r>
                <a:rPr lang="en-US" sz="2000" b="1" dirty="0" err="1">
                  <a:latin typeface="+mn-ea"/>
                </a:rPr>
                <a:t>池化</a:t>
              </a:r>
              <a:r>
                <a:rPr lang="en-CN" sz="2000" b="1" dirty="0">
                  <a:latin typeface="+mn-ea"/>
                </a:rPr>
                <a:t>层</a:t>
              </a:r>
            </a:p>
          </p:txBody>
        </p:sp>
      </p:grpSp>
      <p:sp>
        <p:nvSpPr>
          <p:cNvPr id="32" name="Right Arrow 26">
            <a:extLst>
              <a:ext uri="{FF2B5EF4-FFF2-40B4-BE49-F238E27FC236}">
                <a16:creationId xmlns:a16="http://schemas.microsoft.com/office/drawing/2014/main" id="{2824E969-D9EA-C872-580C-70F3A86DA0E9}"/>
              </a:ext>
            </a:extLst>
          </p:cNvPr>
          <p:cNvSpPr/>
          <p:nvPr/>
        </p:nvSpPr>
        <p:spPr>
          <a:xfrm>
            <a:off x="7001747" y="1664281"/>
            <a:ext cx="690357" cy="4953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3" name="Cube 79">
            <a:extLst>
              <a:ext uri="{FF2B5EF4-FFF2-40B4-BE49-F238E27FC236}">
                <a16:creationId xmlns:a16="http://schemas.microsoft.com/office/drawing/2014/main" id="{E63FDC5B-7265-E1A2-DD7C-9251F8E53A7E}"/>
              </a:ext>
            </a:extLst>
          </p:cNvPr>
          <p:cNvSpPr/>
          <p:nvPr/>
        </p:nvSpPr>
        <p:spPr>
          <a:xfrm>
            <a:off x="8799764" y="1304144"/>
            <a:ext cx="1047253" cy="1265545"/>
          </a:xfrm>
          <a:prstGeom prst="cube">
            <a:avLst>
              <a:gd name="adj" fmla="val 87346"/>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N"/>
          </a:p>
        </p:txBody>
      </p:sp>
      <p:sp>
        <p:nvSpPr>
          <p:cNvPr id="34" name="TextBox 83">
            <a:extLst>
              <a:ext uri="{FF2B5EF4-FFF2-40B4-BE49-F238E27FC236}">
                <a16:creationId xmlns:a16="http://schemas.microsoft.com/office/drawing/2014/main" id="{FEF14F1E-5B2F-09EE-E640-EE40AACEFC83}"/>
              </a:ext>
            </a:extLst>
          </p:cNvPr>
          <p:cNvSpPr txBox="1"/>
          <p:nvPr/>
        </p:nvSpPr>
        <p:spPr>
          <a:xfrm rot="18843395">
            <a:off x="9079645" y="1922957"/>
            <a:ext cx="1210588" cy="400110"/>
          </a:xfrm>
          <a:prstGeom prst="rect">
            <a:avLst/>
          </a:prstGeom>
          <a:noFill/>
        </p:spPr>
        <p:txBody>
          <a:bodyPr wrap="none" rtlCol="0">
            <a:spAutoFit/>
          </a:bodyPr>
          <a:lstStyle/>
          <a:p>
            <a:pPr algn="l"/>
            <a:r>
              <a:rPr lang="zh-CN" altLang="en-US" sz="2000" b="1" dirty="0">
                <a:latin typeface="+mn-ea"/>
              </a:rPr>
              <a:t>全连接层</a:t>
            </a:r>
            <a:endParaRPr lang="en-CN" sz="2000" b="1" dirty="0">
              <a:latin typeface="+mn-ea"/>
            </a:endParaRPr>
          </a:p>
        </p:txBody>
      </p:sp>
      <p:sp>
        <p:nvSpPr>
          <p:cNvPr id="35" name="Right Arrow 73">
            <a:extLst>
              <a:ext uri="{FF2B5EF4-FFF2-40B4-BE49-F238E27FC236}">
                <a16:creationId xmlns:a16="http://schemas.microsoft.com/office/drawing/2014/main" id="{F224D272-706C-6C33-6CA6-DE9E37928389}"/>
              </a:ext>
            </a:extLst>
          </p:cNvPr>
          <p:cNvSpPr/>
          <p:nvPr/>
        </p:nvSpPr>
        <p:spPr>
          <a:xfrm rot="5400000">
            <a:off x="9939142" y="2316723"/>
            <a:ext cx="575348" cy="495300"/>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6" name="椭圆 35">
            <a:extLst>
              <a:ext uri="{FF2B5EF4-FFF2-40B4-BE49-F238E27FC236}">
                <a16:creationId xmlns:a16="http://schemas.microsoft.com/office/drawing/2014/main" id="{338E0CED-0800-A49B-98C2-7A8121D1C238}"/>
              </a:ext>
            </a:extLst>
          </p:cNvPr>
          <p:cNvSpPr/>
          <p:nvPr/>
        </p:nvSpPr>
        <p:spPr>
          <a:xfrm>
            <a:off x="9323390" y="3136856"/>
            <a:ext cx="1893041" cy="74448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误差</a:t>
            </a:r>
          </a:p>
        </p:txBody>
      </p:sp>
      <p:sp>
        <p:nvSpPr>
          <p:cNvPr id="37" name="Right Arrow 73">
            <a:extLst>
              <a:ext uri="{FF2B5EF4-FFF2-40B4-BE49-F238E27FC236}">
                <a16:creationId xmlns:a16="http://schemas.microsoft.com/office/drawing/2014/main" id="{8DA658F9-F1A2-B8BB-5184-46BC76B35E2E}"/>
              </a:ext>
            </a:extLst>
          </p:cNvPr>
          <p:cNvSpPr/>
          <p:nvPr/>
        </p:nvSpPr>
        <p:spPr>
          <a:xfrm rot="10800000">
            <a:off x="9899118" y="4166145"/>
            <a:ext cx="575348" cy="495300"/>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8" name="终止符 37">
            <a:extLst>
              <a:ext uri="{FF2B5EF4-FFF2-40B4-BE49-F238E27FC236}">
                <a16:creationId xmlns:a16="http://schemas.microsoft.com/office/drawing/2014/main" id="{9278D185-5262-7233-D52A-94E585E2968B}"/>
              </a:ext>
            </a:extLst>
          </p:cNvPr>
          <p:cNvSpPr/>
          <p:nvPr/>
        </p:nvSpPr>
        <p:spPr>
          <a:xfrm>
            <a:off x="5928563" y="4007486"/>
            <a:ext cx="3599234" cy="1322962"/>
          </a:xfrm>
          <a:prstGeom prst="flowChartTerminator">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8267BBE6-DE87-BE9D-D0E0-83E81100BC7E}"/>
              </a:ext>
            </a:extLst>
          </p:cNvPr>
          <p:cNvSpPr txBox="1"/>
          <p:nvPr/>
        </p:nvSpPr>
        <p:spPr>
          <a:xfrm>
            <a:off x="6166835" y="4237104"/>
            <a:ext cx="3341897" cy="892552"/>
          </a:xfrm>
          <a:prstGeom prst="rect">
            <a:avLst/>
          </a:prstGeom>
          <a:noFill/>
        </p:spPr>
        <p:txBody>
          <a:bodyPr wrap="square" rtlCol="0">
            <a:spAutoFit/>
          </a:bodyPr>
          <a:lstStyle/>
          <a:p>
            <a:r>
              <a:rPr kumimoji="1" lang="zh-CN" altLang="en-US" b="1" dirty="0">
                <a:latin typeface="+mn-ea"/>
              </a:rPr>
              <a:t>反向传播：</a:t>
            </a:r>
            <a:endParaRPr kumimoji="1" lang="en-US" altLang="zh-CN" b="1" dirty="0">
              <a:latin typeface="+mn-ea"/>
            </a:endParaRPr>
          </a:p>
          <a:p>
            <a:pPr marL="285750" indent="-285750">
              <a:buFont typeface="Wingdings" pitchFamily="2" charset="2"/>
              <a:buChar char="l"/>
            </a:pPr>
            <a:r>
              <a:rPr kumimoji="1" lang="zh-CN" altLang="en-US" sz="1600" b="1" dirty="0">
                <a:latin typeface="+mn-ea"/>
              </a:rPr>
              <a:t>更新全连接层和卷积层的权重</a:t>
            </a:r>
            <a:endParaRPr kumimoji="1" lang="en-US" altLang="zh-CN" sz="1600" b="1" dirty="0">
              <a:latin typeface="+mn-ea"/>
            </a:endParaRPr>
          </a:p>
          <a:p>
            <a:pPr marL="285750" indent="-285750">
              <a:buFont typeface="Wingdings" pitchFamily="2" charset="2"/>
              <a:buChar char="l"/>
            </a:pPr>
            <a:r>
              <a:rPr kumimoji="1" lang="zh-CN" altLang="en-US" sz="1600" b="1" dirty="0">
                <a:latin typeface="+mn-ea"/>
              </a:rPr>
              <a:t>池化层上采样</a:t>
            </a:r>
          </a:p>
        </p:txBody>
      </p:sp>
      <p:sp>
        <p:nvSpPr>
          <p:cNvPr id="43" name="圆角矩形 42">
            <a:extLst>
              <a:ext uri="{FF2B5EF4-FFF2-40B4-BE49-F238E27FC236}">
                <a16:creationId xmlns:a16="http://schemas.microsoft.com/office/drawing/2014/main" id="{C00378DC-58BB-9761-4A1B-E79172954BAF}"/>
              </a:ext>
            </a:extLst>
          </p:cNvPr>
          <p:cNvSpPr/>
          <p:nvPr/>
        </p:nvSpPr>
        <p:spPr>
          <a:xfrm>
            <a:off x="3447778" y="854072"/>
            <a:ext cx="6801833" cy="2282783"/>
          </a:xfrm>
          <a:prstGeom prst="round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Right Arrow 26">
            <a:extLst>
              <a:ext uri="{FF2B5EF4-FFF2-40B4-BE49-F238E27FC236}">
                <a16:creationId xmlns:a16="http://schemas.microsoft.com/office/drawing/2014/main" id="{5648ADDE-B5C4-EF5D-74D6-2AECCCA4A4AD}"/>
              </a:ext>
            </a:extLst>
          </p:cNvPr>
          <p:cNvSpPr/>
          <p:nvPr/>
        </p:nvSpPr>
        <p:spPr>
          <a:xfrm rot="16200000">
            <a:off x="7094247" y="3388414"/>
            <a:ext cx="690357" cy="318168"/>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5" name="文本框 44">
            <a:extLst>
              <a:ext uri="{FF2B5EF4-FFF2-40B4-BE49-F238E27FC236}">
                <a16:creationId xmlns:a16="http://schemas.microsoft.com/office/drawing/2014/main" id="{50C62014-DADA-2402-CC78-44115B899767}"/>
              </a:ext>
            </a:extLst>
          </p:cNvPr>
          <p:cNvSpPr txBox="1"/>
          <p:nvPr/>
        </p:nvSpPr>
        <p:spPr>
          <a:xfrm>
            <a:off x="122961" y="3762709"/>
            <a:ext cx="5807413" cy="2400657"/>
          </a:xfrm>
          <a:prstGeom prst="rect">
            <a:avLst/>
          </a:prstGeom>
          <a:noFill/>
        </p:spPr>
        <p:txBody>
          <a:bodyPr wrap="square" rtlCol="0">
            <a:spAutoFit/>
          </a:bodyPr>
          <a:lstStyle/>
          <a:p>
            <a:pPr algn="l">
              <a:lnSpc>
                <a:spcPct val="150000"/>
              </a:lnSpc>
            </a:pPr>
            <a:r>
              <a:rPr lang="en-US" altLang="zh-CN" sz="2000" b="1" i="0" u="none" strike="noStrike" dirty="0">
                <a:solidFill>
                  <a:srgbClr val="000000"/>
                </a:solidFill>
                <a:effectLst/>
                <a:latin typeface="Microsoft YaHei" panose="020B0503020204020204" pitchFamily="34" charset="-122"/>
                <a:ea typeface="Microsoft YaHei" panose="020B0503020204020204" pitchFamily="34" charset="-122"/>
              </a:rPr>
              <a:t>CNN</a:t>
            </a:r>
            <a:r>
              <a:rPr lang="zh-CN" altLang="en-US" sz="2000" b="1" i="0" u="none" strike="noStrike" dirty="0">
                <a:solidFill>
                  <a:srgbClr val="000000"/>
                </a:solidFill>
                <a:effectLst/>
                <a:latin typeface="Microsoft YaHei" panose="020B0503020204020204" pitchFamily="34" charset="-122"/>
                <a:ea typeface="Microsoft YaHei" panose="020B0503020204020204" pitchFamily="34" charset="-122"/>
              </a:rPr>
              <a:t>与全连接神经网络的反向传播：</a:t>
            </a:r>
            <a:endParaRPr lang="en-US" altLang="zh-CN" sz="2000" b="1" i="0" u="none" strike="noStrike" dirty="0">
              <a:solidFill>
                <a:srgbClr val="000000"/>
              </a:solidFill>
              <a:effectLst/>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Ø"/>
            </a:pPr>
            <a:r>
              <a:rPr lang="zh-CN" altLang="en-US" sz="2000" i="0" u="none" strike="noStrike" dirty="0">
                <a:solidFill>
                  <a:srgbClr val="000000"/>
                </a:solidFill>
                <a:effectLst/>
                <a:latin typeface="Microsoft YaHei" panose="020B0503020204020204" pitchFamily="34" charset="-122"/>
                <a:ea typeface="Microsoft YaHei" panose="020B0503020204020204" pitchFamily="34" charset="-122"/>
              </a:rPr>
              <a:t>最后的输出层到最后一个卷积层或池化层的误差计算方式是</a:t>
            </a:r>
            <a:r>
              <a:rPr lang="zh-CN" altLang="en-US" sz="2000" i="0" u="none" strike="noStrike" dirty="0">
                <a:solidFill>
                  <a:srgbClr val="C00000"/>
                </a:solidFill>
                <a:effectLst/>
                <a:latin typeface="Microsoft YaHei" panose="020B0503020204020204" pitchFamily="34" charset="-122"/>
                <a:ea typeface="Microsoft YaHei" panose="020B0503020204020204" pitchFamily="34" charset="-122"/>
              </a:rPr>
              <a:t>基本相同</a:t>
            </a:r>
            <a:endParaRPr lang="en-US" altLang="zh-CN" sz="2000" i="0" u="none" strike="noStrike" dirty="0">
              <a:solidFill>
                <a:srgbClr val="C00000"/>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池化层到卷积层，卷积层到输出层（</a:t>
            </a:r>
            <a:r>
              <a:rPr kumimoji="1" lang="en-GB" altLang="zh-CN" sz="2000" dirty="0">
                <a:latin typeface="Microsoft YaHei" panose="020B0503020204020204" pitchFamily="34" charset="-122"/>
                <a:ea typeface="Microsoft YaHei" panose="020B0503020204020204" pitchFamily="34" charset="-122"/>
              </a:rPr>
              <a:t>or</a:t>
            </a:r>
            <a:r>
              <a:rPr kumimoji="1" lang="zh-CN" altLang="en-US" sz="2000" dirty="0">
                <a:latin typeface="Microsoft YaHei" panose="020B0503020204020204" pitchFamily="34" charset="-122"/>
                <a:ea typeface="Microsoft YaHei" panose="020B0503020204020204" pitchFamily="34" charset="-122"/>
              </a:rPr>
              <a:t>池化层）的误差传播方式与全连接网络是</a:t>
            </a:r>
            <a:r>
              <a:rPr kumimoji="1" lang="zh-CN" altLang="en-US" sz="2000" dirty="0">
                <a:solidFill>
                  <a:srgbClr val="C00000"/>
                </a:solidFill>
                <a:latin typeface="Microsoft YaHei" panose="020B0503020204020204" pitchFamily="34" charset="-122"/>
                <a:ea typeface="Microsoft YaHei" panose="020B0503020204020204" pitchFamily="34" charset="-122"/>
              </a:rPr>
              <a:t>大不相同</a:t>
            </a:r>
          </a:p>
        </p:txBody>
      </p:sp>
      <p:sp>
        <p:nvSpPr>
          <p:cNvPr id="5" name="灯片编号占位符 4"/>
          <p:cNvSpPr>
            <a:spLocks noGrp="1"/>
          </p:cNvSpPr>
          <p:nvPr>
            <p:ph type="sldNum" sz="quarter" idx="14"/>
          </p:nvPr>
        </p:nvSpPr>
        <p:spPr/>
        <p:txBody>
          <a:bodyPr/>
          <a:lstStyle/>
          <a:p>
            <a:fld id="{AF69888C-E133-43D9-A638-B5C95925B91C}" type="slidenum">
              <a:rPr lang="zh-CN" altLang="en-US" smtClean="0"/>
              <a:t>33</a:t>
            </a:fld>
            <a:endParaRPr lang="zh-CN" altLang="en-US" dirty="0"/>
          </a:p>
        </p:txBody>
      </p:sp>
    </p:spTree>
    <p:extLst>
      <p:ext uri="{BB962C8B-B14F-4D97-AF65-F5344CB8AC3E}">
        <p14:creationId xmlns:p14="http://schemas.microsoft.com/office/powerpoint/2010/main" val="4258554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3" name="文本框 2">
            <a:extLst>
              <a:ext uri="{FF2B5EF4-FFF2-40B4-BE49-F238E27FC236}">
                <a16:creationId xmlns:a16="http://schemas.microsoft.com/office/drawing/2014/main" id="{12333420-8886-2CD0-2CB0-416C2BF612C3}"/>
              </a:ext>
            </a:extLst>
          </p:cNvPr>
          <p:cNvSpPr txBox="1"/>
          <p:nvPr/>
        </p:nvSpPr>
        <p:spPr>
          <a:xfrm>
            <a:off x="1460889" y="1213179"/>
            <a:ext cx="4641014" cy="369332"/>
          </a:xfrm>
          <a:prstGeom prst="rect">
            <a:avLst/>
          </a:prstGeom>
          <a:noFill/>
        </p:spPr>
        <p:txBody>
          <a:bodyPr wrap="none" rtlCol="0">
            <a:spAutoFit/>
          </a:bodyPr>
          <a:lstStyle/>
          <a:p>
            <a:pPr algn="l"/>
            <a:r>
              <a:rPr kumimoji="1" lang="zh-CN" altLang="en-US" b="1" dirty="0">
                <a:latin typeface="+mn-ea"/>
              </a:rPr>
              <a:t>损失函数为二分类交叉熵损失函数</a:t>
            </a:r>
            <a:r>
              <a:rPr kumimoji="1" lang="en-US" altLang="zh-CN" b="1" dirty="0">
                <a:latin typeface="+mn-ea"/>
              </a:rPr>
              <a:t>(</a:t>
            </a:r>
            <a:r>
              <a:rPr kumimoji="1" lang="en-US" altLang="zh-CN" b="1" i="1" dirty="0">
                <a:latin typeface="+mn-ea"/>
              </a:rPr>
              <a:t>N=2</a:t>
            </a:r>
            <a:r>
              <a:rPr kumimoji="1" lang="zh-CN" altLang="en-US" b="1" i="1" dirty="0">
                <a:latin typeface="+mn-ea"/>
              </a:rPr>
              <a:t> </a:t>
            </a:r>
            <a:r>
              <a:rPr kumimoji="1" lang="en-US" altLang="zh-CN" b="1" dirty="0">
                <a:latin typeface="+mn-ea"/>
              </a:rPr>
              <a:t>)</a:t>
            </a:r>
            <a:r>
              <a:rPr kumimoji="1" lang="zh-CN" altLang="en-US" b="1" dirty="0">
                <a:latin typeface="+mn-ea"/>
              </a:rPr>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A101F79-42E6-0112-6800-8A97DF05D4DF}"/>
                  </a:ext>
                </a:extLst>
              </p:cNvPr>
              <p:cNvSpPr txBox="1"/>
              <p:nvPr/>
            </p:nvSpPr>
            <p:spPr>
              <a:xfrm>
                <a:off x="6096000" y="1250868"/>
                <a:ext cx="37539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𝐽</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𝑎</m:t>
                              </m:r>
                            </m:e>
                            <m:sup>
                              <m:r>
                                <a:rPr kumimoji="1" lang="en-US" altLang="zh-CN" b="0" i="1" smtClean="0">
                                  <a:latin typeface="Cambria Math" panose="02040503050406030204" pitchFamily="18" charset="0"/>
                                </a:rPr>
                                <m:t>𝐿</m:t>
                              </m:r>
                            </m:sup>
                          </m:sSup>
                        </m:e>
                      </m:func>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𝑦</m:t>
                          </m:r>
                        </m:e>
                      </m:d>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r>
                            <a:rPr kumimoji="1" lang="en-US" altLang="zh-CN" b="0" i="1" smtClean="0">
                              <a:latin typeface="Cambria Math" panose="02040503050406030204" pitchFamily="18" charset="0"/>
                            </a:rPr>
                            <m:t>(1−</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𝑎</m:t>
                              </m:r>
                            </m:e>
                            <m:sup>
                              <m:r>
                                <a:rPr kumimoji="1" lang="en-US" altLang="zh-CN" b="0" i="1" smtClean="0">
                                  <a:latin typeface="Cambria Math" panose="02040503050406030204" pitchFamily="18" charset="0"/>
                                </a:rPr>
                                <m:t>𝐿</m:t>
                              </m:r>
                            </m:sup>
                          </m:sSup>
                          <m:r>
                            <a:rPr kumimoji="1" lang="en-US" altLang="zh-CN" b="0" i="1" smtClean="0">
                              <a:latin typeface="Cambria Math" panose="02040503050406030204" pitchFamily="18" charset="0"/>
                            </a:rPr>
                            <m:t>)</m:t>
                          </m:r>
                        </m:e>
                      </m:func>
                      <m:r>
                        <a:rPr kumimoji="1" lang="en-US" altLang="zh-CN" b="0" i="1" smtClean="0">
                          <a:latin typeface="Cambria Math" panose="02040503050406030204" pitchFamily="18" charset="0"/>
                        </a:rPr>
                        <m:t>)</m:t>
                      </m:r>
                    </m:oMath>
                  </m:oMathPara>
                </a14:m>
                <a:endParaRPr kumimoji="1" lang="zh-CN" altLang="en-US" dirty="0">
                  <a:latin typeface="+mn-ea"/>
                </a:endParaRPr>
              </a:p>
            </p:txBody>
          </p:sp>
        </mc:Choice>
        <mc:Fallback xmlns="">
          <p:sp>
            <p:nvSpPr>
              <p:cNvPr id="5" name="文本框 4">
                <a:extLst>
                  <a:ext uri="{FF2B5EF4-FFF2-40B4-BE49-F238E27FC236}">
                    <a16:creationId xmlns:a16="http://schemas.microsoft.com/office/drawing/2014/main" id="{DA101F79-42E6-0112-6800-8A97DF05D4DF}"/>
                  </a:ext>
                </a:extLst>
              </p:cNvPr>
              <p:cNvSpPr txBox="1">
                <a:spLocks noRot="1" noChangeAspect="1" noMove="1" noResize="1" noEditPoints="1" noAdjustHandles="1" noChangeArrowheads="1" noChangeShapeType="1" noTextEdit="1"/>
              </p:cNvSpPr>
              <p:nvPr/>
            </p:nvSpPr>
            <p:spPr>
              <a:xfrm>
                <a:off x="6096000" y="1250868"/>
                <a:ext cx="3753976" cy="276999"/>
              </a:xfrm>
              <a:prstGeom prst="rect">
                <a:avLst/>
              </a:prstGeom>
              <a:blipFill>
                <a:blip r:embed="rId3"/>
                <a:stretch>
                  <a:fillRect l="-1351" t="-4348" r="-1351"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1780B26-8F92-5ADD-C27F-D3F273EE31C0}"/>
                  </a:ext>
                </a:extLst>
              </p:cNvPr>
              <p:cNvSpPr txBox="1"/>
              <p:nvPr/>
            </p:nvSpPr>
            <p:spPr>
              <a:xfrm>
                <a:off x="3285951" y="1773580"/>
                <a:ext cx="4978479" cy="276999"/>
              </a:xfrm>
              <a:prstGeom prst="rect">
                <a:avLst/>
              </a:prstGeom>
              <a:noFill/>
            </p:spPr>
            <p:txBody>
              <a:bodyPr wrap="none" lIns="0" tIns="0" rIns="0" bIns="0" rtlCol="0">
                <a:spAutoFit/>
              </a:bodyPr>
              <a:lstStyle/>
              <a:p>
                <a14:m>
                  <m:oMath xmlns:m="http://schemas.openxmlformats.org/officeDocument/2006/math">
                    <m:r>
                      <a:rPr kumimoji="1" lang="en-US" altLang="zh-CN" b="0" i="1" smtClean="0">
                        <a:latin typeface="Cambria Math" panose="02040503050406030204" pitchFamily="18" charset="0"/>
                      </a:rPr>
                      <m:t>𝑦</m:t>
                    </m:r>
                  </m:oMath>
                </a14:m>
                <a:r>
                  <a:rPr kumimoji="1" lang="zh-CN" altLang="en-US" dirty="0">
                    <a:latin typeface="+mn-ea"/>
                  </a:rPr>
                  <a:t> 为真实标签，</a:t>
                </a:r>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𝑎</m:t>
                        </m:r>
                      </m:e>
                      <m:sup>
                        <m:r>
                          <a:rPr kumimoji="1" lang="en-US" altLang="zh-CN" i="1">
                            <a:latin typeface="Cambria Math" panose="02040503050406030204" pitchFamily="18" charset="0"/>
                          </a:rPr>
                          <m:t>𝐿</m:t>
                        </m:r>
                      </m:sup>
                    </m:sSup>
                  </m:oMath>
                </a14:m>
                <a:r>
                  <a:rPr kumimoji="1" lang="zh-CN" altLang="en-US" dirty="0">
                    <a:latin typeface="+mn-ea"/>
                  </a:rPr>
                  <a:t>为</a:t>
                </a:r>
                <a14:m>
                  <m:oMath xmlns:m="http://schemas.openxmlformats.org/officeDocument/2006/math">
                    <m:r>
                      <a:rPr kumimoji="1" lang="en-US" altLang="zh-CN" b="0" i="1" dirty="0" smtClean="0">
                        <a:latin typeface="Cambria Math" panose="02040503050406030204" pitchFamily="18" charset="0"/>
                      </a:rPr>
                      <m:t>𝐿</m:t>
                    </m:r>
                  </m:oMath>
                </a14:m>
                <a:r>
                  <a:rPr kumimoji="1" lang="zh-CN" altLang="en-US" dirty="0">
                    <a:latin typeface="+mn-ea"/>
                  </a:rPr>
                  <a:t>层激活函数</a:t>
                </a:r>
                <a:r>
                  <a:rPr kumimoji="1" lang="en-US" altLang="zh-CN" dirty="0" err="1">
                    <a:latin typeface="+mn-ea"/>
                  </a:rPr>
                  <a:t>softmax</a:t>
                </a:r>
                <a:r>
                  <a:rPr kumimoji="1" lang="zh-CN" altLang="en-US" dirty="0">
                    <a:latin typeface="+mn-ea"/>
                  </a:rPr>
                  <a:t>的输出</a:t>
                </a:r>
              </a:p>
            </p:txBody>
          </p:sp>
        </mc:Choice>
        <mc:Fallback xmlns="">
          <p:sp>
            <p:nvSpPr>
              <p:cNvPr id="6" name="文本框 5">
                <a:extLst>
                  <a:ext uri="{FF2B5EF4-FFF2-40B4-BE49-F238E27FC236}">
                    <a16:creationId xmlns:a16="http://schemas.microsoft.com/office/drawing/2014/main" id="{71780B26-8F92-5ADD-C27F-D3F273EE31C0}"/>
                  </a:ext>
                </a:extLst>
              </p:cNvPr>
              <p:cNvSpPr txBox="1">
                <a:spLocks noRot="1" noChangeAspect="1" noMove="1" noResize="1" noEditPoints="1" noAdjustHandles="1" noChangeArrowheads="1" noChangeShapeType="1" noTextEdit="1"/>
              </p:cNvSpPr>
              <p:nvPr/>
            </p:nvSpPr>
            <p:spPr>
              <a:xfrm>
                <a:off x="3285951" y="1773580"/>
                <a:ext cx="4978479" cy="276999"/>
              </a:xfrm>
              <a:prstGeom prst="rect">
                <a:avLst/>
              </a:prstGeom>
              <a:blipFill>
                <a:blip r:embed="rId4"/>
                <a:stretch>
                  <a:fillRect l="-1527" t="-26087" r="-2036" b="-43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D8C7B8F-0CB5-8D87-BAB4-A2FE6C78EFC1}"/>
                  </a:ext>
                </a:extLst>
              </p:cNvPr>
              <p:cNvSpPr txBox="1"/>
              <p:nvPr/>
            </p:nvSpPr>
            <p:spPr>
              <a:xfrm>
                <a:off x="8579518" y="1512578"/>
                <a:ext cx="1446998" cy="799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𝑎</m:t>
                          </m:r>
                        </m:e>
                        <m:sup>
                          <m:r>
                            <a:rPr kumimoji="1" lang="en-US" altLang="zh-CN" b="0" i="1" smtClean="0">
                              <a:latin typeface="Cambria Math" panose="02040503050406030204" pitchFamily="18" charset="0"/>
                            </a:rPr>
                            <m:t>𝐿</m:t>
                          </m:r>
                        </m:sup>
                      </m:sSup>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𝑒</m:t>
                              </m:r>
                            </m:e>
                            <m:sup>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𝑘</m:t>
                                  </m:r>
                                </m:sub>
                                <m:sup>
                                  <m:r>
                                    <a:rPr kumimoji="1" lang="en-US" altLang="zh-CN" b="0" i="1" smtClean="0">
                                      <a:latin typeface="Cambria Math" panose="02040503050406030204" pitchFamily="18" charset="0"/>
                                    </a:rPr>
                                    <m:t>𝐿</m:t>
                                  </m:r>
                                </m:sup>
                              </m:sSubSup>
                            </m:sup>
                          </m:sSup>
                        </m:num>
                        <m:den>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𝑁</m:t>
                              </m:r>
                            </m:sup>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𝑒</m:t>
                                  </m:r>
                                </m:e>
                                <m:sup>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𝑗</m:t>
                                      </m:r>
                                    </m:sub>
                                    <m:sup>
                                      <m:r>
                                        <a:rPr kumimoji="1" lang="en-US" altLang="zh-CN" b="0" i="1" smtClean="0">
                                          <a:latin typeface="Cambria Math" panose="02040503050406030204" pitchFamily="18" charset="0"/>
                                        </a:rPr>
                                        <m:t>𝐿</m:t>
                                      </m:r>
                                    </m:sup>
                                  </m:sSubSup>
                                </m:sup>
                              </m:sSup>
                            </m:e>
                          </m:nary>
                        </m:den>
                      </m:f>
                    </m:oMath>
                  </m:oMathPara>
                </a14:m>
                <a:endParaRPr kumimoji="1" lang="zh-CN" altLang="en-US" dirty="0">
                  <a:latin typeface="+mn-ea"/>
                </a:endParaRPr>
              </a:p>
            </p:txBody>
          </p:sp>
        </mc:Choice>
        <mc:Fallback xmlns="">
          <p:sp>
            <p:nvSpPr>
              <p:cNvPr id="8" name="文本框 7">
                <a:extLst>
                  <a:ext uri="{FF2B5EF4-FFF2-40B4-BE49-F238E27FC236}">
                    <a16:creationId xmlns:a16="http://schemas.microsoft.com/office/drawing/2014/main" id="{ED8C7B8F-0CB5-8D87-BAB4-A2FE6C78EFC1}"/>
                  </a:ext>
                </a:extLst>
              </p:cNvPr>
              <p:cNvSpPr txBox="1">
                <a:spLocks noRot="1" noChangeAspect="1" noMove="1" noResize="1" noEditPoints="1" noAdjustHandles="1" noChangeArrowheads="1" noChangeShapeType="1" noTextEdit="1"/>
              </p:cNvSpPr>
              <p:nvPr/>
            </p:nvSpPr>
            <p:spPr>
              <a:xfrm>
                <a:off x="8579518" y="1512578"/>
                <a:ext cx="1446998" cy="799001"/>
              </a:xfrm>
              <a:prstGeom prst="rect">
                <a:avLst/>
              </a:prstGeom>
              <a:blipFill>
                <a:blip r:embed="rId5"/>
                <a:stretch>
                  <a:fillRect l="-1739" b="-80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F19D3AF-CF63-D6F7-B66C-3DA93BB7AD84}"/>
                  </a:ext>
                </a:extLst>
              </p:cNvPr>
              <p:cNvSpPr txBox="1"/>
              <p:nvPr/>
            </p:nvSpPr>
            <p:spPr>
              <a:xfrm>
                <a:off x="1601194" y="2380304"/>
                <a:ext cx="1684757" cy="279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则</m:t>
                      </m:r>
                      <m:r>
                        <a:rPr kumimoji="1" lang="zh-CN" altLang="en-US" i="1">
                          <a:latin typeface="Cambria Math" panose="02040503050406030204" pitchFamily="18" charset="0"/>
                        </a:rPr>
                        <m:t>最高层</m:t>
                      </m:r>
                      <m:r>
                        <a:rPr kumimoji="1" lang="zh-CN" altLang="en-US" i="1" smtClean="0">
                          <a:latin typeface="Cambria Math" panose="02040503050406030204" pitchFamily="18" charset="0"/>
                        </a:rPr>
                        <m:t>误差</m:t>
                      </m:r>
                      <m:r>
                        <a:rPr kumimoji="1" lang="zh-CN" altLang="en-US" b="0" i="1" smtClean="0">
                          <a:latin typeface="Cambria Math" panose="02040503050406030204" pitchFamily="18" charset="0"/>
                        </a:rPr>
                        <m:t>：</m:t>
                      </m:r>
                    </m:oMath>
                  </m:oMathPara>
                </a14:m>
                <a:endParaRPr kumimoji="1" lang="zh-CN" altLang="en-US" dirty="0">
                  <a:latin typeface="+mn-ea"/>
                </a:endParaRPr>
              </a:p>
            </p:txBody>
          </p:sp>
        </mc:Choice>
        <mc:Fallback xmlns="">
          <p:sp>
            <p:nvSpPr>
              <p:cNvPr id="9" name="文本框 8">
                <a:extLst>
                  <a:ext uri="{FF2B5EF4-FFF2-40B4-BE49-F238E27FC236}">
                    <a16:creationId xmlns:a16="http://schemas.microsoft.com/office/drawing/2014/main" id="{4F19D3AF-CF63-D6F7-B66C-3DA93BB7AD84}"/>
                  </a:ext>
                </a:extLst>
              </p:cNvPr>
              <p:cNvSpPr txBox="1">
                <a:spLocks noRot="1" noChangeAspect="1" noMove="1" noResize="1" noEditPoints="1" noAdjustHandles="1" noChangeArrowheads="1" noChangeShapeType="1" noTextEdit="1"/>
              </p:cNvSpPr>
              <p:nvPr/>
            </p:nvSpPr>
            <p:spPr>
              <a:xfrm>
                <a:off x="1601194" y="2380304"/>
                <a:ext cx="1684757" cy="279948"/>
              </a:xfrm>
              <a:prstGeom prst="rect">
                <a:avLst/>
              </a:prstGeom>
              <a:blipFill>
                <a:blip r:embed="rId6"/>
                <a:stretch>
                  <a:fillRect l="-4511" t="-8696" r="-1504"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3E531D1-9F4A-8FF7-E204-9756DF73AC4E}"/>
                  </a:ext>
                </a:extLst>
              </p:cNvPr>
              <p:cNvSpPr txBox="1"/>
              <p:nvPr/>
            </p:nvSpPr>
            <p:spPr>
              <a:xfrm>
                <a:off x="3285951" y="2256937"/>
                <a:ext cx="1382110"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b="0" i="1" smtClean="0">
                              <a:latin typeface="Cambria Math" panose="02040503050406030204" pitchFamily="18" charset="0"/>
                            </a:rPr>
                          </m:ctrlPr>
                        </m:fPr>
                        <m:num>
                          <m:r>
                            <a:rPr kumimoji="1" lang="en-US" altLang="zh-CN"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𝐿</m:t>
                              </m:r>
                            </m:sup>
                          </m:sSup>
                        </m:den>
                      </m:f>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𝑎</m:t>
                          </m:r>
                        </m:e>
                        <m:sup>
                          <m:r>
                            <a:rPr kumimoji="1" lang="en-US" altLang="zh-CN" b="0" i="1" smtClean="0">
                              <a:latin typeface="Cambria Math" panose="02040503050406030204" pitchFamily="18" charset="0"/>
                            </a:rPr>
                            <m:t>𝐿</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oMath>
                  </m:oMathPara>
                </a14:m>
                <a:endParaRPr kumimoji="1" lang="zh-CN" altLang="en-US" dirty="0">
                  <a:latin typeface="+mn-ea"/>
                </a:endParaRPr>
              </a:p>
            </p:txBody>
          </p:sp>
        </mc:Choice>
        <mc:Fallback xmlns="">
          <p:sp>
            <p:nvSpPr>
              <p:cNvPr id="10" name="文本框 9">
                <a:extLst>
                  <a:ext uri="{FF2B5EF4-FFF2-40B4-BE49-F238E27FC236}">
                    <a16:creationId xmlns:a16="http://schemas.microsoft.com/office/drawing/2014/main" id="{B3E531D1-9F4A-8FF7-E204-9756DF73AC4E}"/>
                  </a:ext>
                </a:extLst>
              </p:cNvPr>
              <p:cNvSpPr txBox="1">
                <a:spLocks noRot="1" noChangeAspect="1" noMove="1" noResize="1" noEditPoints="1" noAdjustHandles="1" noChangeArrowheads="1" noChangeShapeType="1" noTextEdit="1"/>
              </p:cNvSpPr>
              <p:nvPr/>
            </p:nvSpPr>
            <p:spPr>
              <a:xfrm>
                <a:off x="3285951" y="2256937"/>
                <a:ext cx="1382110" cy="526683"/>
              </a:xfrm>
              <a:prstGeom prst="rect">
                <a:avLst/>
              </a:prstGeom>
              <a:blipFill>
                <a:blip r:embed="rId7"/>
                <a:stretch>
                  <a:fillRect l="-2727" t="-2326" r="-2727" b="-13953"/>
                </a:stretch>
              </a:blipFill>
            </p:spPr>
            <p:txBody>
              <a:bodyPr/>
              <a:lstStyle/>
              <a:p>
                <a:r>
                  <a:rPr lang="zh-CN" altLang="en-US">
                    <a:noFill/>
                  </a:rPr>
                  <a:t> </a:t>
                </a:r>
              </a:p>
            </p:txBody>
          </p:sp>
        </mc:Fallback>
      </mc:AlternateContent>
      <p:sp>
        <p:nvSpPr>
          <p:cNvPr id="12" name="Right Arrow 73">
            <a:extLst>
              <a:ext uri="{FF2B5EF4-FFF2-40B4-BE49-F238E27FC236}">
                <a16:creationId xmlns:a16="http://schemas.microsoft.com/office/drawing/2014/main" id="{E7B3612A-5DD4-822A-7857-BD2F57ECD2E2}"/>
              </a:ext>
            </a:extLst>
          </p:cNvPr>
          <p:cNvSpPr/>
          <p:nvPr/>
        </p:nvSpPr>
        <p:spPr>
          <a:xfrm rot="5400000">
            <a:off x="130791" y="2396696"/>
            <a:ext cx="1692769" cy="9447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文本框 13">
            <a:extLst>
              <a:ext uri="{FF2B5EF4-FFF2-40B4-BE49-F238E27FC236}">
                <a16:creationId xmlns:a16="http://schemas.microsoft.com/office/drawing/2014/main" id="{79B327A6-6C8E-4576-0B0D-2404F8A887AF}"/>
              </a:ext>
            </a:extLst>
          </p:cNvPr>
          <p:cNvSpPr txBox="1"/>
          <p:nvPr/>
        </p:nvSpPr>
        <p:spPr>
          <a:xfrm>
            <a:off x="855625" y="3657600"/>
            <a:ext cx="240772" cy="1200329"/>
          </a:xfrm>
          <a:prstGeom prst="rect">
            <a:avLst/>
          </a:prstGeom>
          <a:noFill/>
        </p:spPr>
        <p:txBody>
          <a:bodyPr wrap="none" rtlCol="0">
            <a:spAutoFit/>
          </a:bodyPr>
          <a:lstStyle/>
          <a:p>
            <a:pPr algn="l"/>
            <a:r>
              <a:rPr kumimoji="1" lang="en-US" altLang="zh-CN" dirty="0">
                <a:latin typeface="+mn-ea"/>
              </a:rPr>
              <a:t>.</a:t>
            </a:r>
          </a:p>
          <a:p>
            <a:pPr algn="l"/>
            <a:r>
              <a:rPr kumimoji="1" lang="en-US" altLang="zh-CN" dirty="0">
                <a:latin typeface="+mn-ea"/>
              </a:rPr>
              <a:t>.</a:t>
            </a:r>
          </a:p>
          <a:p>
            <a:pPr algn="l"/>
            <a:r>
              <a:rPr kumimoji="1" lang="en-US" altLang="zh-CN" dirty="0">
                <a:latin typeface="+mn-ea"/>
              </a:rPr>
              <a:t>.</a:t>
            </a:r>
          </a:p>
          <a:p>
            <a:pPr algn="l"/>
            <a:endParaRPr kumimoji="1" lang="zh-CN" altLang="en-US" dirty="0">
              <a:latin typeface="+mn-ea"/>
            </a:endParaRPr>
          </a:p>
        </p:txBody>
      </p:sp>
      <p:sp>
        <p:nvSpPr>
          <p:cNvPr id="15" name="Right Arrow 73">
            <a:extLst>
              <a:ext uri="{FF2B5EF4-FFF2-40B4-BE49-F238E27FC236}">
                <a16:creationId xmlns:a16="http://schemas.microsoft.com/office/drawing/2014/main" id="{EBD85294-3440-81C5-5E28-2C3DE9920E2E}"/>
              </a:ext>
            </a:extLst>
          </p:cNvPr>
          <p:cNvSpPr/>
          <p:nvPr/>
        </p:nvSpPr>
        <p:spPr>
          <a:xfrm rot="5400000">
            <a:off x="646462" y="4960048"/>
            <a:ext cx="659096" cy="9447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文本框 16">
            <a:extLst>
              <a:ext uri="{FF2B5EF4-FFF2-40B4-BE49-F238E27FC236}">
                <a16:creationId xmlns:a16="http://schemas.microsoft.com/office/drawing/2014/main" id="{E9853B30-33E8-59B3-0436-BFA54DBED5D3}"/>
              </a:ext>
            </a:extLst>
          </p:cNvPr>
          <p:cNvSpPr txBox="1"/>
          <p:nvPr/>
        </p:nvSpPr>
        <p:spPr>
          <a:xfrm>
            <a:off x="1566409" y="5560546"/>
            <a:ext cx="877163" cy="369332"/>
          </a:xfrm>
          <a:prstGeom prst="rect">
            <a:avLst/>
          </a:prstGeom>
          <a:noFill/>
        </p:spPr>
        <p:txBody>
          <a:bodyPr wrap="none" rtlCol="0">
            <a:spAutoFit/>
          </a:bodyPr>
          <a:lstStyle/>
          <a:p>
            <a:pPr algn="l"/>
            <a:r>
              <a:rPr kumimoji="1" lang="zh-CN" altLang="en-US" b="1" dirty="0">
                <a:latin typeface="+mn-ea"/>
              </a:rPr>
              <a:t>池化层</a:t>
            </a:r>
          </a:p>
        </p:txBody>
      </p:sp>
      <p:sp>
        <p:nvSpPr>
          <p:cNvPr id="19" name="文本框 18">
            <a:extLst>
              <a:ext uri="{FF2B5EF4-FFF2-40B4-BE49-F238E27FC236}">
                <a16:creationId xmlns:a16="http://schemas.microsoft.com/office/drawing/2014/main" id="{7D8F3336-F5C7-E8A1-666B-D068322266F0}"/>
              </a:ext>
            </a:extLst>
          </p:cNvPr>
          <p:cNvSpPr txBox="1"/>
          <p:nvPr/>
        </p:nvSpPr>
        <p:spPr>
          <a:xfrm>
            <a:off x="1544910" y="3408119"/>
            <a:ext cx="1107996" cy="369332"/>
          </a:xfrm>
          <a:prstGeom prst="rect">
            <a:avLst/>
          </a:prstGeom>
          <a:noFill/>
        </p:spPr>
        <p:txBody>
          <a:bodyPr wrap="none" rtlCol="0">
            <a:spAutoFit/>
          </a:bodyPr>
          <a:lstStyle/>
          <a:p>
            <a:pPr algn="l"/>
            <a:r>
              <a:rPr kumimoji="1" lang="zh-CN" altLang="en-US" b="1" dirty="0">
                <a:latin typeface="+mn-ea"/>
              </a:rPr>
              <a:t>全连接层</a:t>
            </a:r>
          </a:p>
        </p:txBody>
      </p:sp>
      <p:pic>
        <p:nvPicPr>
          <p:cNvPr id="85" name="图片 84">
            <a:extLst>
              <a:ext uri="{FF2B5EF4-FFF2-40B4-BE49-F238E27FC236}">
                <a16:creationId xmlns:a16="http://schemas.microsoft.com/office/drawing/2014/main" id="{2AA58368-12E8-E1E8-17DD-443C8DA01671}"/>
              </a:ext>
            </a:extLst>
          </p:cNvPr>
          <p:cNvPicPr>
            <a:picLocks noChangeAspect="1"/>
          </p:cNvPicPr>
          <p:nvPr/>
        </p:nvPicPr>
        <p:blipFill>
          <a:blip r:embed="rId8"/>
          <a:stretch>
            <a:fillRect/>
          </a:stretch>
        </p:blipFill>
        <p:spPr>
          <a:xfrm>
            <a:off x="3808029" y="3085081"/>
            <a:ext cx="1372162" cy="2251753"/>
          </a:xfrm>
          <a:prstGeom prst="rect">
            <a:avLst/>
          </a:prstGeom>
        </p:spPr>
      </p:pic>
      <p:pic>
        <p:nvPicPr>
          <p:cNvPr id="86" name="内容占位符 3" descr="屏幕剪辑">
            <a:extLst>
              <a:ext uri="{FF2B5EF4-FFF2-40B4-BE49-F238E27FC236}">
                <a16:creationId xmlns:a16="http://schemas.microsoft.com/office/drawing/2014/main" id="{8FFF4740-E6F7-36CC-CABB-FA93DA400ED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676689" y="3085081"/>
            <a:ext cx="3591353" cy="2239568"/>
          </a:xfrm>
          <a:prstGeom prst="rect">
            <a:avLst/>
          </a:prstGeom>
        </p:spPr>
      </p:pic>
      <p:sp>
        <p:nvSpPr>
          <p:cNvPr id="87" name="圆角矩形 86">
            <a:extLst>
              <a:ext uri="{FF2B5EF4-FFF2-40B4-BE49-F238E27FC236}">
                <a16:creationId xmlns:a16="http://schemas.microsoft.com/office/drawing/2014/main" id="{51E628C8-0DB0-F2FC-5A03-1DF97F994843}"/>
              </a:ext>
            </a:extLst>
          </p:cNvPr>
          <p:cNvSpPr/>
          <p:nvPr/>
        </p:nvSpPr>
        <p:spPr>
          <a:xfrm>
            <a:off x="407112" y="948211"/>
            <a:ext cx="9865892" cy="4397211"/>
          </a:xfrm>
          <a:prstGeom prst="round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文本框 87">
            <a:extLst>
              <a:ext uri="{FF2B5EF4-FFF2-40B4-BE49-F238E27FC236}">
                <a16:creationId xmlns:a16="http://schemas.microsoft.com/office/drawing/2014/main" id="{C89F6BAF-45B0-235E-B869-394727DC5543}"/>
              </a:ext>
            </a:extLst>
          </p:cNvPr>
          <p:cNvSpPr txBox="1"/>
          <p:nvPr/>
        </p:nvSpPr>
        <p:spPr>
          <a:xfrm>
            <a:off x="10356550" y="1250868"/>
            <a:ext cx="606490" cy="3693319"/>
          </a:xfrm>
          <a:prstGeom prst="rect">
            <a:avLst/>
          </a:prstGeom>
          <a:noFill/>
        </p:spPr>
        <p:txBody>
          <a:bodyPr wrap="square" rtlCol="0">
            <a:spAutoFit/>
          </a:bodyPr>
          <a:lstStyle/>
          <a:p>
            <a:pPr algn="l"/>
            <a:r>
              <a:rPr lang="zh-CN" altLang="en-US" sz="1800" b="1" i="0" u="none" strike="noStrike" dirty="0">
                <a:solidFill>
                  <a:srgbClr val="000000"/>
                </a:solidFill>
                <a:effectLst/>
                <a:latin typeface="Microsoft YaHei" panose="020B0503020204020204" pitchFamily="34" charset="-122"/>
                <a:ea typeface="Microsoft YaHei" panose="020B0503020204020204" pitchFamily="34" charset="-122"/>
              </a:rPr>
              <a:t>与全连接神经网络的反向传播</a:t>
            </a:r>
            <a:endParaRPr kumimoji="1" lang="zh-CN" altLang="en-US" dirty="0">
              <a:latin typeface="+mn-ea"/>
            </a:endParaRPr>
          </a:p>
        </p:txBody>
      </p:sp>
      <p:sp>
        <p:nvSpPr>
          <p:cNvPr id="89" name="文本框 88">
            <a:extLst>
              <a:ext uri="{FF2B5EF4-FFF2-40B4-BE49-F238E27FC236}">
                <a16:creationId xmlns:a16="http://schemas.microsoft.com/office/drawing/2014/main" id="{95CC2DD2-9D26-52A5-65DA-9F834762168D}"/>
              </a:ext>
            </a:extLst>
          </p:cNvPr>
          <p:cNvSpPr txBox="1"/>
          <p:nvPr/>
        </p:nvSpPr>
        <p:spPr>
          <a:xfrm>
            <a:off x="10681651" y="2367354"/>
            <a:ext cx="336267" cy="1200329"/>
          </a:xfrm>
          <a:prstGeom prst="rect">
            <a:avLst/>
          </a:prstGeom>
          <a:noFill/>
        </p:spPr>
        <p:txBody>
          <a:bodyPr wrap="square" rtlCol="0">
            <a:spAutoFit/>
          </a:bodyPr>
          <a:lstStyle/>
          <a:p>
            <a:pPr algn="l"/>
            <a:r>
              <a:rPr kumimoji="1" lang="zh-CN" altLang="en-US" b="1" dirty="0">
                <a:solidFill>
                  <a:srgbClr val="C00000"/>
                </a:solidFill>
                <a:latin typeface="+mn-ea"/>
              </a:rPr>
              <a:t>基本一致</a:t>
            </a:r>
          </a:p>
        </p:txBody>
      </p:sp>
      <p:sp>
        <p:nvSpPr>
          <p:cNvPr id="90" name="椭圆 89">
            <a:extLst>
              <a:ext uri="{FF2B5EF4-FFF2-40B4-BE49-F238E27FC236}">
                <a16:creationId xmlns:a16="http://schemas.microsoft.com/office/drawing/2014/main" id="{A72AD797-E3FF-FAAF-8737-382FDF9788CC}"/>
              </a:ext>
            </a:extLst>
          </p:cNvPr>
          <p:cNvSpPr/>
          <p:nvPr/>
        </p:nvSpPr>
        <p:spPr>
          <a:xfrm>
            <a:off x="818554" y="1250868"/>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AE9330D1-B1B8-FAB5-419D-9EFFCEAB21B0}"/>
              </a:ext>
            </a:extLst>
          </p:cNvPr>
          <p:cNvSpPr/>
          <p:nvPr/>
        </p:nvSpPr>
        <p:spPr>
          <a:xfrm>
            <a:off x="855625" y="3461930"/>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a:extLst>
              <a:ext uri="{FF2B5EF4-FFF2-40B4-BE49-F238E27FC236}">
                <a16:creationId xmlns:a16="http://schemas.microsoft.com/office/drawing/2014/main" id="{E03DB5C0-F7DD-2A0D-B735-7D6282CCBDC5}"/>
              </a:ext>
            </a:extLst>
          </p:cNvPr>
          <p:cNvSpPr/>
          <p:nvPr/>
        </p:nvSpPr>
        <p:spPr>
          <a:xfrm>
            <a:off x="855625" y="5614357"/>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文本框 92">
            <a:extLst>
              <a:ext uri="{FF2B5EF4-FFF2-40B4-BE49-F238E27FC236}">
                <a16:creationId xmlns:a16="http://schemas.microsoft.com/office/drawing/2014/main" id="{8B390101-2F04-BD82-A00D-FE66D5BE9982}"/>
              </a:ext>
            </a:extLst>
          </p:cNvPr>
          <p:cNvSpPr txBox="1"/>
          <p:nvPr/>
        </p:nvSpPr>
        <p:spPr>
          <a:xfrm>
            <a:off x="4727918" y="4943281"/>
            <a:ext cx="494046" cy="369332"/>
          </a:xfrm>
          <a:prstGeom prst="rect">
            <a:avLst/>
          </a:prstGeom>
          <a:noFill/>
        </p:spPr>
        <p:txBody>
          <a:bodyPr wrap="none" rtlCol="0">
            <a:spAutoFit/>
          </a:bodyPr>
          <a:lstStyle/>
          <a:p>
            <a:pPr algn="l"/>
            <a:r>
              <a:rPr kumimoji="1" lang="en-US" altLang="zh-CN" b="1" dirty="0">
                <a:latin typeface="+mn-ea"/>
              </a:rPr>
              <a:t>BP</a:t>
            </a:r>
            <a:endParaRPr kumimoji="1" lang="zh-CN" altLang="en-US" b="1" dirty="0">
              <a:latin typeface="+mn-ea"/>
            </a:endParaRPr>
          </a:p>
        </p:txBody>
      </p:sp>
      <p:sp>
        <p:nvSpPr>
          <p:cNvPr id="94" name="Right Arrow 26">
            <a:extLst>
              <a:ext uri="{FF2B5EF4-FFF2-40B4-BE49-F238E27FC236}">
                <a16:creationId xmlns:a16="http://schemas.microsoft.com/office/drawing/2014/main" id="{979DF802-9A59-0F79-280D-3770C00843C9}"/>
              </a:ext>
            </a:extLst>
          </p:cNvPr>
          <p:cNvSpPr/>
          <p:nvPr/>
        </p:nvSpPr>
        <p:spPr>
          <a:xfrm rot="10800000">
            <a:off x="3653217" y="4743385"/>
            <a:ext cx="1686841" cy="27699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233E56E-2DFB-DA24-2CA1-E1B6108251D8}"/>
                  </a:ext>
                </a:extLst>
              </p:cNvPr>
              <p:cNvSpPr txBox="1"/>
              <p:nvPr/>
            </p:nvSpPr>
            <p:spPr>
              <a:xfrm>
                <a:off x="2652906" y="5484708"/>
                <a:ext cx="6746142" cy="499560"/>
              </a:xfrm>
              <a:prstGeom prst="rect">
                <a:avLst/>
              </a:prstGeom>
              <a:noFill/>
            </p:spPr>
            <p:txBody>
              <a:bodyPr wrap="none" rtlCol="0">
                <a:spAutoFit/>
              </a:bodyPr>
              <a:lstStyle/>
              <a:p>
                <a:r>
                  <a:rPr kumimoji="1" lang="zh-CN" altLang="en-US" dirty="0">
                    <a:latin typeface="+mn-ea"/>
                  </a:rPr>
                  <a:t>假设池化层为</a:t>
                </a:r>
                <a14:m>
                  <m:oMath xmlns:m="http://schemas.openxmlformats.org/officeDocument/2006/math">
                    <m:r>
                      <a:rPr kumimoji="1" lang="en-US" altLang="zh-CN" b="0" i="1" smtClean="0">
                        <a:latin typeface="Cambria Math" panose="02040503050406030204" pitchFamily="18" charset="0"/>
                      </a:rPr>
                      <m:t>𝑙</m:t>
                    </m:r>
                    <m:r>
                      <a:rPr kumimoji="1" lang="zh-CN" altLang="en-US" b="0" i="1">
                        <a:latin typeface="Cambria Math" panose="02040503050406030204" pitchFamily="18" charset="0"/>
                      </a:rPr>
                      <m:t>层</m:t>
                    </m:r>
                  </m:oMath>
                </a14:m>
                <a:r>
                  <a:rPr kumimoji="1" lang="zh-CN" altLang="en-US" dirty="0">
                    <a:latin typeface="+mn-ea"/>
                  </a:rPr>
                  <a:t>，卷积层为</a:t>
                </a:r>
                <a14:m>
                  <m:oMath xmlns:m="http://schemas.openxmlformats.org/officeDocument/2006/math">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层</m:t>
                    </m:r>
                  </m:oMath>
                </a14:m>
                <a:r>
                  <a:rPr kumimoji="1" lang="zh-CN" altLang="en-US" dirty="0">
                    <a:latin typeface="+mn-ea"/>
                  </a:rPr>
                  <a:t>，从上层传到</a:t>
                </a:r>
                <a14:m>
                  <m:oMath xmlns:m="http://schemas.openxmlformats.org/officeDocument/2006/math">
                    <m:r>
                      <a:rPr kumimoji="1" lang="en-US" altLang="zh-CN" i="1">
                        <a:latin typeface="Cambria Math" panose="02040503050406030204" pitchFamily="18" charset="0"/>
                      </a:rPr>
                      <m:t>𝑙</m:t>
                    </m:r>
                  </m:oMath>
                </a14:m>
                <a:r>
                  <a:rPr kumimoji="1" lang="zh-CN" altLang="en-US" dirty="0">
                    <a:latin typeface="+mn-ea"/>
                  </a:rPr>
                  <a:t>层的梯度为</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sup>
                        </m:sSup>
                      </m:den>
                    </m:f>
                  </m:oMath>
                </a14:m>
                <a:endParaRPr kumimoji="1" lang="zh-CN" altLang="en-US" dirty="0">
                  <a:latin typeface="+mn-ea"/>
                </a:endParaRPr>
              </a:p>
            </p:txBody>
          </p:sp>
        </mc:Choice>
        <mc:Fallback xmlns="">
          <p:sp>
            <p:nvSpPr>
              <p:cNvPr id="95" name="文本框 94">
                <a:extLst>
                  <a:ext uri="{FF2B5EF4-FFF2-40B4-BE49-F238E27FC236}">
                    <a16:creationId xmlns:a16="http://schemas.microsoft.com/office/drawing/2014/main" id="{9233E56E-2DFB-DA24-2CA1-E1B6108251D8}"/>
                  </a:ext>
                </a:extLst>
              </p:cNvPr>
              <p:cNvSpPr txBox="1">
                <a:spLocks noRot="1" noChangeAspect="1" noMove="1" noResize="1" noEditPoints="1" noAdjustHandles="1" noChangeArrowheads="1" noChangeShapeType="1" noTextEdit="1"/>
              </p:cNvSpPr>
              <p:nvPr/>
            </p:nvSpPr>
            <p:spPr>
              <a:xfrm>
                <a:off x="2652906" y="5484708"/>
                <a:ext cx="6746142" cy="499560"/>
              </a:xfrm>
              <a:prstGeom prst="rect">
                <a:avLst/>
              </a:prstGeom>
              <a:blipFill>
                <a:blip r:embed="rId10"/>
                <a:stretch>
                  <a:fillRect l="-750" b="-5000"/>
                </a:stretch>
              </a:blipFill>
            </p:spPr>
            <p:txBody>
              <a:bodyPr/>
              <a:lstStyle/>
              <a:p>
                <a:r>
                  <a:rPr lang="zh-CN" altLang="en-US">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34</a:t>
            </a:fld>
            <a:endParaRPr lang="zh-CN" altLang="en-US" dirty="0"/>
          </a:p>
        </p:txBody>
      </p:sp>
    </p:spTree>
    <p:extLst>
      <p:ext uri="{BB962C8B-B14F-4D97-AF65-F5344CB8AC3E}">
        <p14:creationId xmlns:p14="http://schemas.microsoft.com/office/powerpoint/2010/main" val="1699327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17" name="文本框 16">
            <a:extLst>
              <a:ext uri="{FF2B5EF4-FFF2-40B4-BE49-F238E27FC236}">
                <a16:creationId xmlns:a16="http://schemas.microsoft.com/office/drawing/2014/main" id="{E9853B30-33E8-59B3-0436-BFA54DBED5D3}"/>
              </a:ext>
            </a:extLst>
          </p:cNvPr>
          <p:cNvSpPr txBox="1"/>
          <p:nvPr/>
        </p:nvSpPr>
        <p:spPr>
          <a:xfrm>
            <a:off x="1426244" y="858147"/>
            <a:ext cx="877163" cy="369332"/>
          </a:xfrm>
          <a:prstGeom prst="rect">
            <a:avLst/>
          </a:prstGeom>
          <a:noFill/>
        </p:spPr>
        <p:txBody>
          <a:bodyPr wrap="none" rtlCol="0">
            <a:spAutoFit/>
          </a:bodyPr>
          <a:lstStyle/>
          <a:p>
            <a:pPr algn="l"/>
            <a:r>
              <a:rPr kumimoji="1" lang="zh-CN" altLang="en-US" b="1" dirty="0">
                <a:latin typeface="+mn-ea"/>
              </a:rPr>
              <a:t>池化层</a:t>
            </a:r>
          </a:p>
        </p:txBody>
      </p:sp>
      <p:sp>
        <p:nvSpPr>
          <p:cNvPr id="92" name="椭圆 91">
            <a:extLst>
              <a:ext uri="{FF2B5EF4-FFF2-40B4-BE49-F238E27FC236}">
                <a16:creationId xmlns:a16="http://schemas.microsoft.com/office/drawing/2014/main" id="{E03DB5C0-F7DD-2A0D-B735-7D6282CCBDC5}"/>
              </a:ext>
            </a:extLst>
          </p:cNvPr>
          <p:cNvSpPr/>
          <p:nvPr/>
        </p:nvSpPr>
        <p:spPr>
          <a:xfrm>
            <a:off x="715460" y="911958"/>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233E56E-2DFB-DA24-2CA1-E1B6108251D8}"/>
                  </a:ext>
                </a:extLst>
              </p:cNvPr>
              <p:cNvSpPr txBox="1"/>
              <p:nvPr/>
            </p:nvSpPr>
            <p:spPr>
              <a:xfrm>
                <a:off x="2512741" y="782309"/>
                <a:ext cx="7357783" cy="499560"/>
              </a:xfrm>
              <a:prstGeom prst="rect">
                <a:avLst/>
              </a:prstGeom>
              <a:noFill/>
            </p:spPr>
            <p:txBody>
              <a:bodyPr wrap="none" rtlCol="0">
                <a:spAutoFit/>
              </a:bodyPr>
              <a:lstStyle/>
              <a:p>
                <a:r>
                  <a:rPr kumimoji="1" lang="zh-CN" altLang="en-US" dirty="0">
                    <a:latin typeface="+mn-ea"/>
                  </a:rPr>
                  <a:t>假设池化层为</a:t>
                </a:r>
                <a14:m>
                  <m:oMath xmlns:m="http://schemas.openxmlformats.org/officeDocument/2006/math">
                    <m:r>
                      <a:rPr kumimoji="1" lang="en-US" altLang="zh-CN" b="0" i="1" smtClean="0">
                        <a:latin typeface="Cambria Math" panose="02040503050406030204" pitchFamily="18" charset="0"/>
                      </a:rPr>
                      <m:t>𝑙</m:t>
                    </m:r>
                    <m:r>
                      <a:rPr kumimoji="1" lang="zh-CN" altLang="en-US" b="0" i="1">
                        <a:latin typeface="Cambria Math" panose="02040503050406030204" pitchFamily="18" charset="0"/>
                      </a:rPr>
                      <m:t>层</m:t>
                    </m:r>
                  </m:oMath>
                </a14:m>
                <a:r>
                  <a:rPr kumimoji="1" lang="zh-CN" altLang="en-US" dirty="0">
                    <a:latin typeface="+mn-ea"/>
                  </a:rPr>
                  <a:t>，卷积层为</a:t>
                </a:r>
                <a14:m>
                  <m:oMath xmlns:m="http://schemas.openxmlformats.org/officeDocument/2006/math">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层</m:t>
                    </m:r>
                  </m:oMath>
                </a14:m>
                <a:r>
                  <a:rPr kumimoji="1" lang="zh-CN" altLang="en-US" dirty="0">
                    <a:latin typeface="+mn-ea"/>
                  </a:rPr>
                  <a:t>，从上层传到</a:t>
                </a:r>
                <a14:m>
                  <m:oMath xmlns:m="http://schemas.openxmlformats.org/officeDocument/2006/math">
                    <m:r>
                      <a:rPr kumimoji="1" lang="en-US" altLang="zh-CN" i="1">
                        <a:latin typeface="Cambria Math" panose="02040503050406030204" pitchFamily="18" charset="0"/>
                      </a:rPr>
                      <m:t>𝑙</m:t>
                    </m:r>
                  </m:oMath>
                </a14:m>
                <a:r>
                  <a:rPr kumimoji="1" lang="zh-CN" altLang="en-US" dirty="0">
                    <a:latin typeface="+mn-ea"/>
                  </a:rPr>
                  <a:t>层的梯度为</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𝐿</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sup>
                        </m:sSup>
                      </m:den>
                    </m:f>
                    <m:r>
                      <a:rPr kumimoji="1" lang="zh-CN" altLang="en-US" b="0" i="0" smtClean="0">
                        <a:latin typeface="Cambria Math" panose="02040503050406030204" pitchFamily="18" charset="0"/>
                      </a:rPr>
                      <m:t>，</m:t>
                    </m:r>
                    <m:r>
                      <a:rPr kumimoji="1" lang="zh-CN" altLang="en-US" i="1">
                        <a:latin typeface="Cambria Math" panose="02040503050406030204" pitchFamily="18" charset="0"/>
                      </a:rPr>
                      <m:t>则</m:t>
                    </m:r>
                    <m:r>
                      <a:rPr kumimoji="1" lang="zh-CN" altLang="en-US" b="0" i="1" smtClean="0">
                        <a:latin typeface="Cambria Math" panose="02040503050406030204" pitchFamily="18" charset="0"/>
                      </a:rPr>
                      <m:t>：</m:t>
                    </m:r>
                  </m:oMath>
                </a14:m>
                <a:endParaRPr kumimoji="1" lang="zh-CN" altLang="en-US" dirty="0">
                  <a:latin typeface="+mn-ea"/>
                </a:endParaRPr>
              </a:p>
            </p:txBody>
          </p:sp>
        </mc:Choice>
        <mc:Fallback xmlns="">
          <p:sp>
            <p:nvSpPr>
              <p:cNvPr id="95" name="文本框 94">
                <a:extLst>
                  <a:ext uri="{FF2B5EF4-FFF2-40B4-BE49-F238E27FC236}">
                    <a16:creationId xmlns:a16="http://schemas.microsoft.com/office/drawing/2014/main" id="{9233E56E-2DFB-DA24-2CA1-E1B6108251D8}"/>
                  </a:ext>
                </a:extLst>
              </p:cNvPr>
              <p:cNvSpPr txBox="1">
                <a:spLocks noRot="1" noChangeAspect="1" noMove="1" noResize="1" noEditPoints="1" noAdjustHandles="1" noChangeArrowheads="1" noChangeShapeType="1" noTextEdit="1"/>
              </p:cNvSpPr>
              <p:nvPr/>
            </p:nvSpPr>
            <p:spPr>
              <a:xfrm>
                <a:off x="2512741" y="782309"/>
                <a:ext cx="7357783" cy="499560"/>
              </a:xfrm>
              <a:prstGeom prst="rect">
                <a:avLst/>
              </a:prstGeom>
              <a:blipFill>
                <a:blip r:embed="rId3"/>
                <a:stretch>
                  <a:fillRect l="-688"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C9D664-A747-E1A2-BC80-FA7238B074D1}"/>
                  </a:ext>
                </a:extLst>
              </p:cNvPr>
              <p:cNvSpPr txBox="1"/>
              <p:nvPr/>
            </p:nvSpPr>
            <p:spPr>
              <a:xfrm>
                <a:off x="2778113" y="1369071"/>
                <a:ext cx="6097554" cy="6538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p>
                          </m:sSup>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sup>
                          </m:sSup>
                        </m:den>
                      </m:f>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sup>
                          </m:sSup>
                        </m:num>
                        <m:den>
                          <m:r>
                            <a:rPr kumimoji="1" lang="en-US" altLang="zh-CN" i="1">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𝑎</m:t>
                              </m:r>
                            </m:e>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p>
                          </m:sSup>
                        </m:den>
                      </m:f>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b="0" i="1" smtClean="0">
                                  <a:latin typeface="Cambria Math" panose="02040503050406030204" pitchFamily="18" charset="0"/>
                                </a:rPr>
                                <m:t>𝑎</m:t>
                              </m:r>
                            </m:e>
                            <m:sup>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sup>
                          </m:sSup>
                        </m:num>
                        <m:den>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i="1">
                                  <a:latin typeface="Cambria Math" panose="02040503050406030204" pitchFamily="18" charset="0"/>
                                </a:rPr>
                                <m:t>𝑙</m:t>
                              </m:r>
                              <m:r>
                                <a:rPr kumimoji="1" lang="en-US" altLang="zh-CN" i="1">
                                  <a:latin typeface="Cambria Math" panose="02040503050406030204" pitchFamily="18" charset="0"/>
                                </a:rPr>
                                <m:t>−1</m:t>
                              </m:r>
                            </m:sup>
                          </m:sSup>
                        </m:den>
                      </m:f>
                      <m:r>
                        <a:rPr kumimoji="1" lang="en-US" altLang="zh-CN" b="0" i="1" smtClean="0">
                          <a:latin typeface="Cambria Math" panose="02040503050406030204" pitchFamily="18" charset="0"/>
                        </a:rPr>
                        <m:t>=</m:t>
                      </m:r>
                      <m:r>
                        <m:rPr>
                          <m:sty m:val="p"/>
                        </m:rPr>
                        <a:rPr kumimoji="1" lang="en-US" altLang="zh-CN" i="0">
                          <a:latin typeface="Cambria Math" panose="02040503050406030204" pitchFamily="18" charset="0"/>
                        </a:rPr>
                        <m:t>up</m:t>
                      </m:r>
                      <m:r>
                        <m:rPr>
                          <m:sty m:val="p"/>
                        </m:rPr>
                        <a:rPr kumimoji="1" lang="en-US" altLang="zh-CN" b="0" i="0" smtClean="0">
                          <a:latin typeface="Cambria Math" panose="02040503050406030204" pitchFamily="18" charset="0"/>
                        </a:rPr>
                        <m:t>sample</m:t>
                      </m:r>
                      <m:r>
                        <a:rPr kumimoji="1" lang="en-US" altLang="zh-CN" b="0" i="0" smtClean="0">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m:t>
                          </m:r>
                          <m:r>
                            <a:rPr kumimoji="1" lang="en-US" altLang="zh-CN" i="1">
                              <a:latin typeface="Cambria Math" panose="02040503050406030204" pitchFamily="18" charset="0"/>
                            </a:rPr>
                            <m:t>𝐽</m:t>
                          </m:r>
                        </m:num>
                        <m:den>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𝑧</m:t>
                              </m:r>
                            </m:e>
                            <m:sup>
                              <m:r>
                                <a:rPr kumimoji="1" lang="en-US" altLang="zh-CN" i="1">
                                  <a:latin typeface="Cambria Math" panose="02040503050406030204" pitchFamily="18" charset="0"/>
                                </a:rPr>
                                <m:t>𝑙</m:t>
                              </m:r>
                            </m:sup>
                          </m:sSup>
                        </m:den>
                      </m:f>
                      <m:r>
                        <a:rPr kumimoji="1" lang="en-US" altLang="zh-CN" b="0" i="0" smtClean="0">
                          <a:latin typeface="Cambria Math" panose="02040503050406030204" pitchFamily="18" charset="0"/>
                        </a:rPr>
                        <m:t>)</m:t>
                      </m:r>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𝑎</m:t>
                              </m:r>
                            </m:e>
                            <m:sup>
                              <m:r>
                                <a:rPr kumimoji="1" lang="en-US" altLang="zh-CN" i="1">
                                  <a:latin typeface="Cambria Math" panose="02040503050406030204" pitchFamily="18" charset="0"/>
                                </a:rPr>
                                <m:t>𝑙</m:t>
                              </m:r>
                              <m:r>
                                <a:rPr kumimoji="1" lang="en-US" altLang="zh-CN" i="1">
                                  <a:latin typeface="Cambria Math" panose="02040503050406030204" pitchFamily="18" charset="0"/>
                                </a:rPr>
                                <m:t>−1</m:t>
                              </m:r>
                            </m:sup>
                          </m:sSup>
                        </m:num>
                        <m:den>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𝑧</m:t>
                              </m:r>
                            </m:e>
                            <m:sup>
                              <m:r>
                                <a:rPr kumimoji="1" lang="en-US" altLang="zh-CN" i="1">
                                  <a:latin typeface="Cambria Math" panose="02040503050406030204" pitchFamily="18" charset="0"/>
                                </a:rPr>
                                <m:t>𝑙</m:t>
                              </m:r>
                              <m:r>
                                <a:rPr kumimoji="1" lang="en-US" altLang="zh-CN" i="1">
                                  <a:latin typeface="Cambria Math" panose="02040503050406030204" pitchFamily="18" charset="0"/>
                                </a:rPr>
                                <m:t>−1</m:t>
                              </m:r>
                            </m:sup>
                          </m:sSup>
                        </m:den>
                      </m:f>
                    </m:oMath>
                  </m:oMathPara>
                </a14:m>
                <a:endParaRPr lang="zh-CN" altLang="en-US" dirty="0"/>
              </a:p>
            </p:txBody>
          </p:sp>
        </mc:Choice>
        <mc:Fallback xmlns="">
          <p:sp>
            <p:nvSpPr>
              <p:cNvPr id="7" name="文本框 6">
                <a:extLst>
                  <a:ext uri="{FF2B5EF4-FFF2-40B4-BE49-F238E27FC236}">
                    <a16:creationId xmlns:a16="http://schemas.microsoft.com/office/drawing/2014/main" id="{B5C9D664-A747-E1A2-BC80-FA7238B074D1}"/>
                  </a:ext>
                </a:extLst>
              </p:cNvPr>
              <p:cNvSpPr txBox="1">
                <a:spLocks noRot="1" noChangeAspect="1" noMove="1" noResize="1" noEditPoints="1" noAdjustHandles="1" noChangeArrowheads="1" noChangeShapeType="1" noTextEdit="1"/>
              </p:cNvSpPr>
              <p:nvPr/>
            </p:nvSpPr>
            <p:spPr>
              <a:xfrm>
                <a:off x="2778113" y="1369071"/>
                <a:ext cx="6097554" cy="653897"/>
              </a:xfrm>
              <a:prstGeom prst="rect">
                <a:avLst/>
              </a:prstGeom>
              <a:blipFill>
                <a:blip r:embed="rId4"/>
                <a:stretch>
                  <a:fillRect b="-5769"/>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5EC40F13-854D-4567-85D4-9C030AEA27BA}"/>
              </a:ext>
            </a:extLst>
          </p:cNvPr>
          <p:cNvSpPr/>
          <p:nvPr/>
        </p:nvSpPr>
        <p:spPr>
          <a:xfrm>
            <a:off x="6191632" y="1400835"/>
            <a:ext cx="1477926" cy="7093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6C3BD9F-E16C-4F8E-A787-AF68DC5409BA}"/>
              </a:ext>
            </a:extLst>
          </p:cNvPr>
          <p:cNvSpPr txBox="1"/>
          <p:nvPr/>
        </p:nvSpPr>
        <p:spPr>
          <a:xfrm>
            <a:off x="5832279" y="2110170"/>
            <a:ext cx="2789407" cy="369332"/>
          </a:xfrm>
          <a:prstGeom prst="rect">
            <a:avLst/>
          </a:prstGeom>
          <a:noFill/>
        </p:spPr>
        <p:txBody>
          <a:bodyPr wrap="square">
            <a:spAutoFit/>
          </a:bodyPr>
          <a:lstStyle/>
          <a:p>
            <a:r>
              <a:rPr lang="zh-CN" altLang="en-US" b="1" dirty="0">
                <a:solidFill>
                  <a:schemeClr val="accent1"/>
                </a:solidFill>
                <a:latin typeface="+mn-ea"/>
              </a:rPr>
              <a:t>对</a:t>
            </a:r>
            <a:r>
              <a:rPr lang="zh-CN" altLang="en-US" b="1" dirty="0">
                <a:solidFill>
                  <a:srgbClr val="C00000"/>
                </a:solidFill>
                <a:latin typeface="+mn-ea"/>
              </a:rPr>
              <a:t>当前位置梯度</a:t>
            </a:r>
            <a:r>
              <a:rPr lang="zh-CN" altLang="en-US" b="1" dirty="0">
                <a:solidFill>
                  <a:schemeClr val="accent1"/>
                </a:solidFill>
                <a:latin typeface="+mn-ea"/>
              </a:rPr>
              <a:t>上采样</a:t>
            </a:r>
            <a:endParaRPr lang="zh-CN" altLang="en-US" dirty="0">
              <a:solidFill>
                <a:schemeClr val="accent1"/>
              </a:solidFill>
            </a:endParaRPr>
          </a:p>
        </p:txBody>
      </p:sp>
      <p:sp>
        <p:nvSpPr>
          <p:cNvPr id="16" name="矩形 15">
            <a:extLst>
              <a:ext uri="{FF2B5EF4-FFF2-40B4-BE49-F238E27FC236}">
                <a16:creationId xmlns:a16="http://schemas.microsoft.com/office/drawing/2014/main" id="{FE159CEB-CD23-9F4E-A664-34E559D692CB}"/>
              </a:ext>
            </a:extLst>
          </p:cNvPr>
          <p:cNvSpPr/>
          <p:nvPr/>
        </p:nvSpPr>
        <p:spPr>
          <a:xfrm>
            <a:off x="7823583" y="1400835"/>
            <a:ext cx="583093" cy="7093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CD683E3B-E28E-DDE4-CAAC-91FCEA008ADC}"/>
              </a:ext>
            </a:extLst>
          </p:cNvPr>
          <p:cNvSpPr txBox="1"/>
          <p:nvPr/>
        </p:nvSpPr>
        <p:spPr>
          <a:xfrm>
            <a:off x="8475820" y="1570836"/>
            <a:ext cx="2789407" cy="369332"/>
          </a:xfrm>
          <a:prstGeom prst="rect">
            <a:avLst/>
          </a:prstGeom>
          <a:noFill/>
        </p:spPr>
        <p:txBody>
          <a:bodyPr wrap="square">
            <a:spAutoFit/>
          </a:bodyPr>
          <a:lstStyle/>
          <a:p>
            <a:r>
              <a:rPr lang="zh-CN" altLang="en-US" b="1" dirty="0">
                <a:solidFill>
                  <a:schemeClr val="accent1"/>
                </a:solidFill>
                <a:latin typeface="+mn-ea"/>
              </a:rPr>
              <a:t>卷积层激活函数的偏导</a:t>
            </a:r>
            <a:endParaRPr lang="zh-CN" altLang="en-US" dirty="0">
              <a:solidFill>
                <a:schemeClr val="accent1"/>
              </a:solidFill>
            </a:endParaRPr>
          </a:p>
        </p:txBody>
      </p:sp>
      <p:sp>
        <p:nvSpPr>
          <p:cNvPr id="20" name="文本框 19">
            <a:extLst>
              <a:ext uri="{FF2B5EF4-FFF2-40B4-BE49-F238E27FC236}">
                <a16:creationId xmlns:a16="http://schemas.microsoft.com/office/drawing/2014/main" id="{F48AAD67-7288-13E9-C75D-BDE7B65277C6}"/>
              </a:ext>
            </a:extLst>
          </p:cNvPr>
          <p:cNvSpPr txBox="1"/>
          <p:nvPr/>
        </p:nvSpPr>
        <p:spPr>
          <a:xfrm>
            <a:off x="836613" y="2466937"/>
            <a:ext cx="4836888" cy="646331"/>
          </a:xfrm>
          <a:prstGeom prst="rect">
            <a:avLst/>
          </a:prstGeom>
          <a:noFill/>
        </p:spPr>
        <p:txBody>
          <a:bodyPr wrap="square">
            <a:spAutoFit/>
          </a:bodyPr>
          <a:lstStyle/>
          <a:p>
            <a:pPr algn="ctr"/>
            <a:r>
              <a:rPr lang="zh-CN" altLang="en-US" b="1" dirty="0">
                <a:solidFill>
                  <a:schemeClr val="accent6"/>
                </a:solidFill>
                <a:latin typeface="+mn-ea"/>
              </a:rPr>
              <a:t>平均池化反向传播：</a:t>
            </a:r>
            <a:endParaRPr lang="en-US" altLang="zh-CN" b="1" dirty="0">
              <a:solidFill>
                <a:schemeClr val="accent6"/>
              </a:solidFill>
              <a:latin typeface="+mn-ea"/>
            </a:endParaRPr>
          </a:p>
          <a:p>
            <a:pPr algn="ctr"/>
            <a:r>
              <a:rPr lang="zh-CN" altLang="en-US" b="1" i="0" u="none" strike="noStrike" dirty="0">
                <a:solidFill>
                  <a:srgbClr val="121212"/>
                </a:solidFill>
                <a:effectLst/>
                <a:latin typeface="-apple-system"/>
              </a:rPr>
              <a:t>将当前位的梯度值均分</a:t>
            </a:r>
            <a:endParaRPr lang="zh-CN" altLang="en-US" b="1" dirty="0">
              <a:solidFill>
                <a:schemeClr val="accent6"/>
              </a:solidFill>
            </a:endParaRPr>
          </a:p>
        </p:txBody>
      </p:sp>
      <p:sp>
        <p:nvSpPr>
          <p:cNvPr id="21" name="文本框 20">
            <a:extLst>
              <a:ext uri="{FF2B5EF4-FFF2-40B4-BE49-F238E27FC236}">
                <a16:creationId xmlns:a16="http://schemas.microsoft.com/office/drawing/2014/main" id="{A0345E98-AC11-E0C3-1824-2EC05EF5486F}"/>
              </a:ext>
            </a:extLst>
          </p:cNvPr>
          <p:cNvSpPr txBox="1"/>
          <p:nvPr/>
        </p:nvSpPr>
        <p:spPr>
          <a:xfrm>
            <a:off x="5542410" y="2480507"/>
            <a:ext cx="6833758" cy="646331"/>
          </a:xfrm>
          <a:prstGeom prst="rect">
            <a:avLst/>
          </a:prstGeom>
          <a:noFill/>
        </p:spPr>
        <p:txBody>
          <a:bodyPr wrap="square">
            <a:spAutoFit/>
          </a:bodyPr>
          <a:lstStyle/>
          <a:p>
            <a:pPr algn="ctr"/>
            <a:r>
              <a:rPr lang="zh-CN" altLang="en-US" b="1" dirty="0">
                <a:solidFill>
                  <a:schemeClr val="accent6"/>
                </a:solidFill>
                <a:latin typeface="+mn-ea"/>
              </a:rPr>
              <a:t>最大池化反向传播：</a:t>
            </a:r>
            <a:endParaRPr lang="en-US" altLang="zh-CN" b="1" dirty="0">
              <a:solidFill>
                <a:schemeClr val="accent6"/>
              </a:solidFill>
              <a:latin typeface="+mn-ea"/>
            </a:endParaRPr>
          </a:p>
          <a:p>
            <a:pPr algn="ctr"/>
            <a:r>
              <a:rPr lang="zh-CN" altLang="en-US" b="1" dirty="0">
                <a:latin typeface="+mn-ea"/>
              </a:rPr>
              <a:t>记录前向传播最大值位置索引，将当前位置梯度填入对应位置</a:t>
            </a:r>
            <a:endParaRPr lang="zh-CN" altLang="en-US" dirty="0"/>
          </a:p>
        </p:txBody>
      </p:sp>
      <p:cxnSp>
        <p:nvCxnSpPr>
          <p:cNvPr id="23" name="直线连接符 22">
            <a:extLst>
              <a:ext uri="{FF2B5EF4-FFF2-40B4-BE49-F238E27FC236}">
                <a16:creationId xmlns:a16="http://schemas.microsoft.com/office/drawing/2014/main" id="{E6E9EA27-2A43-9579-07EF-A7DCD01648BC}"/>
              </a:ext>
            </a:extLst>
          </p:cNvPr>
          <p:cNvCxnSpPr/>
          <p:nvPr/>
        </p:nvCxnSpPr>
        <p:spPr>
          <a:xfrm>
            <a:off x="5832279" y="3159218"/>
            <a:ext cx="0" cy="2811686"/>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941D89A1-D9DA-0019-4CA4-D516560CC37A}"/>
              </a:ext>
            </a:extLst>
          </p:cNvPr>
          <p:cNvGrpSpPr/>
          <p:nvPr/>
        </p:nvGrpSpPr>
        <p:grpSpPr>
          <a:xfrm>
            <a:off x="1012421" y="3232600"/>
            <a:ext cx="659527" cy="648736"/>
            <a:chOff x="1012421" y="3232600"/>
            <a:chExt cx="940024" cy="924644"/>
          </a:xfrm>
        </p:grpSpPr>
        <p:sp>
          <p:nvSpPr>
            <p:cNvPr id="24" name="矩形 23">
              <a:extLst>
                <a:ext uri="{FF2B5EF4-FFF2-40B4-BE49-F238E27FC236}">
                  <a16:creationId xmlns:a16="http://schemas.microsoft.com/office/drawing/2014/main" id="{EA8B85C4-5CAE-09F9-878D-1F07F8F5247F}"/>
                </a:ext>
              </a:extLst>
            </p:cNvPr>
            <p:cNvSpPr/>
            <p:nvPr/>
          </p:nvSpPr>
          <p:spPr>
            <a:xfrm>
              <a:off x="1012421" y="3232600"/>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7" name="矩形 26">
              <a:extLst>
                <a:ext uri="{FF2B5EF4-FFF2-40B4-BE49-F238E27FC236}">
                  <a16:creationId xmlns:a16="http://schemas.microsoft.com/office/drawing/2014/main" id="{7528FC4C-AE3F-3CD1-4460-0B716AA4C7D6}"/>
                </a:ext>
              </a:extLst>
            </p:cNvPr>
            <p:cNvSpPr/>
            <p:nvPr/>
          </p:nvSpPr>
          <p:spPr>
            <a:xfrm>
              <a:off x="1012421" y="3694922"/>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28" name="矩形 27">
              <a:extLst>
                <a:ext uri="{FF2B5EF4-FFF2-40B4-BE49-F238E27FC236}">
                  <a16:creationId xmlns:a16="http://schemas.microsoft.com/office/drawing/2014/main" id="{17F3476A-08EC-F878-16C8-5E45EACB6BA7}"/>
                </a:ext>
              </a:extLst>
            </p:cNvPr>
            <p:cNvSpPr/>
            <p:nvPr/>
          </p:nvSpPr>
          <p:spPr>
            <a:xfrm>
              <a:off x="1482433" y="3694922"/>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9" name="矩形 28">
              <a:extLst>
                <a:ext uri="{FF2B5EF4-FFF2-40B4-BE49-F238E27FC236}">
                  <a16:creationId xmlns:a16="http://schemas.microsoft.com/office/drawing/2014/main" id="{72459ADC-3B66-E8A6-9CCC-686701E712FB}"/>
                </a:ext>
              </a:extLst>
            </p:cNvPr>
            <p:cNvSpPr/>
            <p:nvPr/>
          </p:nvSpPr>
          <p:spPr>
            <a:xfrm>
              <a:off x="1482433" y="3232600"/>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grpSp>
      <p:grpSp>
        <p:nvGrpSpPr>
          <p:cNvPr id="31" name="组合 30">
            <a:extLst>
              <a:ext uri="{FF2B5EF4-FFF2-40B4-BE49-F238E27FC236}">
                <a16:creationId xmlns:a16="http://schemas.microsoft.com/office/drawing/2014/main" id="{9AA3E3D1-ABCA-A232-AAC4-885120308530}"/>
              </a:ext>
            </a:extLst>
          </p:cNvPr>
          <p:cNvGrpSpPr/>
          <p:nvPr/>
        </p:nvGrpSpPr>
        <p:grpSpPr>
          <a:xfrm>
            <a:off x="1012421" y="4853877"/>
            <a:ext cx="659527" cy="648736"/>
            <a:chOff x="1012421" y="3232600"/>
            <a:chExt cx="940024" cy="924644"/>
          </a:xfrm>
        </p:grpSpPr>
        <p:sp>
          <p:nvSpPr>
            <p:cNvPr id="32" name="矩形 31">
              <a:extLst>
                <a:ext uri="{FF2B5EF4-FFF2-40B4-BE49-F238E27FC236}">
                  <a16:creationId xmlns:a16="http://schemas.microsoft.com/office/drawing/2014/main" id="{954DE757-B759-393F-B242-C2C8C1D2AD1B}"/>
                </a:ext>
              </a:extLst>
            </p:cNvPr>
            <p:cNvSpPr/>
            <p:nvPr/>
          </p:nvSpPr>
          <p:spPr>
            <a:xfrm>
              <a:off x="1012421" y="3232600"/>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latin typeface="Arial" panose="020B0604020202020204" pitchFamily="34" charset="0"/>
                  <a:ea typeface="FangSong" panose="02010609060101010101" pitchFamily="49" charset="-122"/>
                  <a:cs typeface="Arial" panose="020B0604020202020204" pitchFamily="34" charset="0"/>
                </a:rPr>
                <a:t>0.2</a:t>
              </a:r>
              <a:endParaRPr kumimoji="1" lang="zh-CN" altLang="en-US" sz="800" b="1" dirty="0">
                <a:latin typeface="Arial" panose="020B0604020202020204" pitchFamily="34" charset="0"/>
                <a:ea typeface="FangSong" panose="02010609060101010101" pitchFamily="49" charset="-122"/>
                <a:cs typeface="Arial" panose="020B0604020202020204" pitchFamily="34" charset="0"/>
              </a:endParaRPr>
            </a:p>
          </p:txBody>
        </p:sp>
        <p:sp>
          <p:nvSpPr>
            <p:cNvPr id="33" name="矩形 32">
              <a:extLst>
                <a:ext uri="{FF2B5EF4-FFF2-40B4-BE49-F238E27FC236}">
                  <a16:creationId xmlns:a16="http://schemas.microsoft.com/office/drawing/2014/main" id="{62D74474-C64E-02A4-9B99-945D164C324B}"/>
                </a:ext>
              </a:extLst>
            </p:cNvPr>
            <p:cNvSpPr/>
            <p:nvPr/>
          </p:nvSpPr>
          <p:spPr>
            <a:xfrm>
              <a:off x="1012421" y="3694922"/>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latin typeface="Arial" panose="020B0604020202020204" pitchFamily="34" charset="0"/>
                  <a:ea typeface="FangSong" panose="02010609060101010101" pitchFamily="49" charset="-122"/>
                  <a:cs typeface="Arial" panose="020B0604020202020204" pitchFamily="34" charset="0"/>
                </a:rPr>
                <a:t>0.2</a:t>
              </a:r>
              <a:endParaRPr kumimoji="1" lang="zh-CN" altLang="en-US" sz="800" b="1" dirty="0">
                <a:latin typeface="Arial" panose="020B0604020202020204" pitchFamily="34" charset="0"/>
                <a:ea typeface="FangSong" panose="02010609060101010101" pitchFamily="49" charset="-122"/>
                <a:cs typeface="Arial" panose="020B0604020202020204" pitchFamily="34" charset="0"/>
              </a:endParaRPr>
            </a:p>
          </p:txBody>
        </p:sp>
        <p:sp>
          <p:nvSpPr>
            <p:cNvPr id="34" name="矩形 33">
              <a:extLst>
                <a:ext uri="{FF2B5EF4-FFF2-40B4-BE49-F238E27FC236}">
                  <a16:creationId xmlns:a16="http://schemas.microsoft.com/office/drawing/2014/main" id="{F094A11D-0816-906E-6B5C-EA1BA76C5EF6}"/>
                </a:ext>
              </a:extLst>
            </p:cNvPr>
            <p:cNvSpPr/>
            <p:nvPr/>
          </p:nvSpPr>
          <p:spPr>
            <a:xfrm>
              <a:off x="1482433" y="3694922"/>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latin typeface="Arial" panose="020B0604020202020204" pitchFamily="34" charset="0"/>
                  <a:ea typeface="FangSong" panose="02010609060101010101" pitchFamily="49" charset="-122"/>
                  <a:cs typeface="Arial" panose="020B0604020202020204" pitchFamily="34" charset="0"/>
                </a:rPr>
                <a:t>0.2</a:t>
              </a:r>
              <a:endParaRPr kumimoji="1" lang="zh-CN" altLang="en-US" sz="800" b="1" dirty="0">
                <a:latin typeface="Arial" panose="020B0604020202020204" pitchFamily="34" charset="0"/>
                <a:ea typeface="FangSong" panose="02010609060101010101" pitchFamily="49" charset="-122"/>
                <a:cs typeface="Arial" panose="020B0604020202020204" pitchFamily="34" charset="0"/>
              </a:endParaRPr>
            </a:p>
          </p:txBody>
        </p:sp>
        <p:sp>
          <p:nvSpPr>
            <p:cNvPr id="35" name="矩形 34">
              <a:extLst>
                <a:ext uri="{FF2B5EF4-FFF2-40B4-BE49-F238E27FC236}">
                  <a16:creationId xmlns:a16="http://schemas.microsoft.com/office/drawing/2014/main" id="{1CCF8929-60C6-8BFD-BFAF-3B4955748CC7}"/>
                </a:ext>
              </a:extLst>
            </p:cNvPr>
            <p:cNvSpPr/>
            <p:nvPr/>
          </p:nvSpPr>
          <p:spPr>
            <a:xfrm>
              <a:off x="1482433" y="3232600"/>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latin typeface="Arial" panose="020B0604020202020204" pitchFamily="34" charset="0"/>
                  <a:ea typeface="FangSong" panose="02010609060101010101" pitchFamily="49" charset="-122"/>
                  <a:cs typeface="Arial" panose="020B0604020202020204" pitchFamily="34" charset="0"/>
                </a:rPr>
                <a:t>0.2</a:t>
              </a:r>
              <a:endParaRPr kumimoji="1" lang="zh-CN" altLang="en-US" sz="800" b="1" dirty="0">
                <a:latin typeface="Arial" panose="020B0604020202020204" pitchFamily="34" charset="0"/>
                <a:ea typeface="FangSong" panose="02010609060101010101" pitchFamily="49" charset="-122"/>
                <a:cs typeface="Arial" panose="020B0604020202020204" pitchFamily="34" charset="0"/>
              </a:endParaRPr>
            </a:p>
          </p:txBody>
        </p:sp>
      </p:grpSp>
      <p:grpSp>
        <p:nvGrpSpPr>
          <p:cNvPr id="36" name="组合 35">
            <a:extLst>
              <a:ext uri="{FF2B5EF4-FFF2-40B4-BE49-F238E27FC236}">
                <a16:creationId xmlns:a16="http://schemas.microsoft.com/office/drawing/2014/main" id="{ABB677BF-3022-2AA7-F032-CD3F1DB1390D}"/>
              </a:ext>
            </a:extLst>
          </p:cNvPr>
          <p:cNvGrpSpPr/>
          <p:nvPr/>
        </p:nvGrpSpPr>
        <p:grpSpPr>
          <a:xfrm>
            <a:off x="1686740" y="3232600"/>
            <a:ext cx="659527" cy="648736"/>
            <a:chOff x="1012421" y="3232600"/>
            <a:chExt cx="940024" cy="924644"/>
          </a:xfrm>
          <a:solidFill>
            <a:schemeClr val="accent6"/>
          </a:solidFill>
        </p:grpSpPr>
        <p:sp>
          <p:nvSpPr>
            <p:cNvPr id="37" name="矩形 36">
              <a:extLst>
                <a:ext uri="{FF2B5EF4-FFF2-40B4-BE49-F238E27FC236}">
                  <a16:creationId xmlns:a16="http://schemas.microsoft.com/office/drawing/2014/main" id="{9F099EF3-88A0-D5AB-6311-7199580A3E6E}"/>
                </a:ext>
              </a:extLst>
            </p:cNvPr>
            <p:cNvSpPr/>
            <p:nvPr/>
          </p:nvSpPr>
          <p:spPr>
            <a:xfrm>
              <a:off x="1012421"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38" name="矩形 37">
              <a:extLst>
                <a:ext uri="{FF2B5EF4-FFF2-40B4-BE49-F238E27FC236}">
                  <a16:creationId xmlns:a16="http://schemas.microsoft.com/office/drawing/2014/main" id="{B69CD444-B825-8C4B-591A-6417DD1D321C}"/>
                </a:ext>
              </a:extLst>
            </p:cNvPr>
            <p:cNvSpPr/>
            <p:nvPr/>
          </p:nvSpPr>
          <p:spPr>
            <a:xfrm>
              <a:off x="1012421"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39" name="矩形 38">
              <a:extLst>
                <a:ext uri="{FF2B5EF4-FFF2-40B4-BE49-F238E27FC236}">
                  <a16:creationId xmlns:a16="http://schemas.microsoft.com/office/drawing/2014/main" id="{7759D60C-F2FA-C287-BAA5-D0545FB4C4DE}"/>
                </a:ext>
              </a:extLst>
            </p:cNvPr>
            <p:cNvSpPr/>
            <p:nvPr/>
          </p:nvSpPr>
          <p:spPr>
            <a:xfrm>
              <a:off x="1482433"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40" name="矩形 39">
              <a:extLst>
                <a:ext uri="{FF2B5EF4-FFF2-40B4-BE49-F238E27FC236}">
                  <a16:creationId xmlns:a16="http://schemas.microsoft.com/office/drawing/2014/main" id="{E1CF6646-E411-1881-C98F-D74323034FB2}"/>
                </a:ext>
              </a:extLst>
            </p:cNvPr>
            <p:cNvSpPr/>
            <p:nvPr/>
          </p:nvSpPr>
          <p:spPr>
            <a:xfrm>
              <a:off x="1482433"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grpSp>
      <p:grpSp>
        <p:nvGrpSpPr>
          <p:cNvPr id="41" name="组合 40">
            <a:extLst>
              <a:ext uri="{FF2B5EF4-FFF2-40B4-BE49-F238E27FC236}">
                <a16:creationId xmlns:a16="http://schemas.microsoft.com/office/drawing/2014/main" id="{B4513814-3153-B741-7DA4-B04A0871B38E}"/>
              </a:ext>
            </a:extLst>
          </p:cNvPr>
          <p:cNvGrpSpPr/>
          <p:nvPr/>
        </p:nvGrpSpPr>
        <p:grpSpPr>
          <a:xfrm>
            <a:off x="1686741" y="4856894"/>
            <a:ext cx="659527" cy="648736"/>
            <a:chOff x="1012421" y="3232600"/>
            <a:chExt cx="940024" cy="924644"/>
          </a:xfrm>
          <a:solidFill>
            <a:schemeClr val="accent6"/>
          </a:solidFill>
        </p:grpSpPr>
        <p:sp>
          <p:nvSpPr>
            <p:cNvPr id="42" name="矩形 41">
              <a:extLst>
                <a:ext uri="{FF2B5EF4-FFF2-40B4-BE49-F238E27FC236}">
                  <a16:creationId xmlns:a16="http://schemas.microsoft.com/office/drawing/2014/main" id="{7B17CFD8-3DD6-3066-E638-A0D20EF43F39}"/>
                </a:ext>
              </a:extLst>
            </p:cNvPr>
            <p:cNvSpPr/>
            <p:nvPr/>
          </p:nvSpPr>
          <p:spPr>
            <a:xfrm>
              <a:off x="1012421"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0.3</a:t>
              </a:r>
              <a:endParaRPr kumimoji="1" lang="zh-CN" altLang="en-US" sz="800" b="1" dirty="0"/>
            </a:p>
          </p:txBody>
        </p:sp>
        <p:sp>
          <p:nvSpPr>
            <p:cNvPr id="43" name="矩形 42">
              <a:extLst>
                <a:ext uri="{FF2B5EF4-FFF2-40B4-BE49-F238E27FC236}">
                  <a16:creationId xmlns:a16="http://schemas.microsoft.com/office/drawing/2014/main" id="{61B6BEDC-6642-3BD3-9BC0-364AF33CD6C4}"/>
                </a:ext>
              </a:extLst>
            </p:cNvPr>
            <p:cNvSpPr/>
            <p:nvPr/>
          </p:nvSpPr>
          <p:spPr>
            <a:xfrm>
              <a:off x="1012421"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0.3</a:t>
              </a:r>
              <a:endParaRPr kumimoji="1" lang="zh-CN" altLang="en-US" sz="800" b="1" dirty="0"/>
            </a:p>
          </p:txBody>
        </p:sp>
        <p:sp>
          <p:nvSpPr>
            <p:cNvPr id="44" name="矩形 43">
              <a:extLst>
                <a:ext uri="{FF2B5EF4-FFF2-40B4-BE49-F238E27FC236}">
                  <a16:creationId xmlns:a16="http://schemas.microsoft.com/office/drawing/2014/main" id="{BFE3A5A5-A038-F00A-0A6B-565B365313E8}"/>
                </a:ext>
              </a:extLst>
            </p:cNvPr>
            <p:cNvSpPr/>
            <p:nvPr/>
          </p:nvSpPr>
          <p:spPr>
            <a:xfrm>
              <a:off x="1482433"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0.3</a:t>
              </a:r>
              <a:endParaRPr kumimoji="1" lang="zh-CN" altLang="en-US" sz="800" b="1" dirty="0"/>
            </a:p>
          </p:txBody>
        </p:sp>
        <p:sp>
          <p:nvSpPr>
            <p:cNvPr id="45" name="矩形 44">
              <a:extLst>
                <a:ext uri="{FF2B5EF4-FFF2-40B4-BE49-F238E27FC236}">
                  <a16:creationId xmlns:a16="http://schemas.microsoft.com/office/drawing/2014/main" id="{43731BC6-EFED-E31F-C4D2-3783A7814A96}"/>
                </a:ext>
              </a:extLst>
            </p:cNvPr>
            <p:cNvSpPr/>
            <p:nvPr/>
          </p:nvSpPr>
          <p:spPr>
            <a:xfrm>
              <a:off x="1482433"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0.3</a:t>
              </a:r>
              <a:endParaRPr kumimoji="1" lang="zh-CN" altLang="en-US" sz="800" b="1" dirty="0"/>
            </a:p>
          </p:txBody>
        </p:sp>
      </p:grpSp>
      <p:grpSp>
        <p:nvGrpSpPr>
          <p:cNvPr id="46" name="组合 45">
            <a:extLst>
              <a:ext uri="{FF2B5EF4-FFF2-40B4-BE49-F238E27FC236}">
                <a16:creationId xmlns:a16="http://schemas.microsoft.com/office/drawing/2014/main" id="{C5FC2821-9C2D-C47D-D026-A1409C1A6E2A}"/>
              </a:ext>
            </a:extLst>
          </p:cNvPr>
          <p:cNvGrpSpPr/>
          <p:nvPr/>
        </p:nvGrpSpPr>
        <p:grpSpPr>
          <a:xfrm>
            <a:off x="1012421" y="3881336"/>
            <a:ext cx="659527" cy="648736"/>
            <a:chOff x="1012421" y="3232600"/>
            <a:chExt cx="940024" cy="924644"/>
          </a:xfrm>
          <a:solidFill>
            <a:schemeClr val="accent5"/>
          </a:solidFill>
        </p:grpSpPr>
        <p:sp>
          <p:nvSpPr>
            <p:cNvPr id="47" name="矩形 46">
              <a:extLst>
                <a:ext uri="{FF2B5EF4-FFF2-40B4-BE49-F238E27FC236}">
                  <a16:creationId xmlns:a16="http://schemas.microsoft.com/office/drawing/2014/main" id="{690F3E62-A1AA-AB58-579E-67B41D905C6C}"/>
                </a:ext>
              </a:extLst>
            </p:cNvPr>
            <p:cNvSpPr/>
            <p:nvPr/>
          </p:nvSpPr>
          <p:spPr>
            <a:xfrm>
              <a:off x="1012421" y="3232600"/>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48" name="矩形 47">
              <a:extLst>
                <a:ext uri="{FF2B5EF4-FFF2-40B4-BE49-F238E27FC236}">
                  <a16:creationId xmlns:a16="http://schemas.microsoft.com/office/drawing/2014/main" id="{D1E407A8-C256-9271-1FE0-15967343E3AC}"/>
                </a:ext>
              </a:extLst>
            </p:cNvPr>
            <p:cNvSpPr/>
            <p:nvPr/>
          </p:nvSpPr>
          <p:spPr>
            <a:xfrm>
              <a:off x="1012421" y="3694922"/>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49" name="矩形 48">
              <a:extLst>
                <a:ext uri="{FF2B5EF4-FFF2-40B4-BE49-F238E27FC236}">
                  <a16:creationId xmlns:a16="http://schemas.microsoft.com/office/drawing/2014/main" id="{587F3897-7303-2C58-A159-FB68FDBB4FBE}"/>
                </a:ext>
              </a:extLst>
            </p:cNvPr>
            <p:cNvSpPr/>
            <p:nvPr/>
          </p:nvSpPr>
          <p:spPr>
            <a:xfrm>
              <a:off x="1482433" y="3694922"/>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50" name="矩形 49">
              <a:extLst>
                <a:ext uri="{FF2B5EF4-FFF2-40B4-BE49-F238E27FC236}">
                  <a16:creationId xmlns:a16="http://schemas.microsoft.com/office/drawing/2014/main" id="{D5C82EF6-C83B-0B78-6D58-194900D45F55}"/>
                </a:ext>
              </a:extLst>
            </p:cNvPr>
            <p:cNvSpPr/>
            <p:nvPr/>
          </p:nvSpPr>
          <p:spPr>
            <a:xfrm>
              <a:off x="1482433" y="3232600"/>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grpSp>
      <p:grpSp>
        <p:nvGrpSpPr>
          <p:cNvPr id="51" name="组合 50">
            <a:extLst>
              <a:ext uri="{FF2B5EF4-FFF2-40B4-BE49-F238E27FC236}">
                <a16:creationId xmlns:a16="http://schemas.microsoft.com/office/drawing/2014/main" id="{7B1B6DB6-6D47-81EA-C41F-6D4D0526E835}"/>
              </a:ext>
            </a:extLst>
          </p:cNvPr>
          <p:cNvGrpSpPr/>
          <p:nvPr/>
        </p:nvGrpSpPr>
        <p:grpSpPr>
          <a:xfrm>
            <a:off x="1686740" y="3877733"/>
            <a:ext cx="659527" cy="648736"/>
            <a:chOff x="1012421" y="3232600"/>
            <a:chExt cx="940024" cy="924644"/>
          </a:xfrm>
          <a:solidFill>
            <a:srgbClr val="7030A0">
              <a:alpha val="59495"/>
            </a:srgbClr>
          </a:solidFill>
        </p:grpSpPr>
        <p:sp>
          <p:nvSpPr>
            <p:cNvPr id="52" name="矩形 51">
              <a:extLst>
                <a:ext uri="{FF2B5EF4-FFF2-40B4-BE49-F238E27FC236}">
                  <a16:creationId xmlns:a16="http://schemas.microsoft.com/office/drawing/2014/main" id="{82D3B5BB-A5FA-F852-7F17-08905D4E21DC}"/>
                </a:ext>
              </a:extLst>
            </p:cNvPr>
            <p:cNvSpPr/>
            <p:nvPr/>
          </p:nvSpPr>
          <p:spPr>
            <a:xfrm>
              <a:off x="1012421"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3" name="矩形 52">
              <a:extLst>
                <a:ext uri="{FF2B5EF4-FFF2-40B4-BE49-F238E27FC236}">
                  <a16:creationId xmlns:a16="http://schemas.microsoft.com/office/drawing/2014/main" id="{1709AE0E-7F37-8D97-3B93-6CC1097706FE}"/>
                </a:ext>
              </a:extLst>
            </p:cNvPr>
            <p:cNvSpPr/>
            <p:nvPr/>
          </p:nvSpPr>
          <p:spPr>
            <a:xfrm>
              <a:off x="1012421"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54" name="矩形 53">
              <a:extLst>
                <a:ext uri="{FF2B5EF4-FFF2-40B4-BE49-F238E27FC236}">
                  <a16:creationId xmlns:a16="http://schemas.microsoft.com/office/drawing/2014/main" id="{B3005344-C706-7FE3-070F-5F8D4DD962C1}"/>
                </a:ext>
              </a:extLst>
            </p:cNvPr>
            <p:cNvSpPr/>
            <p:nvPr/>
          </p:nvSpPr>
          <p:spPr>
            <a:xfrm>
              <a:off x="1482433"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sp>
          <p:nvSpPr>
            <p:cNvPr id="55" name="矩形 54">
              <a:extLst>
                <a:ext uri="{FF2B5EF4-FFF2-40B4-BE49-F238E27FC236}">
                  <a16:creationId xmlns:a16="http://schemas.microsoft.com/office/drawing/2014/main" id="{D1B66A05-B7EC-B111-6CFE-220559978BA8}"/>
                </a:ext>
              </a:extLst>
            </p:cNvPr>
            <p:cNvSpPr/>
            <p:nvPr/>
          </p:nvSpPr>
          <p:spPr>
            <a:xfrm>
              <a:off x="1482433"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grpSp>
      <p:grpSp>
        <p:nvGrpSpPr>
          <p:cNvPr id="56" name="组合 55">
            <a:extLst>
              <a:ext uri="{FF2B5EF4-FFF2-40B4-BE49-F238E27FC236}">
                <a16:creationId xmlns:a16="http://schemas.microsoft.com/office/drawing/2014/main" id="{3E890CC2-A31D-8347-EFD2-D85E0AE71FBD}"/>
              </a:ext>
            </a:extLst>
          </p:cNvPr>
          <p:cNvGrpSpPr/>
          <p:nvPr/>
        </p:nvGrpSpPr>
        <p:grpSpPr>
          <a:xfrm>
            <a:off x="1686740" y="5508084"/>
            <a:ext cx="659527" cy="648736"/>
            <a:chOff x="1012421" y="3232600"/>
            <a:chExt cx="940024" cy="924644"/>
          </a:xfrm>
          <a:solidFill>
            <a:srgbClr val="7030A0">
              <a:alpha val="59495"/>
            </a:srgbClr>
          </a:solidFill>
        </p:grpSpPr>
        <p:sp>
          <p:nvSpPr>
            <p:cNvPr id="57" name="矩形 56">
              <a:extLst>
                <a:ext uri="{FF2B5EF4-FFF2-40B4-BE49-F238E27FC236}">
                  <a16:creationId xmlns:a16="http://schemas.microsoft.com/office/drawing/2014/main" id="{0736524B-45CA-45A5-C68A-A7A6B789C17F}"/>
                </a:ext>
              </a:extLst>
            </p:cNvPr>
            <p:cNvSpPr/>
            <p:nvPr/>
          </p:nvSpPr>
          <p:spPr>
            <a:xfrm>
              <a:off x="1012421"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0.1</a:t>
              </a:r>
              <a:endParaRPr kumimoji="1" lang="zh-CN" altLang="en-US" sz="800" b="1" dirty="0"/>
            </a:p>
          </p:txBody>
        </p:sp>
        <p:sp>
          <p:nvSpPr>
            <p:cNvPr id="58" name="矩形 57">
              <a:extLst>
                <a:ext uri="{FF2B5EF4-FFF2-40B4-BE49-F238E27FC236}">
                  <a16:creationId xmlns:a16="http://schemas.microsoft.com/office/drawing/2014/main" id="{5A015D4F-5003-349A-4A5D-B58935FC237E}"/>
                </a:ext>
              </a:extLst>
            </p:cNvPr>
            <p:cNvSpPr/>
            <p:nvPr/>
          </p:nvSpPr>
          <p:spPr>
            <a:xfrm>
              <a:off x="1012421"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0.1</a:t>
              </a:r>
              <a:endParaRPr kumimoji="1" lang="zh-CN" altLang="en-US" sz="800" b="1" dirty="0"/>
            </a:p>
          </p:txBody>
        </p:sp>
        <p:sp>
          <p:nvSpPr>
            <p:cNvPr id="59" name="矩形 58">
              <a:extLst>
                <a:ext uri="{FF2B5EF4-FFF2-40B4-BE49-F238E27FC236}">
                  <a16:creationId xmlns:a16="http://schemas.microsoft.com/office/drawing/2014/main" id="{CD9AFE03-DF13-EDD3-71BD-885F98CAAC69}"/>
                </a:ext>
              </a:extLst>
            </p:cNvPr>
            <p:cNvSpPr/>
            <p:nvPr/>
          </p:nvSpPr>
          <p:spPr>
            <a:xfrm>
              <a:off x="1482433"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0.1</a:t>
              </a:r>
              <a:endParaRPr kumimoji="1" lang="zh-CN" altLang="en-US" sz="800" b="1" dirty="0"/>
            </a:p>
          </p:txBody>
        </p:sp>
        <p:sp>
          <p:nvSpPr>
            <p:cNvPr id="60" name="矩形 59">
              <a:extLst>
                <a:ext uri="{FF2B5EF4-FFF2-40B4-BE49-F238E27FC236}">
                  <a16:creationId xmlns:a16="http://schemas.microsoft.com/office/drawing/2014/main" id="{2BB63F91-366E-0CF6-D049-E175FA570C33}"/>
                </a:ext>
              </a:extLst>
            </p:cNvPr>
            <p:cNvSpPr/>
            <p:nvPr/>
          </p:nvSpPr>
          <p:spPr>
            <a:xfrm>
              <a:off x="1482433"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0.1</a:t>
              </a:r>
              <a:endParaRPr kumimoji="1" lang="zh-CN" altLang="en-US" sz="800" b="1" dirty="0"/>
            </a:p>
          </p:txBody>
        </p:sp>
      </p:grpSp>
      <p:grpSp>
        <p:nvGrpSpPr>
          <p:cNvPr id="61" name="组合 60">
            <a:extLst>
              <a:ext uri="{FF2B5EF4-FFF2-40B4-BE49-F238E27FC236}">
                <a16:creationId xmlns:a16="http://schemas.microsoft.com/office/drawing/2014/main" id="{FCD49291-A2D3-48A9-3B5C-246F14AC79F8}"/>
              </a:ext>
            </a:extLst>
          </p:cNvPr>
          <p:cNvGrpSpPr/>
          <p:nvPr/>
        </p:nvGrpSpPr>
        <p:grpSpPr>
          <a:xfrm>
            <a:off x="1019817" y="5508084"/>
            <a:ext cx="659527" cy="648736"/>
            <a:chOff x="1012421" y="3232600"/>
            <a:chExt cx="940024" cy="924644"/>
          </a:xfrm>
          <a:solidFill>
            <a:schemeClr val="accent5"/>
          </a:solidFill>
        </p:grpSpPr>
        <p:sp>
          <p:nvSpPr>
            <p:cNvPr id="62" name="矩形 61">
              <a:extLst>
                <a:ext uri="{FF2B5EF4-FFF2-40B4-BE49-F238E27FC236}">
                  <a16:creationId xmlns:a16="http://schemas.microsoft.com/office/drawing/2014/main" id="{E24AEFB3-DBE7-55C7-6D8F-5655548EEE4D}"/>
                </a:ext>
              </a:extLst>
            </p:cNvPr>
            <p:cNvSpPr/>
            <p:nvPr/>
          </p:nvSpPr>
          <p:spPr>
            <a:xfrm>
              <a:off x="1012421" y="3232600"/>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0.4</a:t>
              </a:r>
              <a:endParaRPr kumimoji="1" lang="zh-CN" altLang="en-US" sz="800" b="1" dirty="0"/>
            </a:p>
          </p:txBody>
        </p:sp>
        <p:sp>
          <p:nvSpPr>
            <p:cNvPr id="63" name="矩形 62">
              <a:extLst>
                <a:ext uri="{FF2B5EF4-FFF2-40B4-BE49-F238E27FC236}">
                  <a16:creationId xmlns:a16="http://schemas.microsoft.com/office/drawing/2014/main" id="{B9FA529B-9D74-F1B2-A4DE-FD25488F393C}"/>
                </a:ext>
              </a:extLst>
            </p:cNvPr>
            <p:cNvSpPr/>
            <p:nvPr/>
          </p:nvSpPr>
          <p:spPr>
            <a:xfrm>
              <a:off x="1012421" y="3694922"/>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0.4</a:t>
              </a:r>
              <a:endParaRPr kumimoji="1" lang="zh-CN" altLang="en-US" sz="800" b="1" dirty="0"/>
            </a:p>
          </p:txBody>
        </p:sp>
        <p:sp>
          <p:nvSpPr>
            <p:cNvPr id="64" name="矩形 63">
              <a:extLst>
                <a:ext uri="{FF2B5EF4-FFF2-40B4-BE49-F238E27FC236}">
                  <a16:creationId xmlns:a16="http://schemas.microsoft.com/office/drawing/2014/main" id="{BD604D22-F98B-842E-1C0E-A1F3E5254290}"/>
                </a:ext>
              </a:extLst>
            </p:cNvPr>
            <p:cNvSpPr/>
            <p:nvPr/>
          </p:nvSpPr>
          <p:spPr>
            <a:xfrm>
              <a:off x="1482433" y="3694922"/>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0.4</a:t>
              </a:r>
              <a:endParaRPr kumimoji="1" lang="zh-CN" altLang="en-US" sz="800" b="1" dirty="0"/>
            </a:p>
          </p:txBody>
        </p:sp>
        <p:sp>
          <p:nvSpPr>
            <p:cNvPr id="65" name="矩形 64">
              <a:extLst>
                <a:ext uri="{FF2B5EF4-FFF2-40B4-BE49-F238E27FC236}">
                  <a16:creationId xmlns:a16="http://schemas.microsoft.com/office/drawing/2014/main" id="{246DFF6E-852C-BA28-F99D-BDA299BD4310}"/>
                </a:ext>
              </a:extLst>
            </p:cNvPr>
            <p:cNvSpPr/>
            <p:nvPr/>
          </p:nvSpPr>
          <p:spPr>
            <a:xfrm>
              <a:off x="1482433" y="3232600"/>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0.4</a:t>
              </a:r>
              <a:endParaRPr kumimoji="1" lang="zh-CN" altLang="en-US" sz="800" b="1" dirty="0"/>
            </a:p>
          </p:txBody>
        </p:sp>
      </p:grpSp>
      <p:sp>
        <p:nvSpPr>
          <p:cNvPr id="66" name="Right Arrow 73">
            <a:extLst>
              <a:ext uri="{FF2B5EF4-FFF2-40B4-BE49-F238E27FC236}">
                <a16:creationId xmlns:a16="http://schemas.microsoft.com/office/drawing/2014/main" id="{35426944-45A1-AB5A-DDBF-744CE599FF6A}"/>
              </a:ext>
            </a:extLst>
          </p:cNvPr>
          <p:cNvSpPr/>
          <p:nvPr/>
        </p:nvSpPr>
        <p:spPr>
          <a:xfrm flipV="1">
            <a:off x="2425415" y="3848935"/>
            <a:ext cx="1416979" cy="21722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67" name="文本框 66">
            <a:extLst>
              <a:ext uri="{FF2B5EF4-FFF2-40B4-BE49-F238E27FC236}">
                <a16:creationId xmlns:a16="http://schemas.microsoft.com/office/drawing/2014/main" id="{1D859BD2-3C55-AC52-521C-0D74FC0B648F}"/>
              </a:ext>
            </a:extLst>
          </p:cNvPr>
          <p:cNvSpPr txBox="1"/>
          <p:nvPr/>
        </p:nvSpPr>
        <p:spPr>
          <a:xfrm>
            <a:off x="2579906" y="3527856"/>
            <a:ext cx="1107996" cy="369332"/>
          </a:xfrm>
          <a:prstGeom prst="rect">
            <a:avLst/>
          </a:prstGeom>
          <a:noFill/>
        </p:spPr>
        <p:txBody>
          <a:bodyPr wrap="none" rtlCol="0">
            <a:spAutoFit/>
          </a:bodyPr>
          <a:lstStyle/>
          <a:p>
            <a:pPr algn="l"/>
            <a:r>
              <a:rPr kumimoji="1" lang="zh-CN" altLang="en-US" b="1" dirty="0">
                <a:solidFill>
                  <a:schemeClr val="tx1">
                    <a:lumMod val="50000"/>
                    <a:lumOff val="50000"/>
                  </a:schemeClr>
                </a:solidFill>
                <a:latin typeface="+mn-ea"/>
              </a:rPr>
              <a:t>正向传播</a:t>
            </a:r>
          </a:p>
        </p:txBody>
      </p:sp>
      <p:grpSp>
        <p:nvGrpSpPr>
          <p:cNvPr id="74" name="组合 73">
            <a:extLst>
              <a:ext uri="{FF2B5EF4-FFF2-40B4-BE49-F238E27FC236}">
                <a16:creationId xmlns:a16="http://schemas.microsoft.com/office/drawing/2014/main" id="{C5840D9F-060D-C928-CD23-E0D73EC8B5AC}"/>
              </a:ext>
            </a:extLst>
          </p:cNvPr>
          <p:cNvGrpSpPr/>
          <p:nvPr/>
        </p:nvGrpSpPr>
        <p:grpSpPr>
          <a:xfrm>
            <a:off x="3932711" y="3331915"/>
            <a:ext cx="962305" cy="953396"/>
            <a:chOff x="4089440" y="3576380"/>
            <a:chExt cx="663989" cy="657842"/>
          </a:xfrm>
        </p:grpSpPr>
        <p:sp>
          <p:nvSpPr>
            <p:cNvPr id="68" name="矩形 67">
              <a:extLst>
                <a:ext uri="{FF2B5EF4-FFF2-40B4-BE49-F238E27FC236}">
                  <a16:creationId xmlns:a16="http://schemas.microsoft.com/office/drawing/2014/main" id="{8CF88575-A849-AAAF-8105-E6B558880F60}"/>
                </a:ext>
              </a:extLst>
            </p:cNvPr>
            <p:cNvSpPr/>
            <p:nvPr/>
          </p:nvSpPr>
          <p:spPr>
            <a:xfrm>
              <a:off x="4089440" y="3576380"/>
              <a:ext cx="329764" cy="324368"/>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69" name="矩形 68">
              <a:extLst>
                <a:ext uri="{FF2B5EF4-FFF2-40B4-BE49-F238E27FC236}">
                  <a16:creationId xmlns:a16="http://schemas.microsoft.com/office/drawing/2014/main" id="{BC26322F-5936-118B-0108-4876B4E20368}"/>
                </a:ext>
              </a:extLst>
            </p:cNvPr>
            <p:cNvSpPr/>
            <p:nvPr/>
          </p:nvSpPr>
          <p:spPr>
            <a:xfrm>
              <a:off x="4419204" y="3576380"/>
              <a:ext cx="329764" cy="324368"/>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70" name="矩形 69">
              <a:extLst>
                <a:ext uri="{FF2B5EF4-FFF2-40B4-BE49-F238E27FC236}">
                  <a16:creationId xmlns:a16="http://schemas.microsoft.com/office/drawing/2014/main" id="{44F667BC-DE72-ED76-6C4A-A56F78D9C05D}"/>
                </a:ext>
              </a:extLst>
            </p:cNvPr>
            <p:cNvSpPr/>
            <p:nvPr/>
          </p:nvSpPr>
          <p:spPr>
            <a:xfrm>
              <a:off x="4089440" y="3909854"/>
              <a:ext cx="329764" cy="324368"/>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71" name="矩形 70">
              <a:extLst>
                <a:ext uri="{FF2B5EF4-FFF2-40B4-BE49-F238E27FC236}">
                  <a16:creationId xmlns:a16="http://schemas.microsoft.com/office/drawing/2014/main" id="{F0AF51A8-3FDB-2CA7-7C2C-AA06EBD90118}"/>
                </a:ext>
              </a:extLst>
            </p:cNvPr>
            <p:cNvSpPr/>
            <p:nvPr/>
          </p:nvSpPr>
          <p:spPr>
            <a:xfrm>
              <a:off x="4423665" y="3906993"/>
              <a:ext cx="329764" cy="324368"/>
            </a:xfrm>
            <a:prstGeom prst="rect">
              <a:avLst/>
            </a:prstGeom>
            <a:solidFill>
              <a:srgbClr val="7030A0">
                <a:alpha val="59495"/>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grpSp>
      <p:sp>
        <p:nvSpPr>
          <p:cNvPr id="73" name="文本框 72">
            <a:extLst>
              <a:ext uri="{FF2B5EF4-FFF2-40B4-BE49-F238E27FC236}">
                <a16:creationId xmlns:a16="http://schemas.microsoft.com/office/drawing/2014/main" id="{99CCFEE8-57E2-557A-7601-A2F59B6B9193}"/>
              </a:ext>
            </a:extLst>
          </p:cNvPr>
          <p:cNvSpPr txBox="1"/>
          <p:nvPr/>
        </p:nvSpPr>
        <p:spPr>
          <a:xfrm>
            <a:off x="4293596" y="4181402"/>
            <a:ext cx="270427" cy="1200329"/>
          </a:xfrm>
          <a:prstGeom prst="rect">
            <a:avLst/>
          </a:prstGeom>
          <a:noFill/>
        </p:spPr>
        <p:txBody>
          <a:bodyPr wrap="square" rtlCol="0">
            <a:spAutoFit/>
          </a:bodyPr>
          <a:lstStyle/>
          <a:p>
            <a:pPr algn="l"/>
            <a:r>
              <a:rPr kumimoji="1" lang="en-US" altLang="zh-CN" dirty="0">
                <a:latin typeface="+mn-ea"/>
              </a:rPr>
              <a:t>.</a:t>
            </a:r>
          </a:p>
          <a:p>
            <a:pPr algn="l"/>
            <a:r>
              <a:rPr kumimoji="1" lang="en-US" altLang="zh-CN" dirty="0">
                <a:latin typeface="+mn-ea"/>
              </a:rPr>
              <a:t>.</a:t>
            </a:r>
          </a:p>
          <a:p>
            <a:pPr algn="l"/>
            <a:r>
              <a:rPr kumimoji="1" lang="en-US" altLang="zh-CN" dirty="0">
                <a:latin typeface="+mn-ea"/>
              </a:rPr>
              <a:t>.</a:t>
            </a:r>
          </a:p>
          <a:p>
            <a:pPr algn="l"/>
            <a:endParaRPr kumimoji="1" lang="zh-CN" altLang="en-US" dirty="0">
              <a:latin typeface="+mn-ea"/>
            </a:endParaRPr>
          </a:p>
        </p:txBody>
      </p:sp>
      <p:grpSp>
        <p:nvGrpSpPr>
          <p:cNvPr id="75" name="组合 74">
            <a:extLst>
              <a:ext uri="{FF2B5EF4-FFF2-40B4-BE49-F238E27FC236}">
                <a16:creationId xmlns:a16="http://schemas.microsoft.com/office/drawing/2014/main" id="{24B1BC87-2076-E737-435A-6E739052D801}"/>
              </a:ext>
            </a:extLst>
          </p:cNvPr>
          <p:cNvGrpSpPr/>
          <p:nvPr/>
        </p:nvGrpSpPr>
        <p:grpSpPr>
          <a:xfrm>
            <a:off x="3962184" y="4885921"/>
            <a:ext cx="986443" cy="980322"/>
            <a:chOff x="4089440" y="3576380"/>
            <a:chExt cx="661949" cy="657842"/>
          </a:xfrm>
        </p:grpSpPr>
        <p:sp>
          <p:nvSpPr>
            <p:cNvPr id="76" name="矩形 75">
              <a:extLst>
                <a:ext uri="{FF2B5EF4-FFF2-40B4-BE49-F238E27FC236}">
                  <a16:creationId xmlns:a16="http://schemas.microsoft.com/office/drawing/2014/main" id="{3A43173F-C5EF-B84B-D633-D52A4283A125}"/>
                </a:ext>
              </a:extLst>
            </p:cNvPr>
            <p:cNvSpPr/>
            <p:nvPr/>
          </p:nvSpPr>
          <p:spPr>
            <a:xfrm>
              <a:off x="4089440" y="3576380"/>
              <a:ext cx="329764" cy="324368"/>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0.8</a:t>
              </a:r>
              <a:endParaRPr kumimoji="1" lang="zh-CN" altLang="en-US" sz="1600" dirty="0"/>
            </a:p>
          </p:txBody>
        </p:sp>
        <p:sp>
          <p:nvSpPr>
            <p:cNvPr id="77" name="矩形 76">
              <a:extLst>
                <a:ext uri="{FF2B5EF4-FFF2-40B4-BE49-F238E27FC236}">
                  <a16:creationId xmlns:a16="http://schemas.microsoft.com/office/drawing/2014/main" id="{14EC487B-EF9C-22B6-6013-BF2DB2F2813C}"/>
                </a:ext>
              </a:extLst>
            </p:cNvPr>
            <p:cNvSpPr/>
            <p:nvPr/>
          </p:nvSpPr>
          <p:spPr>
            <a:xfrm>
              <a:off x="4419204" y="3576380"/>
              <a:ext cx="329764" cy="324368"/>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1.2</a:t>
              </a:r>
              <a:endParaRPr kumimoji="1" lang="zh-CN" altLang="en-US" sz="1600" dirty="0"/>
            </a:p>
          </p:txBody>
        </p:sp>
        <p:sp>
          <p:nvSpPr>
            <p:cNvPr id="78" name="矩形 77">
              <a:extLst>
                <a:ext uri="{FF2B5EF4-FFF2-40B4-BE49-F238E27FC236}">
                  <a16:creationId xmlns:a16="http://schemas.microsoft.com/office/drawing/2014/main" id="{62F977FF-3E04-330C-9E54-34C5E51A0436}"/>
                </a:ext>
              </a:extLst>
            </p:cNvPr>
            <p:cNvSpPr/>
            <p:nvPr/>
          </p:nvSpPr>
          <p:spPr>
            <a:xfrm>
              <a:off x="4089440" y="3909854"/>
              <a:ext cx="329764" cy="324368"/>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1.6</a:t>
              </a:r>
              <a:endParaRPr kumimoji="1" lang="zh-CN" altLang="en-US" sz="1600" dirty="0"/>
            </a:p>
          </p:txBody>
        </p:sp>
        <p:sp>
          <p:nvSpPr>
            <p:cNvPr id="79" name="矩形 78">
              <a:extLst>
                <a:ext uri="{FF2B5EF4-FFF2-40B4-BE49-F238E27FC236}">
                  <a16:creationId xmlns:a16="http://schemas.microsoft.com/office/drawing/2014/main" id="{EAFA89FE-5A35-5204-685D-1CB3DB4E2587}"/>
                </a:ext>
              </a:extLst>
            </p:cNvPr>
            <p:cNvSpPr/>
            <p:nvPr/>
          </p:nvSpPr>
          <p:spPr>
            <a:xfrm>
              <a:off x="4421625" y="3904647"/>
              <a:ext cx="329764" cy="324368"/>
            </a:xfrm>
            <a:prstGeom prst="rect">
              <a:avLst/>
            </a:prstGeom>
            <a:solidFill>
              <a:srgbClr val="7030A0">
                <a:alpha val="59495"/>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0.4</a:t>
              </a:r>
              <a:endParaRPr kumimoji="1" lang="zh-CN" altLang="en-US" sz="1600" dirty="0"/>
            </a:p>
          </p:txBody>
        </p:sp>
      </p:grpSp>
      <p:sp>
        <p:nvSpPr>
          <p:cNvPr id="81" name="文本框 80">
            <a:extLst>
              <a:ext uri="{FF2B5EF4-FFF2-40B4-BE49-F238E27FC236}">
                <a16:creationId xmlns:a16="http://schemas.microsoft.com/office/drawing/2014/main" id="{6190F990-946E-3F06-B9E0-DD5F39CA97A3}"/>
              </a:ext>
            </a:extLst>
          </p:cNvPr>
          <p:cNvSpPr txBox="1"/>
          <p:nvPr/>
        </p:nvSpPr>
        <p:spPr>
          <a:xfrm>
            <a:off x="3662932" y="5901584"/>
            <a:ext cx="1740918" cy="369332"/>
          </a:xfrm>
          <a:prstGeom prst="rect">
            <a:avLst/>
          </a:prstGeom>
          <a:noFill/>
        </p:spPr>
        <p:txBody>
          <a:bodyPr wrap="square">
            <a:spAutoFit/>
          </a:bodyPr>
          <a:lstStyle/>
          <a:p>
            <a:r>
              <a:rPr lang="zh-CN" altLang="en-US" b="1" dirty="0">
                <a:solidFill>
                  <a:srgbClr val="C00000"/>
                </a:solidFill>
                <a:latin typeface="+mn-ea"/>
              </a:rPr>
              <a:t>当前位置梯度</a:t>
            </a:r>
            <a:endParaRPr lang="zh-CN" altLang="en-US" dirty="0"/>
          </a:p>
        </p:txBody>
      </p:sp>
      <p:sp>
        <p:nvSpPr>
          <p:cNvPr id="82" name="Right Arrow 73">
            <a:extLst>
              <a:ext uri="{FF2B5EF4-FFF2-40B4-BE49-F238E27FC236}">
                <a16:creationId xmlns:a16="http://schemas.microsoft.com/office/drawing/2014/main" id="{AD846D48-8037-2AA8-642D-95DD9F127947}"/>
              </a:ext>
            </a:extLst>
          </p:cNvPr>
          <p:cNvSpPr/>
          <p:nvPr/>
        </p:nvSpPr>
        <p:spPr>
          <a:xfrm rot="10800000" flipV="1">
            <a:off x="2431284" y="5382867"/>
            <a:ext cx="1416979" cy="21722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3" name="文本框 82">
            <a:extLst>
              <a:ext uri="{FF2B5EF4-FFF2-40B4-BE49-F238E27FC236}">
                <a16:creationId xmlns:a16="http://schemas.microsoft.com/office/drawing/2014/main" id="{0FEB7C3D-F4DF-5BDC-5567-7B6CD162C3CA}"/>
              </a:ext>
            </a:extLst>
          </p:cNvPr>
          <p:cNvSpPr txBox="1"/>
          <p:nvPr/>
        </p:nvSpPr>
        <p:spPr>
          <a:xfrm>
            <a:off x="2579906" y="4978262"/>
            <a:ext cx="1107996" cy="369332"/>
          </a:xfrm>
          <a:prstGeom prst="rect">
            <a:avLst/>
          </a:prstGeom>
          <a:noFill/>
        </p:spPr>
        <p:txBody>
          <a:bodyPr wrap="none" rtlCol="0">
            <a:spAutoFit/>
          </a:bodyPr>
          <a:lstStyle/>
          <a:p>
            <a:pPr algn="l"/>
            <a:r>
              <a:rPr kumimoji="1" lang="zh-CN" altLang="en-US" b="1" dirty="0">
                <a:solidFill>
                  <a:schemeClr val="tx1">
                    <a:lumMod val="50000"/>
                    <a:lumOff val="50000"/>
                  </a:schemeClr>
                </a:solidFill>
                <a:latin typeface="+mn-ea"/>
              </a:rPr>
              <a:t>反向传播</a:t>
            </a:r>
          </a:p>
        </p:txBody>
      </p:sp>
      <p:grpSp>
        <p:nvGrpSpPr>
          <p:cNvPr id="84" name="组合 83">
            <a:extLst>
              <a:ext uri="{FF2B5EF4-FFF2-40B4-BE49-F238E27FC236}">
                <a16:creationId xmlns:a16="http://schemas.microsoft.com/office/drawing/2014/main" id="{4D7783F4-4035-5173-1192-7106A48A9639}"/>
              </a:ext>
            </a:extLst>
          </p:cNvPr>
          <p:cNvGrpSpPr/>
          <p:nvPr/>
        </p:nvGrpSpPr>
        <p:grpSpPr>
          <a:xfrm>
            <a:off x="6730693" y="3214326"/>
            <a:ext cx="659527" cy="648736"/>
            <a:chOff x="1012421" y="3232600"/>
            <a:chExt cx="940024" cy="924644"/>
          </a:xfrm>
        </p:grpSpPr>
        <p:sp>
          <p:nvSpPr>
            <p:cNvPr id="96" name="矩形 95">
              <a:extLst>
                <a:ext uri="{FF2B5EF4-FFF2-40B4-BE49-F238E27FC236}">
                  <a16:creationId xmlns:a16="http://schemas.microsoft.com/office/drawing/2014/main" id="{DD7C9E09-232E-B0A5-7234-3C76DB4B9C2C}"/>
                </a:ext>
              </a:extLst>
            </p:cNvPr>
            <p:cNvSpPr/>
            <p:nvPr/>
          </p:nvSpPr>
          <p:spPr>
            <a:xfrm>
              <a:off x="1012421" y="3232600"/>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7" name="矩形 96">
              <a:extLst>
                <a:ext uri="{FF2B5EF4-FFF2-40B4-BE49-F238E27FC236}">
                  <a16:creationId xmlns:a16="http://schemas.microsoft.com/office/drawing/2014/main" id="{E6FE22D6-49ED-3941-F9DC-1C57D6AC378D}"/>
                </a:ext>
              </a:extLst>
            </p:cNvPr>
            <p:cNvSpPr/>
            <p:nvPr/>
          </p:nvSpPr>
          <p:spPr>
            <a:xfrm>
              <a:off x="1012421" y="3694922"/>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98" name="矩形 97">
              <a:extLst>
                <a:ext uri="{FF2B5EF4-FFF2-40B4-BE49-F238E27FC236}">
                  <a16:creationId xmlns:a16="http://schemas.microsoft.com/office/drawing/2014/main" id="{2443D55B-9234-0A5E-F066-ED36E8D2BC0B}"/>
                </a:ext>
              </a:extLst>
            </p:cNvPr>
            <p:cNvSpPr/>
            <p:nvPr/>
          </p:nvSpPr>
          <p:spPr>
            <a:xfrm>
              <a:off x="1482433" y="3694922"/>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99" name="矩形 98">
              <a:extLst>
                <a:ext uri="{FF2B5EF4-FFF2-40B4-BE49-F238E27FC236}">
                  <a16:creationId xmlns:a16="http://schemas.microsoft.com/office/drawing/2014/main" id="{D2B3C1E0-AFFF-62C4-492A-BCC943B6E121}"/>
                </a:ext>
              </a:extLst>
            </p:cNvPr>
            <p:cNvSpPr/>
            <p:nvPr/>
          </p:nvSpPr>
          <p:spPr>
            <a:xfrm>
              <a:off x="1482433" y="3232600"/>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grpSp>
      <p:grpSp>
        <p:nvGrpSpPr>
          <p:cNvPr id="100" name="组合 99">
            <a:extLst>
              <a:ext uri="{FF2B5EF4-FFF2-40B4-BE49-F238E27FC236}">
                <a16:creationId xmlns:a16="http://schemas.microsoft.com/office/drawing/2014/main" id="{25B9A4D4-226A-48D4-ADD9-526FB1B644B9}"/>
              </a:ext>
            </a:extLst>
          </p:cNvPr>
          <p:cNvGrpSpPr/>
          <p:nvPr/>
        </p:nvGrpSpPr>
        <p:grpSpPr>
          <a:xfrm>
            <a:off x="6730693" y="4835603"/>
            <a:ext cx="659527" cy="648736"/>
            <a:chOff x="1012421" y="3232600"/>
            <a:chExt cx="940024" cy="924644"/>
          </a:xfrm>
        </p:grpSpPr>
        <p:sp>
          <p:nvSpPr>
            <p:cNvPr id="101" name="矩形 100">
              <a:extLst>
                <a:ext uri="{FF2B5EF4-FFF2-40B4-BE49-F238E27FC236}">
                  <a16:creationId xmlns:a16="http://schemas.microsoft.com/office/drawing/2014/main" id="{710E2444-1F86-DD1E-CD35-12129D3DA473}"/>
                </a:ext>
              </a:extLst>
            </p:cNvPr>
            <p:cNvSpPr/>
            <p:nvPr/>
          </p:nvSpPr>
          <p:spPr>
            <a:xfrm>
              <a:off x="1012421" y="3232600"/>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latin typeface="Arial" panose="020B0604020202020204" pitchFamily="34" charset="0"/>
                  <a:ea typeface="FangSong" panose="02010609060101010101" pitchFamily="49" charset="-122"/>
                  <a:cs typeface="Arial" panose="020B0604020202020204" pitchFamily="34" charset="0"/>
                </a:rPr>
                <a:t>0</a:t>
              </a:r>
              <a:endParaRPr kumimoji="1" lang="zh-CN" altLang="en-US" sz="800" b="1" dirty="0">
                <a:latin typeface="Arial" panose="020B0604020202020204" pitchFamily="34" charset="0"/>
                <a:ea typeface="FangSong" panose="02010609060101010101" pitchFamily="49" charset="-122"/>
                <a:cs typeface="Arial" panose="020B0604020202020204" pitchFamily="34" charset="0"/>
              </a:endParaRPr>
            </a:p>
          </p:txBody>
        </p:sp>
        <p:sp>
          <p:nvSpPr>
            <p:cNvPr id="102" name="矩形 101">
              <a:extLst>
                <a:ext uri="{FF2B5EF4-FFF2-40B4-BE49-F238E27FC236}">
                  <a16:creationId xmlns:a16="http://schemas.microsoft.com/office/drawing/2014/main" id="{A8AD500D-76D2-ED1F-6004-33AEBEEF3D25}"/>
                </a:ext>
              </a:extLst>
            </p:cNvPr>
            <p:cNvSpPr/>
            <p:nvPr/>
          </p:nvSpPr>
          <p:spPr>
            <a:xfrm>
              <a:off x="1012421" y="3694922"/>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latin typeface="Arial" panose="020B0604020202020204" pitchFamily="34" charset="0"/>
                  <a:ea typeface="FangSong" panose="02010609060101010101" pitchFamily="49" charset="-122"/>
                  <a:cs typeface="Arial" panose="020B0604020202020204" pitchFamily="34" charset="0"/>
                </a:rPr>
                <a:t>0</a:t>
              </a:r>
              <a:endParaRPr kumimoji="1" lang="zh-CN" altLang="en-US" sz="800" b="1" dirty="0">
                <a:latin typeface="Arial" panose="020B0604020202020204" pitchFamily="34" charset="0"/>
                <a:ea typeface="FangSong" panose="02010609060101010101" pitchFamily="49" charset="-122"/>
                <a:cs typeface="Arial" panose="020B0604020202020204" pitchFamily="34" charset="0"/>
              </a:endParaRPr>
            </a:p>
          </p:txBody>
        </p:sp>
        <p:sp>
          <p:nvSpPr>
            <p:cNvPr id="103" name="矩形 102">
              <a:extLst>
                <a:ext uri="{FF2B5EF4-FFF2-40B4-BE49-F238E27FC236}">
                  <a16:creationId xmlns:a16="http://schemas.microsoft.com/office/drawing/2014/main" id="{42129AEE-6B76-BD6D-CC57-2ACA9F9F7B33}"/>
                </a:ext>
              </a:extLst>
            </p:cNvPr>
            <p:cNvSpPr/>
            <p:nvPr/>
          </p:nvSpPr>
          <p:spPr>
            <a:xfrm>
              <a:off x="1482433" y="3694922"/>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latin typeface="Arial" panose="020B0604020202020204" pitchFamily="34" charset="0"/>
                  <a:ea typeface="FangSong" panose="02010609060101010101" pitchFamily="49" charset="-122"/>
                  <a:cs typeface="Arial" panose="020B0604020202020204" pitchFamily="34" charset="0"/>
                </a:rPr>
                <a:t>0.8</a:t>
              </a:r>
              <a:endParaRPr kumimoji="1" lang="zh-CN" altLang="en-US" sz="800" b="1" dirty="0">
                <a:latin typeface="Arial" panose="020B0604020202020204" pitchFamily="34" charset="0"/>
                <a:ea typeface="FangSong" panose="02010609060101010101" pitchFamily="49" charset="-122"/>
                <a:cs typeface="Arial" panose="020B0604020202020204" pitchFamily="34" charset="0"/>
              </a:endParaRPr>
            </a:p>
          </p:txBody>
        </p:sp>
        <p:sp>
          <p:nvSpPr>
            <p:cNvPr id="104" name="矩形 103">
              <a:extLst>
                <a:ext uri="{FF2B5EF4-FFF2-40B4-BE49-F238E27FC236}">
                  <a16:creationId xmlns:a16="http://schemas.microsoft.com/office/drawing/2014/main" id="{2E5EFE9F-B76D-A69F-4720-20E030AA0A7E}"/>
                </a:ext>
              </a:extLst>
            </p:cNvPr>
            <p:cNvSpPr/>
            <p:nvPr/>
          </p:nvSpPr>
          <p:spPr>
            <a:xfrm>
              <a:off x="1482433" y="3232600"/>
              <a:ext cx="470012" cy="462322"/>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latin typeface="Arial" panose="020B0604020202020204" pitchFamily="34" charset="0"/>
                  <a:ea typeface="FangSong" panose="02010609060101010101" pitchFamily="49" charset="-122"/>
                  <a:cs typeface="Arial" panose="020B0604020202020204" pitchFamily="34" charset="0"/>
                </a:rPr>
                <a:t>0</a:t>
              </a:r>
              <a:endParaRPr kumimoji="1" lang="zh-CN" altLang="en-US" sz="800" b="1" dirty="0">
                <a:latin typeface="Arial" panose="020B0604020202020204" pitchFamily="34" charset="0"/>
                <a:ea typeface="FangSong" panose="02010609060101010101" pitchFamily="49" charset="-122"/>
                <a:cs typeface="Arial" panose="020B0604020202020204" pitchFamily="34" charset="0"/>
              </a:endParaRPr>
            </a:p>
          </p:txBody>
        </p:sp>
      </p:grpSp>
      <p:grpSp>
        <p:nvGrpSpPr>
          <p:cNvPr id="105" name="组合 104">
            <a:extLst>
              <a:ext uri="{FF2B5EF4-FFF2-40B4-BE49-F238E27FC236}">
                <a16:creationId xmlns:a16="http://schemas.microsoft.com/office/drawing/2014/main" id="{A5A7C7FF-C70F-792D-8292-9BB36E583319}"/>
              </a:ext>
            </a:extLst>
          </p:cNvPr>
          <p:cNvGrpSpPr/>
          <p:nvPr/>
        </p:nvGrpSpPr>
        <p:grpSpPr>
          <a:xfrm>
            <a:off x="7405012" y="3214326"/>
            <a:ext cx="659527" cy="648736"/>
            <a:chOff x="1012421" y="3232600"/>
            <a:chExt cx="940024" cy="924644"/>
          </a:xfrm>
          <a:solidFill>
            <a:schemeClr val="accent6"/>
          </a:solidFill>
        </p:grpSpPr>
        <p:sp>
          <p:nvSpPr>
            <p:cNvPr id="106" name="矩形 105">
              <a:extLst>
                <a:ext uri="{FF2B5EF4-FFF2-40B4-BE49-F238E27FC236}">
                  <a16:creationId xmlns:a16="http://schemas.microsoft.com/office/drawing/2014/main" id="{9FFD1021-07D9-4260-78EC-6C866A23A4A3}"/>
                </a:ext>
              </a:extLst>
            </p:cNvPr>
            <p:cNvSpPr/>
            <p:nvPr/>
          </p:nvSpPr>
          <p:spPr>
            <a:xfrm>
              <a:off x="1012421"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0.3</a:t>
              </a:r>
              <a:endParaRPr kumimoji="1" lang="zh-CN" altLang="en-US" sz="800" b="1" dirty="0"/>
            </a:p>
          </p:txBody>
        </p:sp>
        <p:sp>
          <p:nvSpPr>
            <p:cNvPr id="107" name="矩形 106">
              <a:extLst>
                <a:ext uri="{FF2B5EF4-FFF2-40B4-BE49-F238E27FC236}">
                  <a16:creationId xmlns:a16="http://schemas.microsoft.com/office/drawing/2014/main" id="{7A6252AE-49E0-6874-A43D-7F5BDF72DB3D}"/>
                </a:ext>
              </a:extLst>
            </p:cNvPr>
            <p:cNvSpPr/>
            <p:nvPr/>
          </p:nvSpPr>
          <p:spPr>
            <a:xfrm>
              <a:off x="1012421"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0.2</a:t>
              </a:r>
              <a:endParaRPr kumimoji="1" lang="zh-CN" altLang="en-US" sz="800" b="1" dirty="0"/>
            </a:p>
          </p:txBody>
        </p:sp>
        <p:sp>
          <p:nvSpPr>
            <p:cNvPr id="108" name="矩形 107">
              <a:extLst>
                <a:ext uri="{FF2B5EF4-FFF2-40B4-BE49-F238E27FC236}">
                  <a16:creationId xmlns:a16="http://schemas.microsoft.com/office/drawing/2014/main" id="{46DC058D-229F-FBEF-277E-DFBAEEDFBA5E}"/>
                </a:ext>
              </a:extLst>
            </p:cNvPr>
            <p:cNvSpPr/>
            <p:nvPr/>
          </p:nvSpPr>
          <p:spPr>
            <a:xfrm>
              <a:off x="1482433"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0.1</a:t>
              </a:r>
            </a:p>
          </p:txBody>
        </p:sp>
        <p:sp>
          <p:nvSpPr>
            <p:cNvPr id="109" name="矩形 108">
              <a:extLst>
                <a:ext uri="{FF2B5EF4-FFF2-40B4-BE49-F238E27FC236}">
                  <a16:creationId xmlns:a16="http://schemas.microsoft.com/office/drawing/2014/main" id="{307B825D-1A33-CF71-CEF8-28FC72045F84}"/>
                </a:ext>
              </a:extLst>
            </p:cNvPr>
            <p:cNvSpPr/>
            <p:nvPr/>
          </p:nvSpPr>
          <p:spPr>
            <a:xfrm>
              <a:off x="1482433"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0.4</a:t>
              </a:r>
              <a:endParaRPr kumimoji="1" lang="zh-CN" altLang="en-US" sz="800" b="1" dirty="0"/>
            </a:p>
          </p:txBody>
        </p:sp>
      </p:grpSp>
      <p:grpSp>
        <p:nvGrpSpPr>
          <p:cNvPr id="110" name="组合 109">
            <a:extLst>
              <a:ext uri="{FF2B5EF4-FFF2-40B4-BE49-F238E27FC236}">
                <a16:creationId xmlns:a16="http://schemas.microsoft.com/office/drawing/2014/main" id="{F400ED37-2B8C-975F-D2DC-063A96F7D63C}"/>
              </a:ext>
            </a:extLst>
          </p:cNvPr>
          <p:cNvGrpSpPr/>
          <p:nvPr/>
        </p:nvGrpSpPr>
        <p:grpSpPr>
          <a:xfrm>
            <a:off x="7405013" y="4838620"/>
            <a:ext cx="659527" cy="648736"/>
            <a:chOff x="1012421" y="3232600"/>
            <a:chExt cx="940024" cy="924644"/>
          </a:xfrm>
          <a:solidFill>
            <a:schemeClr val="accent6"/>
          </a:solidFill>
        </p:grpSpPr>
        <p:sp>
          <p:nvSpPr>
            <p:cNvPr id="111" name="矩形 110">
              <a:extLst>
                <a:ext uri="{FF2B5EF4-FFF2-40B4-BE49-F238E27FC236}">
                  <a16:creationId xmlns:a16="http://schemas.microsoft.com/office/drawing/2014/main" id="{0D39FC73-3788-8C1E-5079-CB9605048ADD}"/>
                </a:ext>
              </a:extLst>
            </p:cNvPr>
            <p:cNvSpPr/>
            <p:nvPr/>
          </p:nvSpPr>
          <p:spPr>
            <a:xfrm>
              <a:off x="1012421"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a:t>
              </a:r>
              <a:endParaRPr kumimoji="1" lang="zh-CN" altLang="en-US" sz="800" b="1" dirty="0"/>
            </a:p>
          </p:txBody>
        </p:sp>
        <p:sp>
          <p:nvSpPr>
            <p:cNvPr id="112" name="矩形 111">
              <a:extLst>
                <a:ext uri="{FF2B5EF4-FFF2-40B4-BE49-F238E27FC236}">
                  <a16:creationId xmlns:a16="http://schemas.microsoft.com/office/drawing/2014/main" id="{9D139516-10A5-23EE-5096-D6F6E5D7A475}"/>
                </a:ext>
              </a:extLst>
            </p:cNvPr>
            <p:cNvSpPr/>
            <p:nvPr/>
          </p:nvSpPr>
          <p:spPr>
            <a:xfrm>
              <a:off x="1012421"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a:t>
              </a:r>
              <a:endParaRPr kumimoji="1" lang="zh-CN" altLang="en-US" sz="800" b="1" dirty="0"/>
            </a:p>
          </p:txBody>
        </p:sp>
        <p:sp>
          <p:nvSpPr>
            <p:cNvPr id="113" name="矩形 112">
              <a:extLst>
                <a:ext uri="{FF2B5EF4-FFF2-40B4-BE49-F238E27FC236}">
                  <a16:creationId xmlns:a16="http://schemas.microsoft.com/office/drawing/2014/main" id="{40DECF91-7B1B-9225-97AB-7C783103D06F}"/>
                </a:ext>
              </a:extLst>
            </p:cNvPr>
            <p:cNvSpPr/>
            <p:nvPr/>
          </p:nvSpPr>
          <p:spPr>
            <a:xfrm>
              <a:off x="1482433"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a:t>
              </a:r>
              <a:endParaRPr kumimoji="1" lang="zh-CN" altLang="en-US" sz="800" b="1" dirty="0"/>
            </a:p>
          </p:txBody>
        </p:sp>
        <p:sp>
          <p:nvSpPr>
            <p:cNvPr id="114" name="矩形 113">
              <a:extLst>
                <a:ext uri="{FF2B5EF4-FFF2-40B4-BE49-F238E27FC236}">
                  <a16:creationId xmlns:a16="http://schemas.microsoft.com/office/drawing/2014/main" id="{007BA54D-F459-4CBD-01E9-CBF9DCBE3491}"/>
                </a:ext>
              </a:extLst>
            </p:cNvPr>
            <p:cNvSpPr/>
            <p:nvPr/>
          </p:nvSpPr>
          <p:spPr>
            <a:xfrm>
              <a:off x="1482433"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1.2</a:t>
              </a:r>
              <a:endParaRPr kumimoji="1" lang="zh-CN" altLang="en-US" sz="800" b="1" dirty="0"/>
            </a:p>
          </p:txBody>
        </p:sp>
      </p:grpSp>
      <p:grpSp>
        <p:nvGrpSpPr>
          <p:cNvPr id="115" name="组合 114">
            <a:extLst>
              <a:ext uri="{FF2B5EF4-FFF2-40B4-BE49-F238E27FC236}">
                <a16:creationId xmlns:a16="http://schemas.microsoft.com/office/drawing/2014/main" id="{B9131434-5707-7BA2-2985-8380277A31BC}"/>
              </a:ext>
            </a:extLst>
          </p:cNvPr>
          <p:cNvGrpSpPr/>
          <p:nvPr/>
        </p:nvGrpSpPr>
        <p:grpSpPr>
          <a:xfrm>
            <a:off x="6730693" y="3863062"/>
            <a:ext cx="659527" cy="648736"/>
            <a:chOff x="1012421" y="3232600"/>
            <a:chExt cx="940024" cy="924644"/>
          </a:xfrm>
          <a:solidFill>
            <a:schemeClr val="accent5"/>
          </a:solidFill>
        </p:grpSpPr>
        <p:sp>
          <p:nvSpPr>
            <p:cNvPr id="116" name="矩形 115">
              <a:extLst>
                <a:ext uri="{FF2B5EF4-FFF2-40B4-BE49-F238E27FC236}">
                  <a16:creationId xmlns:a16="http://schemas.microsoft.com/office/drawing/2014/main" id="{E3DE7A6F-11D5-C689-CE8C-BC816EDC5F35}"/>
                </a:ext>
              </a:extLst>
            </p:cNvPr>
            <p:cNvSpPr/>
            <p:nvPr/>
          </p:nvSpPr>
          <p:spPr>
            <a:xfrm>
              <a:off x="1012421" y="3232600"/>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7" name="矩形 116">
              <a:extLst>
                <a:ext uri="{FF2B5EF4-FFF2-40B4-BE49-F238E27FC236}">
                  <a16:creationId xmlns:a16="http://schemas.microsoft.com/office/drawing/2014/main" id="{D7A9D8F5-9472-41B2-3605-BB33E3CB9468}"/>
                </a:ext>
              </a:extLst>
            </p:cNvPr>
            <p:cNvSpPr/>
            <p:nvPr/>
          </p:nvSpPr>
          <p:spPr>
            <a:xfrm>
              <a:off x="1012421" y="3694922"/>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8" name="矩形 117">
              <a:extLst>
                <a:ext uri="{FF2B5EF4-FFF2-40B4-BE49-F238E27FC236}">
                  <a16:creationId xmlns:a16="http://schemas.microsoft.com/office/drawing/2014/main" id="{DC8DB646-4C02-A0F8-4A1A-6DADF31F185F}"/>
                </a:ext>
              </a:extLst>
            </p:cNvPr>
            <p:cNvSpPr/>
            <p:nvPr/>
          </p:nvSpPr>
          <p:spPr>
            <a:xfrm>
              <a:off x="1482433" y="3694922"/>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9" name="矩形 118">
              <a:extLst>
                <a:ext uri="{FF2B5EF4-FFF2-40B4-BE49-F238E27FC236}">
                  <a16:creationId xmlns:a16="http://schemas.microsoft.com/office/drawing/2014/main" id="{DD97A751-6FD1-985D-7C3A-6F1157F06776}"/>
                </a:ext>
              </a:extLst>
            </p:cNvPr>
            <p:cNvSpPr/>
            <p:nvPr/>
          </p:nvSpPr>
          <p:spPr>
            <a:xfrm>
              <a:off x="1482433" y="3232600"/>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grpSp>
      <p:grpSp>
        <p:nvGrpSpPr>
          <p:cNvPr id="120" name="组合 119">
            <a:extLst>
              <a:ext uri="{FF2B5EF4-FFF2-40B4-BE49-F238E27FC236}">
                <a16:creationId xmlns:a16="http://schemas.microsoft.com/office/drawing/2014/main" id="{5346AB37-CC86-974C-34BA-EB3CA6AB5DDD}"/>
              </a:ext>
            </a:extLst>
          </p:cNvPr>
          <p:cNvGrpSpPr/>
          <p:nvPr/>
        </p:nvGrpSpPr>
        <p:grpSpPr>
          <a:xfrm>
            <a:off x="7405012" y="3859459"/>
            <a:ext cx="659527" cy="648736"/>
            <a:chOff x="1012421" y="3232600"/>
            <a:chExt cx="940024" cy="924644"/>
          </a:xfrm>
          <a:solidFill>
            <a:srgbClr val="7030A0">
              <a:alpha val="59495"/>
            </a:srgbClr>
          </a:solidFill>
        </p:grpSpPr>
        <p:sp>
          <p:nvSpPr>
            <p:cNvPr id="121" name="矩形 120">
              <a:extLst>
                <a:ext uri="{FF2B5EF4-FFF2-40B4-BE49-F238E27FC236}">
                  <a16:creationId xmlns:a16="http://schemas.microsoft.com/office/drawing/2014/main" id="{66CE7F9E-132B-84DA-65AF-F11B89C64692}"/>
                </a:ext>
              </a:extLst>
            </p:cNvPr>
            <p:cNvSpPr/>
            <p:nvPr/>
          </p:nvSpPr>
          <p:spPr>
            <a:xfrm>
              <a:off x="1012421"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sp>
          <p:nvSpPr>
            <p:cNvPr id="122" name="矩形 121">
              <a:extLst>
                <a:ext uri="{FF2B5EF4-FFF2-40B4-BE49-F238E27FC236}">
                  <a16:creationId xmlns:a16="http://schemas.microsoft.com/office/drawing/2014/main" id="{4EFB77BD-EE18-A022-943D-BDF8A41293B9}"/>
                </a:ext>
              </a:extLst>
            </p:cNvPr>
            <p:cNvSpPr/>
            <p:nvPr/>
          </p:nvSpPr>
          <p:spPr>
            <a:xfrm>
              <a:off x="1012421"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23" name="矩形 122">
              <a:extLst>
                <a:ext uri="{FF2B5EF4-FFF2-40B4-BE49-F238E27FC236}">
                  <a16:creationId xmlns:a16="http://schemas.microsoft.com/office/drawing/2014/main" id="{9194869F-1ED9-41EE-B215-F4D97045E4A2}"/>
                </a:ext>
              </a:extLst>
            </p:cNvPr>
            <p:cNvSpPr/>
            <p:nvPr/>
          </p:nvSpPr>
          <p:spPr>
            <a:xfrm>
              <a:off x="1482433"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24" name="矩形 123">
              <a:extLst>
                <a:ext uri="{FF2B5EF4-FFF2-40B4-BE49-F238E27FC236}">
                  <a16:creationId xmlns:a16="http://schemas.microsoft.com/office/drawing/2014/main" id="{1AEF7B98-CB46-2B54-DA77-AE15C6B4A62F}"/>
                </a:ext>
              </a:extLst>
            </p:cNvPr>
            <p:cNvSpPr/>
            <p:nvPr/>
          </p:nvSpPr>
          <p:spPr>
            <a:xfrm>
              <a:off x="1482433"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grpSp>
      <p:grpSp>
        <p:nvGrpSpPr>
          <p:cNvPr id="125" name="组合 124">
            <a:extLst>
              <a:ext uri="{FF2B5EF4-FFF2-40B4-BE49-F238E27FC236}">
                <a16:creationId xmlns:a16="http://schemas.microsoft.com/office/drawing/2014/main" id="{6CD688FF-7AC5-B591-568F-F79CAB454679}"/>
              </a:ext>
            </a:extLst>
          </p:cNvPr>
          <p:cNvGrpSpPr/>
          <p:nvPr/>
        </p:nvGrpSpPr>
        <p:grpSpPr>
          <a:xfrm>
            <a:off x="7405012" y="5489810"/>
            <a:ext cx="659527" cy="648736"/>
            <a:chOff x="1012421" y="3232600"/>
            <a:chExt cx="940024" cy="924644"/>
          </a:xfrm>
          <a:solidFill>
            <a:srgbClr val="7030A0">
              <a:alpha val="59495"/>
            </a:srgbClr>
          </a:solidFill>
        </p:grpSpPr>
        <p:sp>
          <p:nvSpPr>
            <p:cNvPr id="126" name="矩形 125">
              <a:extLst>
                <a:ext uri="{FF2B5EF4-FFF2-40B4-BE49-F238E27FC236}">
                  <a16:creationId xmlns:a16="http://schemas.microsoft.com/office/drawing/2014/main" id="{48F1FB50-4B31-5389-11A7-014FE669A546}"/>
                </a:ext>
              </a:extLst>
            </p:cNvPr>
            <p:cNvSpPr/>
            <p:nvPr/>
          </p:nvSpPr>
          <p:spPr>
            <a:xfrm>
              <a:off x="1012421"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0.4</a:t>
              </a:r>
              <a:endParaRPr kumimoji="1" lang="zh-CN" altLang="en-US" sz="800" b="1" dirty="0"/>
            </a:p>
          </p:txBody>
        </p:sp>
        <p:sp>
          <p:nvSpPr>
            <p:cNvPr id="127" name="矩形 126">
              <a:extLst>
                <a:ext uri="{FF2B5EF4-FFF2-40B4-BE49-F238E27FC236}">
                  <a16:creationId xmlns:a16="http://schemas.microsoft.com/office/drawing/2014/main" id="{B7352AE9-F47F-545F-DD7F-22C34E8A0D8A}"/>
                </a:ext>
              </a:extLst>
            </p:cNvPr>
            <p:cNvSpPr/>
            <p:nvPr/>
          </p:nvSpPr>
          <p:spPr>
            <a:xfrm>
              <a:off x="1012421"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a:t>
              </a:r>
              <a:endParaRPr kumimoji="1" lang="zh-CN" altLang="en-US" sz="800" b="1" dirty="0"/>
            </a:p>
          </p:txBody>
        </p:sp>
        <p:sp>
          <p:nvSpPr>
            <p:cNvPr id="128" name="矩形 127">
              <a:extLst>
                <a:ext uri="{FF2B5EF4-FFF2-40B4-BE49-F238E27FC236}">
                  <a16:creationId xmlns:a16="http://schemas.microsoft.com/office/drawing/2014/main" id="{A3161130-112C-8BCB-4BA1-14A9EB4D1356}"/>
                </a:ext>
              </a:extLst>
            </p:cNvPr>
            <p:cNvSpPr/>
            <p:nvPr/>
          </p:nvSpPr>
          <p:spPr>
            <a:xfrm>
              <a:off x="1482433"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a:t>
              </a:r>
              <a:endParaRPr kumimoji="1" lang="zh-CN" altLang="en-US" sz="800" b="1" dirty="0"/>
            </a:p>
          </p:txBody>
        </p:sp>
        <p:sp>
          <p:nvSpPr>
            <p:cNvPr id="129" name="矩形 128">
              <a:extLst>
                <a:ext uri="{FF2B5EF4-FFF2-40B4-BE49-F238E27FC236}">
                  <a16:creationId xmlns:a16="http://schemas.microsoft.com/office/drawing/2014/main" id="{0593E629-1014-5BC2-2E1A-6AA3F29A6847}"/>
                </a:ext>
              </a:extLst>
            </p:cNvPr>
            <p:cNvSpPr/>
            <p:nvPr/>
          </p:nvSpPr>
          <p:spPr>
            <a:xfrm>
              <a:off x="1482433"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a:t>
              </a:r>
              <a:endParaRPr kumimoji="1" lang="zh-CN" altLang="en-US" sz="800" b="1" dirty="0"/>
            </a:p>
          </p:txBody>
        </p:sp>
      </p:grpSp>
      <p:grpSp>
        <p:nvGrpSpPr>
          <p:cNvPr id="130" name="组合 129">
            <a:extLst>
              <a:ext uri="{FF2B5EF4-FFF2-40B4-BE49-F238E27FC236}">
                <a16:creationId xmlns:a16="http://schemas.microsoft.com/office/drawing/2014/main" id="{D2E85727-CD67-9077-50A1-73A9365259F3}"/>
              </a:ext>
            </a:extLst>
          </p:cNvPr>
          <p:cNvGrpSpPr/>
          <p:nvPr/>
        </p:nvGrpSpPr>
        <p:grpSpPr>
          <a:xfrm>
            <a:off x="6738089" y="5489810"/>
            <a:ext cx="659528" cy="648736"/>
            <a:chOff x="1012421" y="3232600"/>
            <a:chExt cx="940026" cy="924644"/>
          </a:xfrm>
          <a:solidFill>
            <a:schemeClr val="accent5"/>
          </a:solidFill>
        </p:grpSpPr>
        <p:sp>
          <p:nvSpPr>
            <p:cNvPr id="131" name="矩形 130">
              <a:extLst>
                <a:ext uri="{FF2B5EF4-FFF2-40B4-BE49-F238E27FC236}">
                  <a16:creationId xmlns:a16="http://schemas.microsoft.com/office/drawing/2014/main" id="{ED7CB883-3456-F9C5-15E9-08A64F559461}"/>
                </a:ext>
              </a:extLst>
            </p:cNvPr>
            <p:cNvSpPr/>
            <p:nvPr/>
          </p:nvSpPr>
          <p:spPr>
            <a:xfrm>
              <a:off x="1012421" y="3232600"/>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1.6</a:t>
              </a:r>
              <a:endParaRPr kumimoji="1" lang="zh-CN" altLang="en-US" sz="800" b="1" dirty="0"/>
            </a:p>
          </p:txBody>
        </p:sp>
        <p:sp>
          <p:nvSpPr>
            <p:cNvPr id="132" name="矩形 131">
              <a:extLst>
                <a:ext uri="{FF2B5EF4-FFF2-40B4-BE49-F238E27FC236}">
                  <a16:creationId xmlns:a16="http://schemas.microsoft.com/office/drawing/2014/main" id="{B6580990-FB9F-CF9E-8CB2-65260469D986}"/>
                </a:ext>
              </a:extLst>
            </p:cNvPr>
            <p:cNvSpPr/>
            <p:nvPr/>
          </p:nvSpPr>
          <p:spPr>
            <a:xfrm>
              <a:off x="1012421" y="3694922"/>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a:t>
              </a:r>
              <a:endParaRPr kumimoji="1" lang="zh-CN" altLang="en-US" sz="800" b="1" dirty="0"/>
            </a:p>
          </p:txBody>
        </p:sp>
        <p:sp>
          <p:nvSpPr>
            <p:cNvPr id="133" name="矩形 132">
              <a:extLst>
                <a:ext uri="{FF2B5EF4-FFF2-40B4-BE49-F238E27FC236}">
                  <a16:creationId xmlns:a16="http://schemas.microsoft.com/office/drawing/2014/main" id="{F6733752-7258-5728-32A7-6D3D38913CE3}"/>
                </a:ext>
              </a:extLst>
            </p:cNvPr>
            <p:cNvSpPr/>
            <p:nvPr/>
          </p:nvSpPr>
          <p:spPr>
            <a:xfrm>
              <a:off x="1482434" y="3694922"/>
              <a:ext cx="470013"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a:t>
              </a:r>
              <a:endParaRPr kumimoji="1" lang="zh-CN" altLang="en-US" sz="800" b="1" dirty="0"/>
            </a:p>
          </p:txBody>
        </p:sp>
        <p:sp>
          <p:nvSpPr>
            <p:cNvPr id="134" name="矩形 133">
              <a:extLst>
                <a:ext uri="{FF2B5EF4-FFF2-40B4-BE49-F238E27FC236}">
                  <a16:creationId xmlns:a16="http://schemas.microsoft.com/office/drawing/2014/main" id="{25836BCE-D2F3-8B48-69F8-C3C9531C1E1E}"/>
                </a:ext>
              </a:extLst>
            </p:cNvPr>
            <p:cNvSpPr/>
            <p:nvPr/>
          </p:nvSpPr>
          <p:spPr>
            <a:xfrm>
              <a:off x="1482433" y="3232600"/>
              <a:ext cx="470012" cy="462322"/>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b="1" dirty="0"/>
                <a:t>0</a:t>
              </a:r>
              <a:endParaRPr kumimoji="1" lang="zh-CN" altLang="en-US" sz="800" b="1" dirty="0"/>
            </a:p>
          </p:txBody>
        </p:sp>
      </p:grpSp>
      <p:sp>
        <p:nvSpPr>
          <p:cNvPr id="135" name="Right Arrow 73">
            <a:extLst>
              <a:ext uri="{FF2B5EF4-FFF2-40B4-BE49-F238E27FC236}">
                <a16:creationId xmlns:a16="http://schemas.microsoft.com/office/drawing/2014/main" id="{D829F226-96E7-E7F9-B370-EE8673F30931}"/>
              </a:ext>
            </a:extLst>
          </p:cNvPr>
          <p:cNvSpPr/>
          <p:nvPr/>
        </p:nvSpPr>
        <p:spPr>
          <a:xfrm flipV="1">
            <a:off x="8143687" y="3830661"/>
            <a:ext cx="1416979" cy="21722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36" name="文本框 135">
            <a:extLst>
              <a:ext uri="{FF2B5EF4-FFF2-40B4-BE49-F238E27FC236}">
                <a16:creationId xmlns:a16="http://schemas.microsoft.com/office/drawing/2014/main" id="{DCB24E61-2F63-478F-99E3-CFA65004E86F}"/>
              </a:ext>
            </a:extLst>
          </p:cNvPr>
          <p:cNvSpPr txBox="1"/>
          <p:nvPr/>
        </p:nvSpPr>
        <p:spPr>
          <a:xfrm>
            <a:off x="8298178" y="3509582"/>
            <a:ext cx="1107996" cy="369332"/>
          </a:xfrm>
          <a:prstGeom prst="rect">
            <a:avLst/>
          </a:prstGeom>
          <a:noFill/>
        </p:spPr>
        <p:txBody>
          <a:bodyPr wrap="none" rtlCol="0">
            <a:spAutoFit/>
          </a:bodyPr>
          <a:lstStyle/>
          <a:p>
            <a:pPr algn="l"/>
            <a:r>
              <a:rPr kumimoji="1" lang="zh-CN" altLang="en-US" b="1" dirty="0">
                <a:solidFill>
                  <a:schemeClr val="tx1">
                    <a:lumMod val="50000"/>
                    <a:lumOff val="50000"/>
                  </a:schemeClr>
                </a:solidFill>
                <a:latin typeface="+mn-ea"/>
              </a:rPr>
              <a:t>正向传播</a:t>
            </a:r>
          </a:p>
        </p:txBody>
      </p:sp>
      <p:grpSp>
        <p:nvGrpSpPr>
          <p:cNvPr id="137" name="组合 136">
            <a:extLst>
              <a:ext uri="{FF2B5EF4-FFF2-40B4-BE49-F238E27FC236}">
                <a16:creationId xmlns:a16="http://schemas.microsoft.com/office/drawing/2014/main" id="{08076036-0490-DEA6-CE78-A54CBC8443D7}"/>
              </a:ext>
            </a:extLst>
          </p:cNvPr>
          <p:cNvGrpSpPr/>
          <p:nvPr/>
        </p:nvGrpSpPr>
        <p:grpSpPr>
          <a:xfrm>
            <a:off x="9650983" y="3313641"/>
            <a:ext cx="962305" cy="953396"/>
            <a:chOff x="4089440" y="3576380"/>
            <a:chExt cx="663989" cy="657842"/>
          </a:xfrm>
        </p:grpSpPr>
        <p:sp>
          <p:nvSpPr>
            <p:cNvPr id="138" name="矩形 137">
              <a:extLst>
                <a:ext uri="{FF2B5EF4-FFF2-40B4-BE49-F238E27FC236}">
                  <a16:creationId xmlns:a16="http://schemas.microsoft.com/office/drawing/2014/main" id="{6B971C46-7514-5139-7A36-E81C69C92D28}"/>
                </a:ext>
              </a:extLst>
            </p:cNvPr>
            <p:cNvSpPr/>
            <p:nvPr/>
          </p:nvSpPr>
          <p:spPr>
            <a:xfrm>
              <a:off x="4089440" y="3576380"/>
              <a:ext cx="329764" cy="324368"/>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39" name="矩形 138">
              <a:extLst>
                <a:ext uri="{FF2B5EF4-FFF2-40B4-BE49-F238E27FC236}">
                  <a16:creationId xmlns:a16="http://schemas.microsoft.com/office/drawing/2014/main" id="{6D26CC2C-1A75-32E5-67C5-AA93C70F7C31}"/>
                </a:ext>
              </a:extLst>
            </p:cNvPr>
            <p:cNvSpPr/>
            <p:nvPr/>
          </p:nvSpPr>
          <p:spPr>
            <a:xfrm>
              <a:off x="4419204" y="3576380"/>
              <a:ext cx="329764" cy="324368"/>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0.4</a:t>
              </a:r>
              <a:endParaRPr kumimoji="1" lang="zh-CN" altLang="en-US" sz="1400" dirty="0"/>
            </a:p>
          </p:txBody>
        </p:sp>
        <p:sp>
          <p:nvSpPr>
            <p:cNvPr id="140" name="矩形 139">
              <a:extLst>
                <a:ext uri="{FF2B5EF4-FFF2-40B4-BE49-F238E27FC236}">
                  <a16:creationId xmlns:a16="http://schemas.microsoft.com/office/drawing/2014/main" id="{0BDB64DF-A7AC-9443-0BE3-D75D06BC4B33}"/>
                </a:ext>
              </a:extLst>
            </p:cNvPr>
            <p:cNvSpPr/>
            <p:nvPr/>
          </p:nvSpPr>
          <p:spPr>
            <a:xfrm>
              <a:off x="4089440" y="3909854"/>
              <a:ext cx="329764" cy="324368"/>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41" name="矩形 140">
              <a:extLst>
                <a:ext uri="{FF2B5EF4-FFF2-40B4-BE49-F238E27FC236}">
                  <a16:creationId xmlns:a16="http://schemas.microsoft.com/office/drawing/2014/main" id="{9B05A36F-6E4D-D2D0-358F-4A879087F93E}"/>
                </a:ext>
              </a:extLst>
            </p:cNvPr>
            <p:cNvSpPr/>
            <p:nvPr/>
          </p:nvSpPr>
          <p:spPr>
            <a:xfrm>
              <a:off x="4423665" y="3906993"/>
              <a:ext cx="329764" cy="324368"/>
            </a:xfrm>
            <a:prstGeom prst="rect">
              <a:avLst/>
            </a:prstGeom>
            <a:solidFill>
              <a:srgbClr val="7030A0">
                <a:alpha val="59495"/>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grpSp>
      <p:sp>
        <p:nvSpPr>
          <p:cNvPr id="142" name="文本框 141">
            <a:extLst>
              <a:ext uri="{FF2B5EF4-FFF2-40B4-BE49-F238E27FC236}">
                <a16:creationId xmlns:a16="http://schemas.microsoft.com/office/drawing/2014/main" id="{17D04EA8-9C36-80CA-370C-8F976B7CE919}"/>
              </a:ext>
            </a:extLst>
          </p:cNvPr>
          <p:cNvSpPr txBox="1"/>
          <p:nvPr/>
        </p:nvSpPr>
        <p:spPr>
          <a:xfrm>
            <a:off x="10011868" y="4163128"/>
            <a:ext cx="270427" cy="1200329"/>
          </a:xfrm>
          <a:prstGeom prst="rect">
            <a:avLst/>
          </a:prstGeom>
          <a:noFill/>
        </p:spPr>
        <p:txBody>
          <a:bodyPr wrap="square" rtlCol="0">
            <a:spAutoFit/>
          </a:bodyPr>
          <a:lstStyle/>
          <a:p>
            <a:pPr algn="l"/>
            <a:r>
              <a:rPr kumimoji="1" lang="en-US" altLang="zh-CN" dirty="0">
                <a:latin typeface="+mn-ea"/>
              </a:rPr>
              <a:t>.</a:t>
            </a:r>
          </a:p>
          <a:p>
            <a:pPr algn="l"/>
            <a:r>
              <a:rPr kumimoji="1" lang="en-US" altLang="zh-CN" dirty="0">
                <a:latin typeface="+mn-ea"/>
              </a:rPr>
              <a:t>.</a:t>
            </a:r>
          </a:p>
          <a:p>
            <a:pPr algn="l"/>
            <a:r>
              <a:rPr kumimoji="1" lang="en-US" altLang="zh-CN" dirty="0">
                <a:latin typeface="+mn-ea"/>
              </a:rPr>
              <a:t>.</a:t>
            </a:r>
          </a:p>
          <a:p>
            <a:pPr algn="l"/>
            <a:endParaRPr kumimoji="1" lang="zh-CN" altLang="en-US" dirty="0">
              <a:latin typeface="+mn-ea"/>
            </a:endParaRPr>
          </a:p>
        </p:txBody>
      </p:sp>
      <p:grpSp>
        <p:nvGrpSpPr>
          <p:cNvPr id="143" name="组合 142">
            <a:extLst>
              <a:ext uri="{FF2B5EF4-FFF2-40B4-BE49-F238E27FC236}">
                <a16:creationId xmlns:a16="http://schemas.microsoft.com/office/drawing/2014/main" id="{86E80180-7B4A-188C-8685-B5F84FB8ACF9}"/>
              </a:ext>
            </a:extLst>
          </p:cNvPr>
          <p:cNvGrpSpPr/>
          <p:nvPr/>
        </p:nvGrpSpPr>
        <p:grpSpPr>
          <a:xfrm>
            <a:off x="9680456" y="4867647"/>
            <a:ext cx="986443" cy="980322"/>
            <a:chOff x="4089440" y="3576380"/>
            <a:chExt cx="661949" cy="657842"/>
          </a:xfrm>
        </p:grpSpPr>
        <p:sp>
          <p:nvSpPr>
            <p:cNvPr id="144" name="矩形 143">
              <a:extLst>
                <a:ext uri="{FF2B5EF4-FFF2-40B4-BE49-F238E27FC236}">
                  <a16:creationId xmlns:a16="http://schemas.microsoft.com/office/drawing/2014/main" id="{EC856877-01FF-1D9D-A244-FDEB32927738}"/>
                </a:ext>
              </a:extLst>
            </p:cNvPr>
            <p:cNvSpPr/>
            <p:nvPr/>
          </p:nvSpPr>
          <p:spPr>
            <a:xfrm>
              <a:off x="4089440" y="3576380"/>
              <a:ext cx="329764" cy="324368"/>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0.8</a:t>
              </a:r>
              <a:endParaRPr kumimoji="1" lang="zh-CN" altLang="en-US" sz="1600" dirty="0"/>
            </a:p>
          </p:txBody>
        </p:sp>
        <p:sp>
          <p:nvSpPr>
            <p:cNvPr id="145" name="矩形 144">
              <a:extLst>
                <a:ext uri="{FF2B5EF4-FFF2-40B4-BE49-F238E27FC236}">
                  <a16:creationId xmlns:a16="http://schemas.microsoft.com/office/drawing/2014/main" id="{817FA72E-353D-AAC0-2E33-F7D5F84EE419}"/>
                </a:ext>
              </a:extLst>
            </p:cNvPr>
            <p:cNvSpPr/>
            <p:nvPr/>
          </p:nvSpPr>
          <p:spPr>
            <a:xfrm>
              <a:off x="4419204" y="3576380"/>
              <a:ext cx="329764" cy="324368"/>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1.2</a:t>
              </a:r>
              <a:endParaRPr kumimoji="1" lang="zh-CN" altLang="en-US" sz="1600" dirty="0"/>
            </a:p>
          </p:txBody>
        </p:sp>
        <p:sp>
          <p:nvSpPr>
            <p:cNvPr id="146" name="矩形 145">
              <a:extLst>
                <a:ext uri="{FF2B5EF4-FFF2-40B4-BE49-F238E27FC236}">
                  <a16:creationId xmlns:a16="http://schemas.microsoft.com/office/drawing/2014/main" id="{76A59F4E-7142-327E-1CD7-86383035E118}"/>
                </a:ext>
              </a:extLst>
            </p:cNvPr>
            <p:cNvSpPr/>
            <p:nvPr/>
          </p:nvSpPr>
          <p:spPr>
            <a:xfrm>
              <a:off x="4089440" y="3909854"/>
              <a:ext cx="329764" cy="324368"/>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1.6</a:t>
              </a:r>
              <a:endParaRPr kumimoji="1" lang="zh-CN" altLang="en-US" sz="1600" dirty="0"/>
            </a:p>
          </p:txBody>
        </p:sp>
        <p:sp>
          <p:nvSpPr>
            <p:cNvPr id="147" name="矩形 146">
              <a:extLst>
                <a:ext uri="{FF2B5EF4-FFF2-40B4-BE49-F238E27FC236}">
                  <a16:creationId xmlns:a16="http://schemas.microsoft.com/office/drawing/2014/main" id="{00058DA6-E2A7-7668-1E6B-EFE615D2079A}"/>
                </a:ext>
              </a:extLst>
            </p:cNvPr>
            <p:cNvSpPr/>
            <p:nvPr/>
          </p:nvSpPr>
          <p:spPr>
            <a:xfrm>
              <a:off x="4421625" y="3904647"/>
              <a:ext cx="329764" cy="324368"/>
            </a:xfrm>
            <a:prstGeom prst="rect">
              <a:avLst/>
            </a:prstGeom>
            <a:solidFill>
              <a:srgbClr val="7030A0">
                <a:alpha val="59495"/>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0.4</a:t>
              </a:r>
              <a:endParaRPr kumimoji="1" lang="zh-CN" altLang="en-US" sz="1600" dirty="0"/>
            </a:p>
          </p:txBody>
        </p:sp>
      </p:grpSp>
      <p:sp>
        <p:nvSpPr>
          <p:cNvPr id="148" name="文本框 147">
            <a:extLst>
              <a:ext uri="{FF2B5EF4-FFF2-40B4-BE49-F238E27FC236}">
                <a16:creationId xmlns:a16="http://schemas.microsoft.com/office/drawing/2014/main" id="{D6886071-D178-4E41-3607-725F4AC11B4E}"/>
              </a:ext>
            </a:extLst>
          </p:cNvPr>
          <p:cNvSpPr txBox="1"/>
          <p:nvPr/>
        </p:nvSpPr>
        <p:spPr>
          <a:xfrm>
            <a:off x="9381204" y="5883310"/>
            <a:ext cx="1740918" cy="369332"/>
          </a:xfrm>
          <a:prstGeom prst="rect">
            <a:avLst/>
          </a:prstGeom>
          <a:noFill/>
        </p:spPr>
        <p:txBody>
          <a:bodyPr wrap="square">
            <a:spAutoFit/>
          </a:bodyPr>
          <a:lstStyle/>
          <a:p>
            <a:r>
              <a:rPr lang="zh-CN" altLang="en-US" b="1" dirty="0">
                <a:solidFill>
                  <a:srgbClr val="C00000"/>
                </a:solidFill>
                <a:latin typeface="+mn-ea"/>
              </a:rPr>
              <a:t>当前位置梯度</a:t>
            </a:r>
            <a:endParaRPr lang="zh-CN" altLang="en-US" dirty="0"/>
          </a:p>
        </p:txBody>
      </p:sp>
      <p:sp>
        <p:nvSpPr>
          <p:cNvPr id="149" name="Right Arrow 73">
            <a:extLst>
              <a:ext uri="{FF2B5EF4-FFF2-40B4-BE49-F238E27FC236}">
                <a16:creationId xmlns:a16="http://schemas.microsoft.com/office/drawing/2014/main" id="{3B0CDCEC-F4BC-9C96-216D-FD84E557845E}"/>
              </a:ext>
            </a:extLst>
          </p:cNvPr>
          <p:cNvSpPr/>
          <p:nvPr/>
        </p:nvSpPr>
        <p:spPr>
          <a:xfrm rot="10800000" flipV="1">
            <a:off x="8149556" y="5364593"/>
            <a:ext cx="1416979" cy="21722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0" name="文本框 149">
            <a:extLst>
              <a:ext uri="{FF2B5EF4-FFF2-40B4-BE49-F238E27FC236}">
                <a16:creationId xmlns:a16="http://schemas.microsoft.com/office/drawing/2014/main" id="{2F25C491-00E3-AAF5-798D-73D23F27A5BF}"/>
              </a:ext>
            </a:extLst>
          </p:cNvPr>
          <p:cNvSpPr txBox="1"/>
          <p:nvPr/>
        </p:nvSpPr>
        <p:spPr>
          <a:xfrm>
            <a:off x="8298178" y="4959988"/>
            <a:ext cx="1107996" cy="369332"/>
          </a:xfrm>
          <a:prstGeom prst="rect">
            <a:avLst/>
          </a:prstGeom>
          <a:noFill/>
        </p:spPr>
        <p:txBody>
          <a:bodyPr wrap="none" rtlCol="0">
            <a:spAutoFit/>
          </a:bodyPr>
          <a:lstStyle/>
          <a:p>
            <a:pPr algn="l"/>
            <a:r>
              <a:rPr kumimoji="1" lang="zh-CN" altLang="en-US" b="1" dirty="0">
                <a:solidFill>
                  <a:schemeClr val="tx1">
                    <a:lumMod val="50000"/>
                    <a:lumOff val="50000"/>
                  </a:schemeClr>
                </a:solidFill>
                <a:latin typeface="+mn-ea"/>
              </a:rPr>
              <a:t>反向传播</a:t>
            </a:r>
          </a:p>
        </p:txBody>
      </p:sp>
      <p:sp>
        <p:nvSpPr>
          <p:cNvPr id="151" name="文本框 150">
            <a:extLst>
              <a:ext uri="{FF2B5EF4-FFF2-40B4-BE49-F238E27FC236}">
                <a16:creationId xmlns:a16="http://schemas.microsoft.com/office/drawing/2014/main" id="{3772C447-659F-0654-C4CF-DF162FE07A58}"/>
              </a:ext>
            </a:extLst>
          </p:cNvPr>
          <p:cNvSpPr txBox="1"/>
          <p:nvPr/>
        </p:nvSpPr>
        <p:spPr>
          <a:xfrm>
            <a:off x="6648493" y="6177467"/>
            <a:ext cx="1740918" cy="646331"/>
          </a:xfrm>
          <a:prstGeom prst="rect">
            <a:avLst/>
          </a:prstGeom>
          <a:noFill/>
        </p:spPr>
        <p:txBody>
          <a:bodyPr wrap="square">
            <a:spAutoFit/>
          </a:bodyPr>
          <a:lstStyle/>
          <a:p>
            <a:pPr algn="ctr"/>
            <a:r>
              <a:rPr lang="zh-CN" altLang="en-US" b="1" dirty="0">
                <a:latin typeface="+mn-ea"/>
              </a:rPr>
              <a:t>其余元素的梯度应置为</a:t>
            </a:r>
            <a:r>
              <a:rPr lang="en-US" altLang="zh-CN" b="1" dirty="0">
                <a:latin typeface="+mn-ea"/>
              </a:rPr>
              <a:t>0</a:t>
            </a:r>
            <a:endParaRPr lang="zh-CN" altLang="en-US" dirty="0"/>
          </a:p>
        </p:txBody>
      </p:sp>
      <p:sp>
        <p:nvSpPr>
          <p:cNvPr id="2" name="灯片编号占位符 1"/>
          <p:cNvSpPr>
            <a:spLocks noGrp="1"/>
          </p:cNvSpPr>
          <p:nvPr>
            <p:ph type="sldNum" sz="quarter" idx="14"/>
          </p:nvPr>
        </p:nvSpPr>
        <p:spPr/>
        <p:txBody>
          <a:bodyPr/>
          <a:lstStyle/>
          <a:p>
            <a:fld id="{AF69888C-E133-43D9-A638-B5C95925B91C}" type="slidenum">
              <a:rPr lang="zh-CN" altLang="en-US" smtClean="0"/>
              <a:t>35</a:t>
            </a:fld>
            <a:endParaRPr lang="zh-CN" altLang="en-US" dirty="0"/>
          </a:p>
        </p:txBody>
      </p:sp>
    </p:spTree>
    <p:extLst>
      <p:ext uri="{BB962C8B-B14F-4D97-AF65-F5344CB8AC3E}">
        <p14:creationId xmlns:p14="http://schemas.microsoft.com/office/powerpoint/2010/main" val="2463621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矩形 1068">
            <a:extLst>
              <a:ext uri="{FF2B5EF4-FFF2-40B4-BE49-F238E27FC236}">
                <a16:creationId xmlns:a16="http://schemas.microsoft.com/office/drawing/2014/main" id="{4FE3904A-B537-3756-440A-B357D2128C90}"/>
              </a:ext>
            </a:extLst>
          </p:cNvPr>
          <p:cNvSpPr/>
          <p:nvPr/>
        </p:nvSpPr>
        <p:spPr>
          <a:xfrm>
            <a:off x="6076847" y="1763791"/>
            <a:ext cx="5917213" cy="1603261"/>
          </a:xfrm>
          <a:prstGeom prst="rect">
            <a:avLst/>
          </a:prstGeom>
          <a:solidFill>
            <a:schemeClr val="accent5">
              <a:lumMod val="20000"/>
              <a:lumOff val="80000"/>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8" name="矩形 1067">
            <a:extLst>
              <a:ext uri="{FF2B5EF4-FFF2-40B4-BE49-F238E27FC236}">
                <a16:creationId xmlns:a16="http://schemas.microsoft.com/office/drawing/2014/main" id="{05612A0B-C71C-078F-7A16-1AE2073168F1}"/>
              </a:ext>
            </a:extLst>
          </p:cNvPr>
          <p:cNvSpPr/>
          <p:nvPr/>
        </p:nvSpPr>
        <p:spPr>
          <a:xfrm>
            <a:off x="6096000" y="4102402"/>
            <a:ext cx="5578526" cy="2081058"/>
          </a:xfrm>
          <a:prstGeom prst="rect">
            <a:avLst/>
          </a:prstGeom>
          <a:solidFill>
            <a:schemeClr val="accent5">
              <a:lumMod val="20000"/>
              <a:lumOff val="80000"/>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矩形 156">
            <a:extLst>
              <a:ext uri="{FF2B5EF4-FFF2-40B4-BE49-F238E27FC236}">
                <a16:creationId xmlns:a16="http://schemas.microsoft.com/office/drawing/2014/main" id="{D856523A-8C3F-0A2F-F5E9-608067BE3FF4}"/>
              </a:ext>
            </a:extLst>
          </p:cNvPr>
          <p:cNvSpPr/>
          <p:nvPr/>
        </p:nvSpPr>
        <p:spPr>
          <a:xfrm>
            <a:off x="566962" y="1783776"/>
            <a:ext cx="4162062" cy="3615251"/>
          </a:xfrm>
          <a:prstGeom prst="rect">
            <a:avLst/>
          </a:prstGeom>
          <a:solidFill>
            <a:schemeClr val="accent5">
              <a:lumMod val="20000"/>
              <a:lumOff val="80000"/>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17" name="文本框 16">
            <a:extLst>
              <a:ext uri="{FF2B5EF4-FFF2-40B4-BE49-F238E27FC236}">
                <a16:creationId xmlns:a16="http://schemas.microsoft.com/office/drawing/2014/main" id="{E9853B30-33E8-59B3-0436-BFA54DBED5D3}"/>
              </a:ext>
            </a:extLst>
          </p:cNvPr>
          <p:cNvSpPr txBox="1"/>
          <p:nvPr/>
        </p:nvSpPr>
        <p:spPr>
          <a:xfrm>
            <a:off x="1426244" y="858147"/>
            <a:ext cx="877163" cy="369332"/>
          </a:xfrm>
          <a:prstGeom prst="rect">
            <a:avLst/>
          </a:prstGeom>
          <a:noFill/>
        </p:spPr>
        <p:txBody>
          <a:bodyPr wrap="none" rtlCol="0">
            <a:spAutoFit/>
          </a:bodyPr>
          <a:lstStyle/>
          <a:p>
            <a:pPr algn="l"/>
            <a:r>
              <a:rPr kumimoji="1" lang="zh-CN" altLang="en-US" b="1" dirty="0">
                <a:latin typeface="+mn-ea"/>
              </a:rPr>
              <a:t>卷积层</a:t>
            </a:r>
          </a:p>
        </p:txBody>
      </p:sp>
      <p:sp>
        <p:nvSpPr>
          <p:cNvPr id="92" name="椭圆 91">
            <a:extLst>
              <a:ext uri="{FF2B5EF4-FFF2-40B4-BE49-F238E27FC236}">
                <a16:creationId xmlns:a16="http://schemas.microsoft.com/office/drawing/2014/main" id="{E03DB5C0-F7DD-2A0D-B735-7D6282CCBDC5}"/>
              </a:ext>
            </a:extLst>
          </p:cNvPr>
          <p:cNvSpPr/>
          <p:nvPr/>
        </p:nvSpPr>
        <p:spPr>
          <a:xfrm>
            <a:off x="715460" y="911958"/>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233E56E-2DFB-DA24-2CA1-E1B6108251D8}"/>
                  </a:ext>
                </a:extLst>
              </p:cNvPr>
              <p:cNvSpPr txBox="1"/>
              <p:nvPr/>
            </p:nvSpPr>
            <p:spPr>
              <a:xfrm>
                <a:off x="2349582" y="781804"/>
                <a:ext cx="9420656" cy="499560"/>
              </a:xfrm>
              <a:prstGeom prst="rect">
                <a:avLst/>
              </a:prstGeom>
              <a:noFill/>
            </p:spPr>
            <p:txBody>
              <a:bodyPr wrap="none" rtlCol="0">
                <a:spAutoFit/>
              </a:bodyPr>
              <a:lstStyle/>
              <a:p>
                <a:r>
                  <a:rPr kumimoji="1" lang="zh-CN" altLang="en-US" dirty="0">
                    <a:latin typeface="+mn-ea"/>
                  </a:rPr>
                  <a:t>卷积层为</a:t>
                </a:r>
                <a14:m>
                  <m:oMath xmlns:m="http://schemas.openxmlformats.org/officeDocument/2006/math">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层</m:t>
                    </m:r>
                  </m:oMath>
                </a14:m>
                <a:r>
                  <a:rPr kumimoji="1" lang="zh-CN" altLang="en-US" dirty="0">
                    <a:latin typeface="+mn-ea"/>
                  </a:rPr>
                  <a:t>，上层经</a:t>
                </a:r>
                <a14:m>
                  <m:oMath xmlns:m="http://schemas.openxmlformats.org/officeDocument/2006/math">
                    <m:r>
                      <a:rPr kumimoji="1" lang="en-US" altLang="zh-CN" i="1">
                        <a:latin typeface="Cambria Math" panose="02040503050406030204" pitchFamily="18" charset="0"/>
                      </a:rPr>
                      <m:t>𝑙</m:t>
                    </m:r>
                  </m:oMath>
                </a14:m>
                <a:r>
                  <a:rPr kumimoji="1" lang="zh-CN" altLang="en-US" dirty="0">
                    <a:latin typeface="+mn-ea"/>
                  </a:rPr>
                  <a:t>层池化层回传至</a:t>
                </a:r>
                <a14:m>
                  <m:oMath xmlns:m="http://schemas.openxmlformats.org/officeDocument/2006/math">
                    <m:r>
                      <a:rPr kumimoji="1" lang="en-US" altLang="zh-CN" i="1">
                        <a:latin typeface="Cambria Math" panose="02040503050406030204" pitchFamily="18" charset="0"/>
                      </a:rPr>
                      <m:t>𝑙</m:t>
                    </m:r>
                    <m:r>
                      <a:rPr kumimoji="1" lang="en-US" altLang="zh-CN" i="1">
                        <a:latin typeface="Cambria Math" panose="02040503050406030204" pitchFamily="18" charset="0"/>
                      </a:rPr>
                      <m:t>−1</m:t>
                    </m:r>
                  </m:oMath>
                </a14:m>
                <a:r>
                  <a:rPr kumimoji="1" lang="zh-CN" altLang="en-US" dirty="0">
                    <a:latin typeface="+mn-ea"/>
                  </a:rPr>
                  <a:t>层的梯度为</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p>
                        </m:sSup>
                      </m:den>
                    </m:f>
                    <m:r>
                      <a:rPr kumimoji="1" lang="zh-CN" altLang="en-US" b="0" i="0" smtClean="0">
                        <a:latin typeface="Cambria Math" panose="02040503050406030204" pitchFamily="18" charset="0"/>
                      </a:rPr>
                      <m:t>，</m:t>
                    </m:r>
                    <m:r>
                      <a:rPr kumimoji="1" lang="zh-CN" altLang="en-US" i="1">
                        <a:latin typeface="Cambria Math" panose="02040503050406030204" pitchFamily="18" charset="0"/>
                      </a:rPr>
                      <m:t>为</m:t>
                    </m:r>
                    <m:r>
                      <a:rPr kumimoji="1" lang="zh-CN" altLang="en-US" i="1" smtClean="0">
                        <a:latin typeface="Cambria Math" panose="02040503050406030204" pitchFamily="18" charset="0"/>
                      </a:rPr>
                      <m:t>方便</m:t>
                    </m:r>
                    <m:r>
                      <a:rPr kumimoji="1" lang="zh-CN" altLang="en-US" i="1">
                        <a:latin typeface="Cambria Math" panose="02040503050406030204" pitchFamily="18" charset="0"/>
                      </a:rPr>
                      <m:t>表示</m:t>
                    </m:r>
                    <m:r>
                      <a:rPr kumimoji="1" lang="zh-CN" altLang="en-US" i="1" smtClean="0">
                        <a:latin typeface="Cambria Math" panose="02040503050406030204" pitchFamily="18" charset="0"/>
                      </a:rPr>
                      <m:t>后</m:t>
                    </m:r>
                    <m:r>
                      <a:rPr kumimoji="1" lang="zh-CN" altLang="en-US" i="1">
                        <a:latin typeface="Cambria Math" panose="02040503050406030204" pitchFamily="18" charset="0"/>
                      </a:rPr>
                      <m:t>统一</m:t>
                    </m:r>
                    <m:r>
                      <a:rPr kumimoji="1" lang="zh-CN" altLang="en-US" i="1" smtClean="0">
                        <a:latin typeface="Cambria Math" panose="02040503050406030204" pitchFamily="18" charset="0"/>
                      </a:rPr>
                      <m:t>写为</m:t>
                    </m:r>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a14:m>
                <a:endParaRPr kumimoji="1" lang="zh-CN" altLang="en-US" dirty="0">
                  <a:latin typeface="+mn-ea"/>
                </a:endParaRPr>
              </a:p>
            </p:txBody>
          </p:sp>
        </mc:Choice>
        <mc:Fallback xmlns="">
          <p:sp>
            <p:nvSpPr>
              <p:cNvPr id="95" name="文本框 94">
                <a:extLst>
                  <a:ext uri="{FF2B5EF4-FFF2-40B4-BE49-F238E27FC236}">
                    <a16:creationId xmlns:a16="http://schemas.microsoft.com/office/drawing/2014/main" id="{9233E56E-2DFB-DA24-2CA1-E1B6108251D8}"/>
                  </a:ext>
                </a:extLst>
              </p:cNvPr>
              <p:cNvSpPr txBox="1">
                <a:spLocks noRot="1" noChangeAspect="1" noMove="1" noResize="1" noEditPoints="1" noAdjustHandles="1" noChangeArrowheads="1" noChangeShapeType="1" noTextEdit="1"/>
              </p:cNvSpPr>
              <p:nvPr/>
            </p:nvSpPr>
            <p:spPr>
              <a:xfrm>
                <a:off x="2349582" y="781804"/>
                <a:ext cx="9420656" cy="499560"/>
              </a:xfrm>
              <a:prstGeom prst="rect">
                <a:avLst/>
              </a:prstGeom>
              <a:blipFill>
                <a:blip r:embed="rId3"/>
                <a:stretch>
                  <a:fillRect l="-517" b="-6098"/>
                </a:stretch>
              </a:blipFill>
            </p:spPr>
            <p:txBody>
              <a:bodyPr/>
              <a:lstStyle/>
              <a:p>
                <a:r>
                  <a:rPr lang="zh-CN" altLang="en-US">
                    <a:noFill/>
                  </a:rPr>
                  <a:t> </a:t>
                </a:r>
              </a:p>
            </p:txBody>
          </p:sp>
        </mc:Fallback>
      </mc:AlternateContent>
      <p:sp>
        <p:nvSpPr>
          <p:cNvPr id="153" name="文本框 152">
            <a:extLst>
              <a:ext uri="{FF2B5EF4-FFF2-40B4-BE49-F238E27FC236}">
                <a16:creationId xmlns:a16="http://schemas.microsoft.com/office/drawing/2014/main" id="{F9CDE373-8435-E845-552A-0990BBBFAE2F}"/>
              </a:ext>
            </a:extLst>
          </p:cNvPr>
          <p:cNvSpPr txBox="1"/>
          <p:nvPr/>
        </p:nvSpPr>
        <p:spPr>
          <a:xfrm>
            <a:off x="3181786" y="1925539"/>
            <a:ext cx="1808480" cy="369332"/>
          </a:xfrm>
          <a:prstGeom prst="rect">
            <a:avLst/>
          </a:prstGeom>
          <a:noFill/>
        </p:spPr>
        <p:txBody>
          <a:bodyPr wrap="square">
            <a:spAutoFit/>
          </a:bodyPr>
          <a:lstStyle/>
          <a:p>
            <a:pPr algn="l"/>
            <a:r>
              <a:rPr kumimoji="1" lang="en-US" altLang="zh-CN" b="1" dirty="0">
                <a:latin typeface="+mn-ea"/>
              </a:rPr>
              <a:t>BP</a:t>
            </a:r>
            <a:r>
              <a:rPr kumimoji="1" lang="zh-CN" altLang="en-US" b="1" dirty="0">
                <a:latin typeface="+mn-ea"/>
              </a:rPr>
              <a:t>链式法则</a:t>
            </a:r>
          </a:p>
        </p:txBody>
      </p:sp>
      <p:sp>
        <p:nvSpPr>
          <p:cNvPr id="155" name="矩形 154">
            <a:extLst>
              <a:ext uri="{FF2B5EF4-FFF2-40B4-BE49-F238E27FC236}">
                <a16:creationId xmlns:a16="http://schemas.microsoft.com/office/drawing/2014/main" id="{684C3894-EF8A-0E87-D534-4FED05F716B0}"/>
              </a:ext>
            </a:extLst>
          </p:cNvPr>
          <p:cNvSpPr/>
          <p:nvPr/>
        </p:nvSpPr>
        <p:spPr>
          <a:xfrm>
            <a:off x="2349582" y="3155471"/>
            <a:ext cx="877162" cy="862809"/>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58719C0A-31BF-A2FB-0B21-0F1481FC8BE6}"/>
                  </a:ext>
                </a:extLst>
              </p:cNvPr>
              <p:cNvSpPr txBox="1"/>
              <p:nvPr/>
            </p:nvSpPr>
            <p:spPr>
              <a:xfrm>
                <a:off x="2491076" y="3316982"/>
                <a:ext cx="604653"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1" i="1" dirty="0" smtClean="0">
                          <a:solidFill>
                            <a:schemeClr val="bg1"/>
                          </a:solidFill>
                          <a:latin typeface="Cambria Math" panose="02040503050406030204" pitchFamily="18" charset="0"/>
                          <a:ea typeface="Cambria Math" panose="02040503050406030204" pitchFamily="18" charset="0"/>
                        </a:rPr>
                        <m:t>⨂</m:t>
                      </m:r>
                    </m:oMath>
                  </m:oMathPara>
                </a14:m>
                <a:endParaRPr kumimoji="1" lang="zh-CN" altLang="en-US" sz="2800" b="1" dirty="0">
                  <a:solidFill>
                    <a:schemeClr val="bg1"/>
                  </a:solidFill>
                  <a:latin typeface="+mn-ea"/>
                </a:endParaRPr>
              </a:p>
            </p:txBody>
          </p:sp>
        </mc:Choice>
        <mc:Fallback xmlns="">
          <p:sp>
            <p:nvSpPr>
              <p:cNvPr id="156" name="文本框 155">
                <a:extLst>
                  <a:ext uri="{FF2B5EF4-FFF2-40B4-BE49-F238E27FC236}">
                    <a16:creationId xmlns:a16="http://schemas.microsoft.com/office/drawing/2014/main" id="{58719C0A-31BF-A2FB-0B21-0F1481FC8BE6}"/>
                  </a:ext>
                </a:extLst>
              </p:cNvPr>
              <p:cNvSpPr txBox="1">
                <a:spLocks noRot="1" noChangeAspect="1" noMove="1" noResize="1" noEditPoints="1" noAdjustHandles="1" noChangeArrowheads="1" noChangeShapeType="1" noTextEdit="1"/>
              </p:cNvSpPr>
              <p:nvPr/>
            </p:nvSpPr>
            <p:spPr>
              <a:xfrm>
                <a:off x="2491076" y="3316982"/>
                <a:ext cx="604653" cy="523220"/>
              </a:xfrm>
              <a:prstGeom prst="rect">
                <a:avLst/>
              </a:prstGeom>
              <a:blipFill>
                <a:blip r:embed="rId4"/>
                <a:stretch>
                  <a:fillRect b="-9524"/>
                </a:stretch>
              </a:blipFill>
            </p:spPr>
            <p:txBody>
              <a:bodyPr/>
              <a:lstStyle/>
              <a:p>
                <a:r>
                  <a:rPr lang="zh-CN" altLang="en-US">
                    <a:noFill/>
                  </a:rPr>
                  <a:t> </a:t>
                </a:r>
              </a:p>
            </p:txBody>
          </p:sp>
        </mc:Fallback>
      </mc:AlternateContent>
      <p:sp>
        <p:nvSpPr>
          <p:cNvPr id="158" name="Right Arrow 73">
            <a:extLst>
              <a:ext uri="{FF2B5EF4-FFF2-40B4-BE49-F238E27FC236}">
                <a16:creationId xmlns:a16="http://schemas.microsoft.com/office/drawing/2014/main" id="{23FDA3BD-2819-1B90-9962-C66425103F34}"/>
              </a:ext>
            </a:extLst>
          </p:cNvPr>
          <p:cNvSpPr/>
          <p:nvPr/>
        </p:nvSpPr>
        <p:spPr>
          <a:xfrm rot="1465715" flipV="1">
            <a:off x="970959" y="2981154"/>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9" name="Right Arrow 73">
            <a:extLst>
              <a:ext uri="{FF2B5EF4-FFF2-40B4-BE49-F238E27FC236}">
                <a16:creationId xmlns:a16="http://schemas.microsoft.com/office/drawing/2014/main" id="{D10BC19F-5D5B-AB43-1BE2-BA3E0D85B794}"/>
              </a:ext>
            </a:extLst>
          </p:cNvPr>
          <p:cNvSpPr/>
          <p:nvPr/>
        </p:nvSpPr>
        <p:spPr>
          <a:xfrm rot="19909087" flipV="1">
            <a:off x="970959" y="4023527"/>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0" name="Right Arrow 73">
            <a:extLst>
              <a:ext uri="{FF2B5EF4-FFF2-40B4-BE49-F238E27FC236}">
                <a16:creationId xmlns:a16="http://schemas.microsoft.com/office/drawing/2014/main" id="{2F6F52AF-BCEC-1C24-798F-C11039A49B31}"/>
              </a:ext>
            </a:extLst>
          </p:cNvPr>
          <p:cNvSpPr/>
          <p:nvPr/>
        </p:nvSpPr>
        <p:spPr>
          <a:xfrm flipV="1">
            <a:off x="3245983" y="3517974"/>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35E166D1-C00A-D63A-5DA2-D9CAB712598C}"/>
                  </a:ext>
                </a:extLst>
              </p:cNvPr>
              <p:cNvSpPr txBox="1"/>
              <p:nvPr/>
            </p:nvSpPr>
            <p:spPr>
              <a:xfrm>
                <a:off x="3616282" y="3018771"/>
                <a:ext cx="469744"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𝑧</m:t>
                      </m:r>
                    </m:oMath>
                  </m:oMathPara>
                </a14:m>
                <a:endParaRPr kumimoji="1" lang="zh-CN" altLang="en-US" sz="2800" dirty="0">
                  <a:latin typeface="+mn-ea"/>
                </a:endParaRPr>
              </a:p>
            </p:txBody>
          </p:sp>
        </mc:Choice>
        <mc:Fallback xmlns="">
          <p:sp>
            <p:nvSpPr>
              <p:cNvPr id="161" name="文本框 160">
                <a:extLst>
                  <a:ext uri="{FF2B5EF4-FFF2-40B4-BE49-F238E27FC236}">
                    <a16:creationId xmlns:a16="http://schemas.microsoft.com/office/drawing/2014/main" id="{35E166D1-C00A-D63A-5DA2-D9CAB712598C}"/>
                  </a:ext>
                </a:extLst>
              </p:cNvPr>
              <p:cNvSpPr txBox="1">
                <a:spLocks noRot="1" noChangeAspect="1" noMove="1" noResize="1" noEditPoints="1" noAdjustHandles="1" noChangeArrowheads="1" noChangeShapeType="1" noTextEdit="1"/>
              </p:cNvSpPr>
              <p:nvPr/>
            </p:nvSpPr>
            <p:spPr>
              <a:xfrm>
                <a:off x="3616282" y="3018771"/>
                <a:ext cx="46974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B4E2B273-AA26-E2B9-620C-D36F8DCB5225}"/>
                  </a:ext>
                </a:extLst>
              </p:cNvPr>
              <p:cNvSpPr txBox="1"/>
              <p:nvPr/>
            </p:nvSpPr>
            <p:spPr>
              <a:xfrm>
                <a:off x="794739" y="1791448"/>
                <a:ext cx="115595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𝑋</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输入</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162" name="文本框 161">
                <a:extLst>
                  <a:ext uri="{FF2B5EF4-FFF2-40B4-BE49-F238E27FC236}">
                    <a16:creationId xmlns:a16="http://schemas.microsoft.com/office/drawing/2014/main" id="{B4E2B273-AA26-E2B9-620C-D36F8DCB5225}"/>
                  </a:ext>
                </a:extLst>
              </p:cNvPr>
              <p:cNvSpPr txBox="1">
                <a:spLocks noRot="1" noChangeAspect="1" noMove="1" noResize="1" noEditPoints="1" noAdjustHandles="1" noChangeArrowheads="1" noChangeShapeType="1" noTextEdit="1"/>
              </p:cNvSpPr>
              <p:nvPr/>
            </p:nvSpPr>
            <p:spPr>
              <a:xfrm>
                <a:off x="794739" y="1791448"/>
                <a:ext cx="1155957" cy="400110"/>
              </a:xfrm>
              <a:prstGeom prst="rect">
                <a:avLst/>
              </a:prstGeom>
              <a:blipFill>
                <a:blip r:embed="rId6"/>
                <a:stretch>
                  <a:fillRect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9203F88E-DCC7-EE0F-111B-DDB91B79CD88}"/>
                  </a:ext>
                </a:extLst>
              </p:cNvPr>
              <p:cNvSpPr txBox="1"/>
              <p:nvPr/>
            </p:nvSpPr>
            <p:spPr>
              <a:xfrm>
                <a:off x="758714" y="5035232"/>
                <a:ext cx="1408142"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卷积核</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163" name="文本框 162">
                <a:extLst>
                  <a:ext uri="{FF2B5EF4-FFF2-40B4-BE49-F238E27FC236}">
                    <a16:creationId xmlns:a16="http://schemas.microsoft.com/office/drawing/2014/main" id="{9203F88E-DCC7-EE0F-111B-DDB91B79CD88}"/>
                  </a:ext>
                </a:extLst>
              </p:cNvPr>
              <p:cNvSpPr txBox="1">
                <a:spLocks noRot="1" noChangeAspect="1" noMove="1" noResize="1" noEditPoints="1" noAdjustHandles="1" noChangeArrowheads="1" noChangeShapeType="1" noTextEdit="1"/>
              </p:cNvSpPr>
              <p:nvPr/>
            </p:nvSpPr>
            <p:spPr>
              <a:xfrm>
                <a:off x="758714" y="5035232"/>
                <a:ext cx="1408142" cy="401200"/>
              </a:xfrm>
              <a:prstGeom prst="rect">
                <a:avLst/>
              </a:prstGeom>
              <a:blipFill>
                <a:blip r:embed="rId7"/>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9356251B-6C3A-06B0-62DA-960A36C33ECC}"/>
                  </a:ext>
                </a:extLst>
              </p:cNvPr>
              <p:cNvSpPr txBox="1"/>
              <p:nvPr/>
            </p:nvSpPr>
            <p:spPr>
              <a:xfrm>
                <a:off x="2358473" y="4053553"/>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164" name="文本框 163">
                <a:extLst>
                  <a:ext uri="{FF2B5EF4-FFF2-40B4-BE49-F238E27FC236}">
                    <a16:creationId xmlns:a16="http://schemas.microsoft.com/office/drawing/2014/main" id="{9356251B-6C3A-06B0-62DA-960A36C33ECC}"/>
                  </a:ext>
                </a:extLst>
              </p:cNvPr>
              <p:cNvSpPr txBox="1">
                <a:spLocks noRot="1" noChangeAspect="1" noMove="1" noResize="1" noEditPoints="1" noAdjustHandles="1" noChangeArrowheads="1" noChangeShapeType="1" noTextEdit="1"/>
              </p:cNvSpPr>
              <p:nvPr/>
            </p:nvSpPr>
            <p:spPr>
              <a:xfrm>
                <a:off x="2358473" y="4053553"/>
                <a:ext cx="774571" cy="401200"/>
              </a:xfrm>
              <a:prstGeom prst="rect">
                <a:avLst/>
              </a:prstGeom>
              <a:blipFill>
                <a:blip r:embed="rId8"/>
                <a:stretch>
                  <a:fillRect b="-15625"/>
                </a:stretch>
              </a:blipFill>
            </p:spPr>
            <p:txBody>
              <a:bodyPr/>
              <a:lstStyle/>
              <a:p>
                <a:r>
                  <a:rPr lang="zh-CN" altLang="en-US">
                    <a:noFill/>
                  </a:rPr>
                  <a:t> </a:t>
                </a:r>
              </a:p>
            </p:txBody>
          </p:sp>
        </mc:Fallback>
      </mc:AlternateContent>
      <p:cxnSp>
        <p:nvCxnSpPr>
          <p:cNvPr id="166" name="直线箭头连接符 165">
            <a:extLst>
              <a:ext uri="{FF2B5EF4-FFF2-40B4-BE49-F238E27FC236}">
                <a16:creationId xmlns:a16="http://schemas.microsoft.com/office/drawing/2014/main" id="{86E6E7BD-4CAD-4FCB-9C86-E8AE86CD87D2}"/>
              </a:ext>
            </a:extLst>
          </p:cNvPr>
          <p:cNvCxnSpPr/>
          <p:nvPr/>
        </p:nvCxnSpPr>
        <p:spPr>
          <a:xfrm flipH="1">
            <a:off x="3334186" y="3716433"/>
            <a:ext cx="1076960" cy="0"/>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7" name="直线箭头连接符 166">
            <a:extLst>
              <a:ext uri="{FF2B5EF4-FFF2-40B4-BE49-F238E27FC236}">
                <a16:creationId xmlns:a16="http://schemas.microsoft.com/office/drawing/2014/main" id="{41CBC347-4B95-E7CB-1AD1-15762D28F006}"/>
              </a:ext>
            </a:extLst>
          </p:cNvPr>
          <p:cNvCxnSpPr>
            <a:cxnSpLocks/>
          </p:cNvCxnSpPr>
          <p:nvPr/>
        </p:nvCxnSpPr>
        <p:spPr>
          <a:xfrm flipH="1" flipV="1">
            <a:off x="1035296" y="2943498"/>
            <a:ext cx="1131560" cy="514619"/>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0" name="直线箭头连接符 169">
            <a:extLst>
              <a:ext uri="{FF2B5EF4-FFF2-40B4-BE49-F238E27FC236}">
                <a16:creationId xmlns:a16="http://schemas.microsoft.com/office/drawing/2014/main" id="{FE82F51B-8D5C-5A42-0852-440079A716BE}"/>
              </a:ext>
            </a:extLst>
          </p:cNvPr>
          <p:cNvCxnSpPr>
            <a:cxnSpLocks/>
          </p:cNvCxnSpPr>
          <p:nvPr/>
        </p:nvCxnSpPr>
        <p:spPr>
          <a:xfrm flipH="1">
            <a:off x="1016674" y="3625836"/>
            <a:ext cx="1168804" cy="619011"/>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861AE29C-7FD1-843C-6AD7-B431BC733E1E}"/>
                  </a:ext>
                </a:extLst>
              </p:cNvPr>
              <p:cNvSpPr txBox="1"/>
              <p:nvPr/>
            </p:nvSpPr>
            <p:spPr>
              <a:xfrm>
                <a:off x="3274538" y="3744045"/>
                <a:ext cx="1316971"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m:oMathPara>
                </a14:m>
                <a:endParaRPr lang="zh-CN" altLang="en-US" dirty="0"/>
              </a:p>
            </p:txBody>
          </p:sp>
        </mc:Choice>
        <mc:Fallback xmlns="">
          <p:sp>
            <p:nvSpPr>
              <p:cNvPr id="173" name="文本框 172">
                <a:extLst>
                  <a:ext uri="{FF2B5EF4-FFF2-40B4-BE49-F238E27FC236}">
                    <a16:creationId xmlns:a16="http://schemas.microsoft.com/office/drawing/2014/main" id="{861AE29C-7FD1-843C-6AD7-B431BC733E1E}"/>
                  </a:ext>
                </a:extLst>
              </p:cNvPr>
              <p:cNvSpPr txBox="1">
                <a:spLocks noRot="1" noChangeAspect="1" noMove="1" noResize="1" noEditPoints="1" noAdjustHandles="1" noChangeArrowheads="1" noChangeShapeType="1" noTextEdit="1"/>
              </p:cNvSpPr>
              <p:nvPr/>
            </p:nvSpPr>
            <p:spPr>
              <a:xfrm>
                <a:off x="3274538" y="3744045"/>
                <a:ext cx="1316971" cy="619016"/>
              </a:xfrm>
              <a:prstGeom prst="rect">
                <a:avLst/>
              </a:prstGeom>
              <a:blipFill>
                <a:blip r:embed="rId9"/>
                <a:stretch>
                  <a:fillRect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D110601-AD23-4439-2BCB-CB7F2B49FEE7}"/>
                  </a:ext>
                </a:extLst>
              </p:cNvPr>
              <p:cNvSpPr txBox="1"/>
              <p:nvPr/>
            </p:nvSpPr>
            <p:spPr>
              <a:xfrm>
                <a:off x="2208" y="2191558"/>
                <a:ext cx="2806677"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smtClean="0">
                              <a:solidFill>
                                <a:schemeClr val="accent6"/>
                              </a:solidFill>
                              <a:latin typeface="Cambria Math" panose="02040503050406030204" pitchFamily="18" charset="0"/>
                            </a:rPr>
                          </m:ctrlPr>
                        </m:fPr>
                        <m:num>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𝑱</m:t>
                          </m:r>
                        </m:num>
                        <m:den>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𝑿</m:t>
                          </m:r>
                        </m:den>
                      </m:f>
                      <m:r>
                        <a:rPr kumimoji="1" lang="en-US" altLang="zh-CN" b="0" i="1" smtClean="0">
                          <a:solidFill>
                            <a:schemeClr val="tx1"/>
                          </a:solidFill>
                          <a:latin typeface="Cambria Math" panose="02040503050406030204" pitchFamily="18" charset="0"/>
                        </a:rPr>
                        <m:t>=</m:t>
                      </m:r>
                      <m:f>
                        <m:fPr>
                          <m:ctrlPr>
                            <a:rPr kumimoji="1" lang="en-US" altLang="zh-CN" i="1" smtClean="0">
                              <a:solidFill>
                                <a:srgbClr val="C00000"/>
                              </a:solidFill>
                              <a:latin typeface="Cambria Math" panose="02040503050406030204" pitchFamily="18" charset="0"/>
                            </a:rPr>
                          </m:ctrlPr>
                        </m:fPr>
                        <m:num>
                          <m:r>
                            <a:rPr kumimoji="1" lang="en-US" altLang="zh-CN" b="0" i="1">
                              <a:solidFill>
                                <a:srgbClr val="C00000"/>
                              </a:solidFill>
                              <a:latin typeface="Cambria Math" panose="02040503050406030204" pitchFamily="18" charset="0"/>
                            </a:rPr>
                            <m:t>𝜕</m:t>
                          </m:r>
                          <m:r>
                            <a:rPr kumimoji="1" lang="en-US" altLang="zh-CN" b="0" i="1">
                              <a:solidFill>
                                <a:srgbClr val="C00000"/>
                              </a:solidFill>
                              <a:latin typeface="Cambria Math" panose="02040503050406030204" pitchFamily="18" charset="0"/>
                            </a:rPr>
                            <m:t>𝐽</m:t>
                          </m:r>
                        </m:num>
                        <m:den>
                          <m:r>
                            <a:rPr kumimoji="1" lang="en-US" altLang="zh-CN" b="0" i="1">
                              <a:solidFill>
                                <a:srgbClr val="C00000"/>
                              </a:solidFill>
                              <a:latin typeface="Cambria Math" panose="02040503050406030204" pitchFamily="18" charset="0"/>
                            </a:rPr>
                            <m:t>𝜕</m:t>
                          </m:r>
                          <m:r>
                            <a:rPr kumimoji="1" lang="en-US" altLang="zh-CN" b="0" i="1">
                              <a:solidFill>
                                <a:srgbClr val="C00000"/>
                              </a:solidFill>
                              <a:latin typeface="Cambria Math" panose="02040503050406030204" pitchFamily="18" charset="0"/>
                            </a:rPr>
                            <m:t>𝑧</m:t>
                          </m:r>
                        </m:den>
                      </m:f>
                      <m:r>
                        <a:rPr kumimoji="1" lang="en-US" altLang="zh-CN" b="0" i="1" smtClean="0">
                          <a:solidFill>
                            <a:schemeClr val="tx1"/>
                          </a:solidFill>
                          <a:latin typeface="Cambria Math" panose="02040503050406030204" pitchFamily="18" charset="0"/>
                        </a:rPr>
                        <m:t>⋅</m:t>
                      </m:r>
                      <m:f>
                        <m:fPr>
                          <m:ctrlPr>
                            <a:rPr kumimoji="1" lang="en-US" altLang="zh-CN" b="1" i="1" smtClean="0">
                              <a:solidFill>
                                <a:schemeClr val="accent1"/>
                              </a:solidFill>
                              <a:latin typeface="Cambria Math" panose="02040503050406030204" pitchFamily="18" charset="0"/>
                            </a:rPr>
                          </m:ctrlPr>
                        </m:fPr>
                        <m:num>
                          <m:r>
                            <a:rPr kumimoji="1" lang="en-US" altLang="zh-CN" b="1" i="1" smtClean="0">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𝒛</m:t>
                          </m:r>
                        </m:num>
                        <m:den>
                          <m:r>
                            <a:rPr kumimoji="1" lang="en-US" altLang="zh-CN" b="1" i="1" smtClean="0">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𝑿</m:t>
                          </m:r>
                        </m:den>
                      </m:f>
                    </m:oMath>
                  </m:oMathPara>
                </a14:m>
                <a:endParaRPr lang="zh-CN" altLang="en-US" b="1" dirty="0"/>
              </a:p>
            </p:txBody>
          </p:sp>
        </mc:Choice>
        <mc:Fallback xmlns="">
          <p:sp>
            <p:nvSpPr>
              <p:cNvPr id="174" name="文本框 173">
                <a:extLst>
                  <a:ext uri="{FF2B5EF4-FFF2-40B4-BE49-F238E27FC236}">
                    <a16:creationId xmlns:a16="http://schemas.microsoft.com/office/drawing/2014/main" id="{AD110601-AD23-4439-2BCB-CB7F2B49FEE7}"/>
                  </a:ext>
                </a:extLst>
              </p:cNvPr>
              <p:cNvSpPr txBox="1">
                <a:spLocks noRot="1" noChangeAspect="1" noMove="1" noResize="1" noEditPoints="1" noAdjustHandles="1" noChangeArrowheads="1" noChangeShapeType="1" noTextEdit="1"/>
              </p:cNvSpPr>
              <p:nvPr/>
            </p:nvSpPr>
            <p:spPr>
              <a:xfrm>
                <a:off x="2208" y="2191558"/>
                <a:ext cx="2806677" cy="619016"/>
              </a:xfrm>
              <a:prstGeom prst="rect">
                <a:avLst/>
              </a:prstGeom>
              <a:blipFill>
                <a:blip r:embed="rId10"/>
                <a:stretch>
                  <a:fillRect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0F57726B-7B4B-C16B-62DA-4C0283E36EBF}"/>
                  </a:ext>
                </a:extLst>
              </p:cNvPr>
              <p:cNvSpPr txBox="1"/>
              <p:nvPr/>
            </p:nvSpPr>
            <p:spPr>
              <a:xfrm>
                <a:off x="38787" y="4489095"/>
                <a:ext cx="2806677"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smtClean="0">
                              <a:solidFill>
                                <a:schemeClr val="accent6"/>
                              </a:solidFill>
                              <a:latin typeface="Cambria Math" panose="02040503050406030204" pitchFamily="18" charset="0"/>
                            </a:rPr>
                          </m:ctrlPr>
                        </m:fPr>
                        <m:num>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𝑱</m:t>
                          </m:r>
                        </m:num>
                        <m:den>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𝑭</m:t>
                          </m:r>
                        </m:den>
                      </m:f>
                      <m:r>
                        <a:rPr kumimoji="1" lang="en-US" altLang="zh-CN" b="0" i="1" smtClean="0">
                          <a:solidFill>
                            <a:schemeClr val="tx1"/>
                          </a:solidFill>
                          <a:latin typeface="Cambria Math" panose="02040503050406030204" pitchFamily="18" charset="0"/>
                        </a:rPr>
                        <m:t>=</m:t>
                      </m:r>
                      <m:f>
                        <m:fPr>
                          <m:ctrlPr>
                            <a:rPr kumimoji="1" lang="en-US" altLang="zh-CN" i="1" smtClean="0">
                              <a:solidFill>
                                <a:srgbClr val="C00000"/>
                              </a:solidFill>
                              <a:latin typeface="Cambria Math" panose="02040503050406030204" pitchFamily="18" charset="0"/>
                            </a:rPr>
                          </m:ctrlPr>
                        </m:fPr>
                        <m:num>
                          <m:r>
                            <a:rPr kumimoji="1" lang="en-US" altLang="zh-CN" b="0" i="1">
                              <a:solidFill>
                                <a:srgbClr val="C00000"/>
                              </a:solidFill>
                              <a:latin typeface="Cambria Math" panose="02040503050406030204" pitchFamily="18" charset="0"/>
                            </a:rPr>
                            <m:t>𝜕</m:t>
                          </m:r>
                          <m:r>
                            <a:rPr kumimoji="1" lang="en-US" altLang="zh-CN" b="0" i="1">
                              <a:solidFill>
                                <a:srgbClr val="C00000"/>
                              </a:solidFill>
                              <a:latin typeface="Cambria Math" panose="02040503050406030204" pitchFamily="18" charset="0"/>
                            </a:rPr>
                            <m:t>𝐽</m:t>
                          </m:r>
                        </m:num>
                        <m:den>
                          <m:r>
                            <a:rPr kumimoji="1" lang="en-US" altLang="zh-CN" b="0" i="1">
                              <a:solidFill>
                                <a:srgbClr val="C00000"/>
                              </a:solidFill>
                              <a:latin typeface="Cambria Math" panose="02040503050406030204" pitchFamily="18" charset="0"/>
                            </a:rPr>
                            <m:t>𝜕</m:t>
                          </m:r>
                          <m:r>
                            <a:rPr kumimoji="1" lang="en-US" altLang="zh-CN" b="0" i="1">
                              <a:solidFill>
                                <a:srgbClr val="C00000"/>
                              </a:solidFill>
                              <a:latin typeface="Cambria Math" panose="02040503050406030204" pitchFamily="18" charset="0"/>
                            </a:rPr>
                            <m:t>𝑧</m:t>
                          </m:r>
                        </m:den>
                      </m:f>
                      <m:r>
                        <a:rPr kumimoji="1" lang="en-US" altLang="zh-CN" b="0" i="1" smtClean="0">
                          <a:solidFill>
                            <a:schemeClr val="tx1"/>
                          </a:solidFill>
                          <a:latin typeface="Cambria Math" panose="02040503050406030204" pitchFamily="18" charset="0"/>
                        </a:rPr>
                        <m:t>⋅</m:t>
                      </m:r>
                      <m:f>
                        <m:fPr>
                          <m:ctrlPr>
                            <a:rPr kumimoji="1" lang="en-US" altLang="zh-CN" b="1" i="1" smtClean="0">
                              <a:solidFill>
                                <a:schemeClr val="accent1"/>
                              </a:solidFill>
                              <a:latin typeface="Cambria Math" panose="02040503050406030204" pitchFamily="18" charset="0"/>
                            </a:rPr>
                          </m:ctrlPr>
                        </m:fPr>
                        <m:num>
                          <m:r>
                            <a:rPr kumimoji="1" lang="en-US" altLang="zh-CN" b="1" i="1" smtClean="0">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𝒛</m:t>
                          </m:r>
                        </m:num>
                        <m:den>
                          <m:r>
                            <a:rPr kumimoji="1" lang="en-US" altLang="zh-CN" b="1" i="1" smtClean="0">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𝑭</m:t>
                          </m:r>
                        </m:den>
                      </m:f>
                    </m:oMath>
                  </m:oMathPara>
                </a14:m>
                <a:endParaRPr lang="zh-CN" altLang="en-US" b="1" dirty="0"/>
              </a:p>
            </p:txBody>
          </p:sp>
        </mc:Choice>
        <mc:Fallback xmlns="">
          <p:sp>
            <p:nvSpPr>
              <p:cNvPr id="175" name="文本框 174">
                <a:extLst>
                  <a:ext uri="{FF2B5EF4-FFF2-40B4-BE49-F238E27FC236}">
                    <a16:creationId xmlns:a16="http://schemas.microsoft.com/office/drawing/2014/main" id="{0F57726B-7B4B-C16B-62DA-4C0283E36EBF}"/>
                  </a:ext>
                </a:extLst>
              </p:cNvPr>
              <p:cNvSpPr txBox="1">
                <a:spLocks noRot="1" noChangeAspect="1" noMove="1" noResize="1" noEditPoints="1" noAdjustHandles="1" noChangeArrowheads="1" noChangeShapeType="1" noTextEdit="1"/>
              </p:cNvSpPr>
              <p:nvPr/>
            </p:nvSpPr>
            <p:spPr>
              <a:xfrm>
                <a:off x="38787" y="4489095"/>
                <a:ext cx="2806677" cy="619016"/>
              </a:xfrm>
              <a:prstGeom prst="rect">
                <a:avLst/>
              </a:prstGeom>
              <a:blipFill>
                <a:blip r:embed="rId11"/>
                <a:stretch>
                  <a:fillRect b="-4000"/>
                </a:stretch>
              </a:blipFill>
            </p:spPr>
            <p:txBody>
              <a:bodyPr/>
              <a:lstStyle/>
              <a:p>
                <a:r>
                  <a:rPr lang="zh-CN" altLang="en-US">
                    <a:noFill/>
                  </a:rPr>
                  <a:t> </a:t>
                </a:r>
              </a:p>
            </p:txBody>
          </p:sp>
        </mc:Fallback>
      </mc:AlternateContent>
      <p:sp>
        <p:nvSpPr>
          <p:cNvPr id="1044" name="矩形 1043">
            <a:extLst>
              <a:ext uri="{FF2B5EF4-FFF2-40B4-BE49-F238E27FC236}">
                <a16:creationId xmlns:a16="http://schemas.microsoft.com/office/drawing/2014/main" id="{0D1D69A1-647E-C0D0-A2AF-A72B3F262A4B}"/>
              </a:ext>
            </a:extLst>
          </p:cNvPr>
          <p:cNvSpPr/>
          <p:nvPr/>
        </p:nvSpPr>
        <p:spPr>
          <a:xfrm>
            <a:off x="9085896" y="4363061"/>
            <a:ext cx="877162" cy="862809"/>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045" name="文本框 1044">
                <a:extLst>
                  <a:ext uri="{FF2B5EF4-FFF2-40B4-BE49-F238E27FC236}">
                    <a16:creationId xmlns:a16="http://schemas.microsoft.com/office/drawing/2014/main" id="{3CBBD77F-2069-AA4B-6A1D-91110C104780}"/>
                  </a:ext>
                </a:extLst>
              </p:cNvPr>
              <p:cNvSpPr txBox="1"/>
              <p:nvPr/>
            </p:nvSpPr>
            <p:spPr>
              <a:xfrm>
                <a:off x="9227390" y="4524572"/>
                <a:ext cx="604653"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1" i="1" dirty="0" smtClean="0">
                          <a:solidFill>
                            <a:schemeClr val="bg1"/>
                          </a:solidFill>
                          <a:latin typeface="Cambria Math" panose="02040503050406030204" pitchFamily="18" charset="0"/>
                          <a:ea typeface="Cambria Math" panose="02040503050406030204" pitchFamily="18" charset="0"/>
                        </a:rPr>
                        <m:t>⨂</m:t>
                      </m:r>
                    </m:oMath>
                  </m:oMathPara>
                </a14:m>
                <a:endParaRPr kumimoji="1" lang="zh-CN" altLang="en-US" sz="2800" b="1" dirty="0">
                  <a:solidFill>
                    <a:schemeClr val="bg1"/>
                  </a:solidFill>
                  <a:latin typeface="+mn-ea"/>
                </a:endParaRPr>
              </a:p>
            </p:txBody>
          </p:sp>
        </mc:Choice>
        <mc:Fallback xmlns="">
          <p:sp>
            <p:nvSpPr>
              <p:cNvPr id="1045" name="文本框 1044">
                <a:extLst>
                  <a:ext uri="{FF2B5EF4-FFF2-40B4-BE49-F238E27FC236}">
                    <a16:creationId xmlns:a16="http://schemas.microsoft.com/office/drawing/2014/main" id="{3CBBD77F-2069-AA4B-6A1D-91110C104780}"/>
                  </a:ext>
                </a:extLst>
              </p:cNvPr>
              <p:cNvSpPr txBox="1">
                <a:spLocks noRot="1" noChangeAspect="1" noMove="1" noResize="1" noEditPoints="1" noAdjustHandles="1" noChangeArrowheads="1" noChangeShapeType="1" noTextEdit="1"/>
              </p:cNvSpPr>
              <p:nvPr/>
            </p:nvSpPr>
            <p:spPr>
              <a:xfrm>
                <a:off x="9227390" y="4524572"/>
                <a:ext cx="604653" cy="523220"/>
              </a:xfrm>
              <a:prstGeom prst="rect">
                <a:avLst/>
              </a:prstGeom>
              <a:blipFill>
                <a:blip r:embed="rId12"/>
                <a:stretch>
                  <a:fillRect b="-9524"/>
                </a:stretch>
              </a:blipFill>
            </p:spPr>
            <p:txBody>
              <a:bodyPr/>
              <a:lstStyle/>
              <a:p>
                <a:r>
                  <a:rPr lang="zh-CN" altLang="en-US">
                    <a:noFill/>
                  </a:rPr>
                  <a:t> </a:t>
                </a:r>
              </a:p>
            </p:txBody>
          </p:sp>
        </mc:Fallback>
      </mc:AlternateContent>
      <p:sp>
        <p:nvSpPr>
          <p:cNvPr id="1047" name="Right Arrow 73">
            <a:extLst>
              <a:ext uri="{FF2B5EF4-FFF2-40B4-BE49-F238E27FC236}">
                <a16:creationId xmlns:a16="http://schemas.microsoft.com/office/drawing/2014/main" id="{2E4B6530-9767-6582-087F-0C384D90A69F}"/>
              </a:ext>
            </a:extLst>
          </p:cNvPr>
          <p:cNvSpPr/>
          <p:nvPr/>
        </p:nvSpPr>
        <p:spPr>
          <a:xfrm rot="19909087" flipV="1">
            <a:off x="7707273" y="5231117"/>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48" name="Right Arrow 73">
            <a:extLst>
              <a:ext uri="{FF2B5EF4-FFF2-40B4-BE49-F238E27FC236}">
                <a16:creationId xmlns:a16="http://schemas.microsoft.com/office/drawing/2014/main" id="{5219D77F-EE6C-90AB-95A3-019B9EC45BEB}"/>
              </a:ext>
            </a:extLst>
          </p:cNvPr>
          <p:cNvSpPr/>
          <p:nvPr/>
        </p:nvSpPr>
        <p:spPr>
          <a:xfrm flipV="1">
            <a:off x="9982297" y="4725564"/>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049" name="文本框 1048">
                <a:extLst>
                  <a:ext uri="{FF2B5EF4-FFF2-40B4-BE49-F238E27FC236}">
                    <a16:creationId xmlns:a16="http://schemas.microsoft.com/office/drawing/2014/main" id="{78BFDED2-BD25-E060-D3F1-2C0A204E4E06}"/>
                  </a:ext>
                </a:extLst>
              </p:cNvPr>
              <p:cNvSpPr txBox="1"/>
              <p:nvPr/>
            </p:nvSpPr>
            <p:spPr>
              <a:xfrm>
                <a:off x="10352596" y="4226361"/>
                <a:ext cx="469744"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𝑧</m:t>
                      </m:r>
                    </m:oMath>
                  </m:oMathPara>
                </a14:m>
                <a:endParaRPr kumimoji="1" lang="zh-CN" altLang="en-US" sz="2800" dirty="0">
                  <a:latin typeface="+mn-ea"/>
                </a:endParaRPr>
              </a:p>
            </p:txBody>
          </p:sp>
        </mc:Choice>
        <mc:Fallback xmlns="">
          <p:sp>
            <p:nvSpPr>
              <p:cNvPr id="1049" name="文本框 1048">
                <a:extLst>
                  <a:ext uri="{FF2B5EF4-FFF2-40B4-BE49-F238E27FC236}">
                    <a16:creationId xmlns:a16="http://schemas.microsoft.com/office/drawing/2014/main" id="{78BFDED2-BD25-E060-D3F1-2C0A204E4E06}"/>
                  </a:ext>
                </a:extLst>
              </p:cNvPr>
              <p:cNvSpPr txBox="1">
                <a:spLocks noRot="1" noChangeAspect="1" noMove="1" noResize="1" noEditPoints="1" noAdjustHandles="1" noChangeArrowheads="1" noChangeShapeType="1" noTextEdit="1"/>
              </p:cNvSpPr>
              <p:nvPr/>
            </p:nvSpPr>
            <p:spPr>
              <a:xfrm>
                <a:off x="10352596" y="4226361"/>
                <a:ext cx="46974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 name="文本框 1050">
                <a:extLst>
                  <a:ext uri="{FF2B5EF4-FFF2-40B4-BE49-F238E27FC236}">
                    <a16:creationId xmlns:a16="http://schemas.microsoft.com/office/drawing/2014/main" id="{6617765B-B3A4-2609-8448-D756DB9923AA}"/>
                  </a:ext>
                </a:extLst>
              </p:cNvPr>
              <p:cNvSpPr txBox="1"/>
              <p:nvPr/>
            </p:nvSpPr>
            <p:spPr>
              <a:xfrm>
                <a:off x="7294566" y="5698138"/>
                <a:ext cx="4229428" cy="401200"/>
              </a:xfrm>
              <a:prstGeom prst="rect">
                <a:avLst/>
              </a:prstGeom>
              <a:noFill/>
            </p:spPr>
            <p:txBody>
              <a:bodyPr wrap="none" rtlCol="0">
                <a:spAutoFit/>
              </a:bodyPr>
              <a:lstStyle/>
              <a:p>
                <a:pPr algn="l"/>
                <a14:m>
                  <m:oMath xmlns:m="http://schemas.openxmlformats.org/officeDocument/2006/math">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卷积核</m:t>
                    </m:r>
                    <m:r>
                      <a:rPr kumimoji="1" lang="en-US" altLang="zh-CN" sz="2000" b="0" i="1" smtClean="0">
                        <a:latin typeface="Cambria Math" panose="02040503050406030204" pitchFamily="18" charset="0"/>
                      </a:rPr>
                      <m:t>)</m:t>
                    </m:r>
                  </m:oMath>
                </a14:m>
                <a:r>
                  <a:rPr kumimoji="1" lang="en-US" altLang="zh-CN" sz="2000" dirty="0">
                    <a:latin typeface="+mn-ea"/>
                  </a:rPr>
                  <a:t>---</a:t>
                </a:r>
                <a:r>
                  <a:rPr kumimoji="1" lang="zh-CN" altLang="en-US" sz="2000" dirty="0">
                    <a:latin typeface="+mn-ea"/>
                  </a:rPr>
                  <a:t>只更新这一层，不回传</a:t>
                </a:r>
              </a:p>
            </p:txBody>
          </p:sp>
        </mc:Choice>
        <mc:Fallback xmlns="">
          <p:sp>
            <p:nvSpPr>
              <p:cNvPr id="1051" name="文本框 1050">
                <a:extLst>
                  <a:ext uri="{FF2B5EF4-FFF2-40B4-BE49-F238E27FC236}">
                    <a16:creationId xmlns:a16="http://schemas.microsoft.com/office/drawing/2014/main" id="{6617765B-B3A4-2609-8448-D756DB9923AA}"/>
                  </a:ext>
                </a:extLst>
              </p:cNvPr>
              <p:cNvSpPr txBox="1">
                <a:spLocks noRot="1" noChangeAspect="1" noMove="1" noResize="1" noEditPoints="1" noAdjustHandles="1" noChangeArrowheads="1" noChangeShapeType="1" noTextEdit="1"/>
              </p:cNvSpPr>
              <p:nvPr/>
            </p:nvSpPr>
            <p:spPr>
              <a:xfrm>
                <a:off x="7294566" y="5698138"/>
                <a:ext cx="4229428" cy="401200"/>
              </a:xfrm>
              <a:prstGeom prst="rect">
                <a:avLst/>
              </a:prstGeom>
              <a:blipFill>
                <a:blip r:embed="rId14"/>
                <a:stretch>
                  <a:fillRect t="-9091" r="-599"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2" name="文本框 1051">
                <a:extLst>
                  <a:ext uri="{FF2B5EF4-FFF2-40B4-BE49-F238E27FC236}">
                    <a16:creationId xmlns:a16="http://schemas.microsoft.com/office/drawing/2014/main" id="{23FB406D-7084-2EB3-BC55-D41097F0F06F}"/>
                  </a:ext>
                </a:extLst>
              </p:cNvPr>
              <p:cNvSpPr txBox="1"/>
              <p:nvPr/>
            </p:nvSpPr>
            <p:spPr>
              <a:xfrm>
                <a:off x="9094787" y="5261143"/>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1052" name="文本框 1051">
                <a:extLst>
                  <a:ext uri="{FF2B5EF4-FFF2-40B4-BE49-F238E27FC236}">
                    <a16:creationId xmlns:a16="http://schemas.microsoft.com/office/drawing/2014/main" id="{23FB406D-7084-2EB3-BC55-D41097F0F06F}"/>
                  </a:ext>
                </a:extLst>
              </p:cNvPr>
              <p:cNvSpPr txBox="1">
                <a:spLocks noRot="1" noChangeAspect="1" noMove="1" noResize="1" noEditPoints="1" noAdjustHandles="1" noChangeArrowheads="1" noChangeShapeType="1" noTextEdit="1"/>
              </p:cNvSpPr>
              <p:nvPr/>
            </p:nvSpPr>
            <p:spPr>
              <a:xfrm>
                <a:off x="9094787" y="5261143"/>
                <a:ext cx="774571" cy="401200"/>
              </a:xfrm>
              <a:prstGeom prst="rect">
                <a:avLst/>
              </a:prstGeom>
              <a:blipFill>
                <a:blip r:embed="rId15"/>
                <a:stretch>
                  <a:fillRect b="-15625"/>
                </a:stretch>
              </a:blipFill>
            </p:spPr>
            <p:txBody>
              <a:bodyPr/>
              <a:lstStyle/>
              <a:p>
                <a:r>
                  <a:rPr lang="zh-CN" altLang="en-US">
                    <a:noFill/>
                  </a:rPr>
                  <a:t> </a:t>
                </a:r>
              </a:p>
            </p:txBody>
          </p:sp>
        </mc:Fallback>
      </mc:AlternateContent>
      <p:cxnSp>
        <p:nvCxnSpPr>
          <p:cNvPr id="1053" name="直线箭头连接符 1052">
            <a:extLst>
              <a:ext uri="{FF2B5EF4-FFF2-40B4-BE49-F238E27FC236}">
                <a16:creationId xmlns:a16="http://schemas.microsoft.com/office/drawing/2014/main" id="{32E59E6F-809B-333B-49FD-00B81BE0A73C}"/>
              </a:ext>
            </a:extLst>
          </p:cNvPr>
          <p:cNvCxnSpPr/>
          <p:nvPr/>
        </p:nvCxnSpPr>
        <p:spPr>
          <a:xfrm flipH="1">
            <a:off x="10070500" y="4924023"/>
            <a:ext cx="1076960" cy="0"/>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5" name="直线箭头连接符 1054">
            <a:extLst>
              <a:ext uri="{FF2B5EF4-FFF2-40B4-BE49-F238E27FC236}">
                <a16:creationId xmlns:a16="http://schemas.microsoft.com/office/drawing/2014/main" id="{BFE474A5-5E40-DA6B-59E9-C5599B41C79D}"/>
              </a:ext>
            </a:extLst>
          </p:cNvPr>
          <p:cNvCxnSpPr>
            <a:cxnSpLocks/>
          </p:cNvCxnSpPr>
          <p:nvPr/>
        </p:nvCxnSpPr>
        <p:spPr>
          <a:xfrm flipH="1">
            <a:off x="7752988" y="4833426"/>
            <a:ext cx="1168804" cy="619011"/>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6" name="文本框 1055">
                <a:extLst>
                  <a:ext uri="{FF2B5EF4-FFF2-40B4-BE49-F238E27FC236}">
                    <a16:creationId xmlns:a16="http://schemas.microsoft.com/office/drawing/2014/main" id="{0C3192A4-3509-06F6-0A8A-76F0FACDDAF3}"/>
                  </a:ext>
                </a:extLst>
              </p:cNvPr>
              <p:cNvSpPr txBox="1"/>
              <p:nvPr/>
            </p:nvSpPr>
            <p:spPr>
              <a:xfrm>
                <a:off x="10010852" y="4951635"/>
                <a:ext cx="1316971"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m:oMathPara>
                </a14:m>
                <a:endParaRPr lang="zh-CN" altLang="en-US" dirty="0"/>
              </a:p>
            </p:txBody>
          </p:sp>
        </mc:Choice>
        <mc:Fallback xmlns="">
          <p:sp>
            <p:nvSpPr>
              <p:cNvPr id="1056" name="文本框 1055">
                <a:extLst>
                  <a:ext uri="{FF2B5EF4-FFF2-40B4-BE49-F238E27FC236}">
                    <a16:creationId xmlns:a16="http://schemas.microsoft.com/office/drawing/2014/main" id="{0C3192A4-3509-06F6-0A8A-76F0FACDDAF3}"/>
                  </a:ext>
                </a:extLst>
              </p:cNvPr>
              <p:cNvSpPr txBox="1">
                <a:spLocks noRot="1" noChangeAspect="1" noMove="1" noResize="1" noEditPoints="1" noAdjustHandles="1" noChangeArrowheads="1" noChangeShapeType="1" noTextEdit="1"/>
              </p:cNvSpPr>
              <p:nvPr/>
            </p:nvSpPr>
            <p:spPr>
              <a:xfrm>
                <a:off x="10010852" y="4951635"/>
                <a:ext cx="1316971" cy="619016"/>
              </a:xfrm>
              <a:prstGeom prst="rect">
                <a:avLst/>
              </a:prstGeom>
              <a:blipFill>
                <a:blip r:embed="rId16"/>
                <a:stretch>
                  <a:fillRect b="-6000"/>
                </a:stretch>
              </a:blipFill>
            </p:spPr>
            <p:txBody>
              <a:bodyPr/>
              <a:lstStyle/>
              <a:p>
                <a:r>
                  <a:rPr lang="zh-CN" altLang="en-US">
                    <a:noFill/>
                  </a:rPr>
                  <a:t> </a:t>
                </a:r>
              </a:p>
            </p:txBody>
          </p:sp>
        </mc:Fallback>
      </mc:AlternateContent>
      <p:sp>
        <p:nvSpPr>
          <p:cNvPr id="1059" name="Right Arrow 26">
            <a:extLst>
              <a:ext uri="{FF2B5EF4-FFF2-40B4-BE49-F238E27FC236}">
                <a16:creationId xmlns:a16="http://schemas.microsoft.com/office/drawing/2014/main" id="{8D5D2EE9-5F33-986D-F93A-7AA172982ED8}"/>
              </a:ext>
            </a:extLst>
          </p:cNvPr>
          <p:cNvSpPr/>
          <p:nvPr/>
        </p:nvSpPr>
        <p:spPr>
          <a:xfrm>
            <a:off x="4844861" y="3639211"/>
            <a:ext cx="1117977" cy="31819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061" name="文本框 1060">
                <a:extLst>
                  <a:ext uri="{FF2B5EF4-FFF2-40B4-BE49-F238E27FC236}">
                    <a16:creationId xmlns:a16="http://schemas.microsoft.com/office/drawing/2014/main" id="{D021DEFE-CB8A-8007-4659-3576AF6DE29B}"/>
                  </a:ext>
                </a:extLst>
              </p:cNvPr>
              <p:cNvSpPr txBox="1"/>
              <p:nvPr/>
            </p:nvSpPr>
            <p:spPr>
              <a:xfrm>
                <a:off x="4581859" y="3024614"/>
                <a:ext cx="901476"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𝑿</m:t>
                          </m:r>
                        </m:den>
                      </m:f>
                    </m:oMath>
                  </m:oMathPara>
                </a14:m>
                <a:endParaRPr lang="zh-CN" altLang="en-US" dirty="0"/>
              </a:p>
            </p:txBody>
          </p:sp>
        </mc:Choice>
        <mc:Fallback xmlns="">
          <p:sp>
            <p:nvSpPr>
              <p:cNvPr id="1061" name="文本框 1060">
                <a:extLst>
                  <a:ext uri="{FF2B5EF4-FFF2-40B4-BE49-F238E27FC236}">
                    <a16:creationId xmlns:a16="http://schemas.microsoft.com/office/drawing/2014/main" id="{D021DEFE-CB8A-8007-4659-3576AF6DE29B}"/>
                  </a:ext>
                </a:extLst>
              </p:cNvPr>
              <p:cNvSpPr txBox="1">
                <a:spLocks noRot="1" noChangeAspect="1" noMove="1" noResize="1" noEditPoints="1" noAdjustHandles="1" noChangeArrowheads="1" noChangeShapeType="1" noTextEdit="1"/>
              </p:cNvSpPr>
              <p:nvPr/>
            </p:nvSpPr>
            <p:spPr>
              <a:xfrm>
                <a:off x="4581859" y="3024614"/>
                <a:ext cx="901476" cy="619016"/>
              </a:xfrm>
              <a:prstGeom prst="rect">
                <a:avLst/>
              </a:prstGeom>
              <a:blipFill>
                <a:blip r:embed="rId17"/>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 name="文本框 1062">
                <a:extLst>
                  <a:ext uri="{FF2B5EF4-FFF2-40B4-BE49-F238E27FC236}">
                    <a16:creationId xmlns:a16="http://schemas.microsoft.com/office/drawing/2014/main" id="{DA91B140-157B-DD83-1C68-CD9608EA1416}"/>
                  </a:ext>
                </a:extLst>
              </p:cNvPr>
              <p:cNvSpPr txBox="1"/>
              <p:nvPr/>
            </p:nvSpPr>
            <p:spPr>
              <a:xfrm>
                <a:off x="5219077" y="3037788"/>
                <a:ext cx="612483"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𝑭</m:t>
                          </m:r>
                        </m:den>
                      </m:f>
                    </m:oMath>
                  </m:oMathPara>
                </a14:m>
                <a:endParaRPr lang="zh-CN" altLang="en-US" dirty="0"/>
              </a:p>
            </p:txBody>
          </p:sp>
        </mc:Choice>
        <mc:Fallback xmlns="">
          <p:sp>
            <p:nvSpPr>
              <p:cNvPr id="1063" name="文本框 1062">
                <a:extLst>
                  <a:ext uri="{FF2B5EF4-FFF2-40B4-BE49-F238E27FC236}">
                    <a16:creationId xmlns:a16="http://schemas.microsoft.com/office/drawing/2014/main" id="{DA91B140-157B-DD83-1C68-CD9608EA1416}"/>
                  </a:ext>
                </a:extLst>
              </p:cNvPr>
              <p:cNvSpPr txBox="1">
                <a:spLocks noRot="1" noChangeAspect="1" noMove="1" noResize="1" noEditPoints="1" noAdjustHandles="1" noChangeArrowheads="1" noChangeShapeType="1" noTextEdit="1"/>
              </p:cNvSpPr>
              <p:nvPr/>
            </p:nvSpPr>
            <p:spPr>
              <a:xfrm>
                <a:off x="5219077" y="3037788"/>
                <a:ext cx="612483" cy="619016"/>
              </a:xfrm>
              <a:prstGeom prst="rect">
                <a:avLst/>
              </a:prstGeom>
              <a:blipFill>
                <a:blip r:embed="rId18"/>
                <a:stretch>
                  <a:fillRect b="-6122"/>
                </a:stretch>
              </a:blipFill>
            </p:spPr>
            <p:txBody>
              <a:bodyPr/>
              <a:lstStyle/>
              <a:p>
                <a:r>
                  <a:rPr lang="zh-CN" altLang="en-US">
                    <a:noFill/>
                  </a:rPr>
                  <a:t> </a:t>
                </a:r>
              </a:p>
            </p:txBody>
          </p:sp>
        </mc:Fallback>
      </mc:AlternateContent>
      <p:sp>
        <p:nvSpPr>
          <p:cNvPr id="1064" name="文本框 1063">
            <a:extLst>
              <a:ext uri="{FF2B5EF4-FFF2-40B4-BE49-F238E27FC236}">
                <a16:creationId xmlns:a16="http://schemas.microsoft.com/office/drawing/2014/main" id="{5F79117C-1F4B-BDF9-E81E-4A2DE266C412}"/>
              </a:ext>
            </a:extLst>
          </p:cNvPr>
          <p:cNvSpPr txBox="1"/>
          <p:nvPr/>
        </p:nvSpPr>
        <p:spPr>
          <a:xfrm>
            <a:off x="4739154" y="2657278"/>
            <a:ext cx="1210588" cy="400110"/>
          </a:xfrm>
          <a:prstGeom prst="rect">
            <a:avLst/>
          </a:prstGeom>
          <a:noFill/>
        </p:spPr>
        <p:txBody>
          <a:bodyPr wrap="none" rtlCol="0">
            <a:spAutoFit/>
          </a:bodyPr>
          <a:lstStyle/>
          <a:p>
            <a:pPr algn="l"/>
            <a:r>
              <a:rPr kumimoji="1" lang="zh-CN" altLang="en-US" sz="2000" b="1" dirty="0">
                <a:solidFill>
                  <a:schemeClr val="tx1"/>
                </a:solidFill>
                <a:latin typeface="+mn-ea"/>
              </a:rPr>
              <a:t>需要求解</a:t>
            </a:r>
          </a:p>
        </p:txBody>
      </p:sp>
      <p:sp>
        <p:nvSpPr>
          <p:cNvPr id="1065" name="文本框 1064">
            <a:extLst>
              <a:ext uri="{FF2B5EF4-FFF2-40B4-BE49-F238E27FC236}">
                <a16:creationId xmlns:a16="http://schemas.microsoft.com/office/drawing/2014/main" id="{CB42509E-BADB-04FB-A21B-BF750C1674A8}"/>
              </a:ext>
            </a:extLst>
          </p:cNvPr>
          <p:cNvSpPr txBox="1"/>
          <p:nvPr/>
        </p:nvSpPr>
        <p:spPr>
          <a:xfrm>
            <a:off x="7115425" y="4349194"/>
            <a:ext cx="840295" cy="400110"/>
          </a:xfrm>
          <a:prstGeom prst="rect">
            <a:avLst/>
          </a:prstGeom>
          <a:noFill/>
        </p:spPr>
        <p:txBody>
          <a:bodyPr wrap="none" rtlCol="0">
            <a:spAutoFit/>
          </a:bodyPr>
          <a:lstStyle/>
          <a:p>
            <a:pPr algn="l"/>
            <a:r>
              <a:rPr kumimoji="1" lang="zh-CN" altLang="en-US" sz="2000" dirty="0">
                <a:solidFill>
                  <a:schemeClr val="accent1"/>
                </a:solidFill>
                <a:latin typeface="+mn-ea"/>
              </a:rPr>
              <a:t>更新</a:t>
            </a:r>
            <a:r>
              <a:rPr kumimoji="1" lang="en-US" altLang="zh-CN" sz="2000" dirty="0">
                <a:solidFill>
                  <a:schemeClr val="accent1"/>
                </a:solidFill>
                <a:latin typeface="+mn-ea"/>
              </a:rPr>
              <a:t>F</a:t>
            </a:r>
            <a:endParaRPr kumimoji="1" lang="zh-CN" altLang="en-US" sz="2000" dirty="0">
              <a:solidFill>
                <a:schemeClr val="accent1"/>
              </a:solidFill>
              <a:latin typeface="+mn-ea"/>
            </a:endParaRPr>
          </a:p>
        </p:txBody>
      </p:sp>
      <mc:AlternateContent xmlns:mc="http://schemas.openxmlformats.org/markup-compatibility/2006" xmlns:a14="http://schemas.microsoft.com/office/drawing/2010/main">
        <mc:Choice Requires="a14">
          <p:sp>
            <p:nvSpPr>
              <p:cNvPr id="1066" name="文本框 1065">
                <a:extLst>
                  <a:ext uri="{FF2B5EF4-FFF2-40B4-BE49-F238E27FC236}">
                    <a16:creationId xmlns:a16="http://schemas.microsoft.com/office/drawing/2014/main" id="{A812AADA-5013-B414-FDE1-49F06FAA930A}"/>
                  </a:ext>
                </a:extLst>
              </p:cNvPr>
              <p:cNvSpPr txBox="1"/>
              <p:nvPr/>
            </p:nvSpPr>
            <p:spPr>
              <a:xfrm>
                <a:off x="6658151" y="4191659"/>
                <a:ext cx="612483"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𝑭</m:t>
                          </m:r>
                        </m:den>
                      </m:f>
                    </m:oMath>
                  </m:oMathPara>
                </a14:m>
                <a:endParaRPr lang="zh-CN" altLang="en-US" dirty="0"/>
              </a:p>
            </p:txBody>
          </p:sp>
        </mc:Choice>
        <mc:Fallback xmlns="">
          <p:sp>
            <p:nvSpPr>
              <p:cNvPr id="1066" name="文本框 1065">
                <a:extLst>
                  <a:ext uri="{FF2B5EF4-FFF2-40B4-BE49-F238E27FC236}">
                    <a16:creationId xmlns:a16="http://schemas.microsoft.com/office/drawing/2014/main" id="{A812AADA-5013-B414-FDE1-49F06FAA930A}"/>
                  </a:ext>
                </a:extLst>
              </p:cNvPr>
              <p:cNvSpPr txBox="1">
                <a:spLocks noRot="1" noChangeAspect="1" noMove="1" noResize="1" noEditPoints="1" noAdjustHandles="1" noChangeArrowheads="1" noChangeShapeType="1" noTextEdit="1"/>
              </p:cNvSpPr>
              <p:nvPr/>
            </p:nvSpPr>
            <p:spPr>
              <a:xfrm>
                <a:off x="6658151" y="4191659"/>
                <a:ext cx="612483" cy="619016"/>
              </a:xfrm>
              <a:prstGeom prst="rect">
                <a:avLst/>
              </a:prstGeom>
              <a:blipFill>
                <a:blip r:embed="rId19"/>
                <a:stretch>
                  <a:fillRect b="-61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7" name="文本框 1066">
                <a:extLst>
                  <a:ext uri="{FF2B5EF4-FFF2-40B4-BE49-F238E27FC236}">
                    <a16:creationId xmlns:a16="http://schemas.microsoft.com/office/drawing/2014/main" id="{7C3DF0FA-9D46-9D6B-F8FF-A48B0E6369EA}"/>
                  </a:ext>
                </a:extLst>
              </p:cNvPr>
              <p:cNvSpPr txBox="1"/>
              <p:nvPr/>
            </p:nvSpPr>
            <p:spPr>
              <a:xfrm>
                <a:off x="6329592" y="4839370"/>
                <a:ext cx="1843597" cy="501997"/>
              </a:xfrm>
              <a:prstGeom prst="rect">
                <a:avLst/>
              </a:prstGeom>
              <a:noFill/>
              <a:ln w="41275">
                <a:solidFill>
                  <a:schemeClr val="accent4"/>
                </a:solidFill>
                <a:prstDash val="sysDot"/>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accent6"/>
                              </a:solidFill>
                              <a:latin typeface="Cambria Math" panose="02040503050406030204" pitchFamily="18" charset="0"/>
                            </a:rPr>
                          </m:ctrlPr>
                        </m:sSubPr>
                        <m:e>
                          <m:r>
                            <a:rPr kumimoji="1" lang="en-US" altLang="zh-CN" sz="1400" b="1" i="1" smtClean="0">
                              <a:solidFill>
                                <a:schemeClr val="accent6"/>
                              </a:solidFill>
                              <a:latin typeface="Cambria Math" panose="02040503050406030204" pitchFamily="18" charset="0"/>
                            </a:rPr>
                            <m:t>𝑭</m:t>
                          </m:r>
                        </m:e>
                        <m:sub>
                          <m:r>
                            <a:rPr kumimoji="1" lang="en-US" altLang="zh-CN" sz="1400" b="1" i="1" smtClean="0">
                              <a:solidFill>
                                <a:schemeClr val="accent6"/>
                              </a:solidFill>
                              <a:latin typeface="Cambria Math" panose="02040503050406030204" pitchFamily="18" charset="0"/>
                            </a:rPr>
                            <m:t>𝒖𝒑𝒅𝒂𝒕𝒆</m:t>
                          </m:r>
                        </m:sub>
                      </m:sSub>
                      <m:r>
                        <a:rPr kumimoji="1" lang="en-US" altLang="zh-CN" sz="1400" b="1" i="1" smtClean="0">
                          <a:solidFill>
                            <a:schemeClr val="accent6"/>
                          </a:solidFill>
                          <a:latin typeface="Cambria Math" panose="02040503050406030204" pitchFamily="18" charset="0"/>
                        </a:rPr>
                        <m:t>=</m:t>
                      </m:r>
                      <m:r>
                        <a:rPr kumimoji="1" lang="en-US" altLang="zh-CN" sz="1400" b="1" i="1" smtClean="0">
                          <a:solidFill>
                            <a:schemeClr val="accent6"/>
                          </a:solidFill>
                          <a:latin typeface="Cambria Math" panose="02040503050406030204" pitchFamily="18" charset="0"/>
                        </a:rPr>
                        <m:t>𝑭</m:t>
                      </m:r>
                      <m:r>
                        <a:rPr kumimoji="1" lang="en-US" altLang="zh-CN" sz="1400" b="1" i="1" smtClean="0">
                          <a:solidFill>
                            <a:schemeClr val="accent6"/>
                          </a:solidFill>
                          <a:latin typeface="Cambria Math" panose="02040503050406030204" pitchFamily="18" charset="0"/>
                        </a:rPr>
                        <m:t>−</m:t>
                      </m:r>
                      <m:r>
                        <a:rPr kumimoji="1" lang="en-US" altLang="zh-CN" sz="1400" b="1" i="1" smtClean="0">
                          <a:solidFill>
                            <a:schemeClr val="accent6"/>
                          </a:solidFill>
                          <a:latin typeface="Cambria Math" panose="02040503050406030204" pitchFamily="18" charset="0"/>
                        </a:rPr>
                        <m:t>𝜼</m:t>
                      </m:r>
                      <m:f>
                        <m:fPr>
                          <m:ctrlPr>
                            <a:rPr kumimoji="1" lang="en-US" altLang="zh-CN" sz="1400" b="1" i="1">
                              <a:solidFill>
                                <a:schemeClr val="accent6"/>
                              </a:solidFill>
                              <a:latin typeface="Cambria Math" panose="02040503050406030204" pitchFamily="18" charset="0"/>
                            </a:rPr>
                          </m:ctrlPr>
                        </m:fPr>
                        <m:num>
                          <m:r>
                            <a:rPr kumimoji="1" lang="en-US" altLang="zh-CN" sz="1400" b="1" i="1">
                              <a:solidFill>
                                <a:schemeClr val="accent6"/>
                              </a:solidFill>
                              <a:latin typeface="Cambria Math" panose="02040503050406030204" pitchFamily="18" charset="0"/>
                            </a:rPr>
                            <m:t>𝝏</m:t>
                          </m:r>
                          <m:r>
                            <a:rPr kumimoji="1" lang="en-US" altLang="zh-CN" sz="1400" b="1" i="1">
                              <a:solidFill>
                                <a:schemeClr val="accent6"/>
                              </a:solidFill>
                              <a:latin typeface="Cambria Math" panose="02040503050406030204" pitchFamily="18" charset="0"/>
                            </a:rPr>
                            <m:t>𝑱</m:t>
                          </m:r>
                        </m:num>
                        <m:den>
                          <m:r>
                            <a:rPr kumimoji="1" lang="en-US" altLang="zh-CN" sz="1400" b="1" i="1">
                              <a:solidFill>
                                <a:schemeClr val="accent6"/>
                              </a:solidFill>
                              <a:latin typeface="Cambria Math" panose="02040503050406030204" pitchFamily="18" charset="0"/>
                            </a:rPr>
                            <m:t>𝝏</m:t>
                          </m:r>
                          <m:r>
                            <a:rPr kumimoji="1" lang="en-US" altLang="zh-CN" sz="1400" b="1" i="1">
                              <a:solidFill>
                                <a:schemeClr val="accent6"/>
                              </a:solidFill>
                              <a:latin typeface="Cambria Math" panose="02040503050406030204" pitchFamily="18" charset="0"/>
                            </a:rPr>
                            <m:t>𝑭</m:t>
                          </m:r>
                        </m:den>
                      </m:f>
                    </m:oMath>
                  </m:oMathPara>
                </a14:m>
                <a:endParaRPr lang="zh-CN" altLang="en-US" sz="1400" dirty="0"/>
              </a:p>
            </p:txBody>
          </p:sp>
        </mc:Choice>
        <mc:Fallback xmlns="">
          <p:sp>
            <p:nvSpPr>
              <p:cNvPr id="1067" name="文本框 1066">
                <a:extLst>
                  <a:ext uri="{FF2B5EF4-FFF2-40B4-BE49-F238E27FC236}">
                    <a16:creationId xmlns:a16="http://schemas.microsoft.com/office/drawing/2014/main" id="{7C3DF0FA-9D46-9D6B-F8FF-A48B0E6369EA}"/>
                  </a:ext>
                </a:extLst>
              </p:cNvPr>
              <p:cNvSpPr txBox="1">
                <a:spLocks noRot="1" noChangeAspect="1" noMove="1" noResize="1" noEditPoints="1" noAdjustHandles="1" noChangeArrowheads="1" noChangeShapeType="1" noTextEdit="1"/>
              </p:cNvSpPr>
              <p:nvPr/>
            </p:nvSpPr>
            <p:spPr>
              <a:xfrm>
                <a:off x="6329592" y="4839370"/>
                <a:ext cx="1843597" cy="501997"/>
              </a:xfrm>
              <a:prstGeom prst="rect">
                <a:avLst/>
              </a:prstGeom>
              <a:blipFill>
                <a:blip r:embed="rId20"/>
                <a:stretch>
                  <a:fillRect/>
                </a:stretch>
              </a:blipFill>
              <a:ln w="41275">
                <a:solidFill>
                  <a:schemeClr val="accent4"/>
                </a:solidFill>
                <a:prstDash val="sysDot"/>
              </a:ln>
            </p:spPr>
            <p:txBody>
              <a:bodyPr/>
              <a:lstStyle/>
              <a:p>
                <a:r>
                  <a:rPr lang="zh-CN" altLang="en-US">
                    <a:noFill/>
                  </a:rPr>
                  <a:t> </a:t>
                </a:r>
              </a:p>
            </p:txBody>
          </p:sp>
        </mc:Fallback>
      </mc:AlternateContent>
      <p:sp>
        <p:nvSpPr>
          <p:cNvPr id="1070" name="矩形 1069">
            <a:extLst>
              <a:ext uri="{FF2B5EF4-FFF2-40B4-BE49-F238E27FC236}">
                <a16:creationId xmlns:a16="http://schemas.microsoft.com/office/drawing/2014/main" id="{085C57A9-A9A5-F11C-2D59-5CC0715E0192}"/>
              </a:ext>
            </a:extLst>
          </p:cNvPr>
          <p:cNvSpPr/>
          <p:nvPr/>
        </p:nvSpPr>
        <p:spPr>
          <a:xfrm>
            <a:off x="9577532" y="2015544"/>
            <a:ext cx="877162" cy="862809"/>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071" name="文本框 1070">
                <a:extLst>
                  <a:ext uri="{FF2B5EF4-FFF2-40B4-BE49-F238E27FC236}">
                    <a16:creationId xmlns:a16="http://schemas.microsoft.com/office/drawing/2014/main" id="{084AD4A8-6E39-DEE9-1AE9-7918E30EA196}"/>
                  </a:ext>
                </a:extLst>
              </p:cNvPr>
              <p:cNvSpPr txBox="1"/>
              <p:nvPr/>
            </p:nvSpPr>
            <p:spPr>
              <a:xfrm>
                <a:off x="9719026" y="2177055"/>
                <a:ext cx="604653"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1" i="1" dirty="0" smtClean="0">
                          <a:solidFill>
                            <a:schemeClr val="bg1"/>
                          </a:solidFill>
                          <a:latin typeface="Cambria Math" panose="02040503050406030204" pitchFamily="18" charset="0"/>
                          <a:ea typeface="Cambria Math" panose="02040503050406030204" pitchFamily="18" charset="0"/>
                        </a:rPr>
                        <m:t>⨂</m:t>
                      </m:r>
                    </m:oMath>
                  </m:oMathPara>
                </a14:m>
                <a:endParaRPr kumimoji="1" lang="zh-CN" altLang="en-US" sz="2800" b="1" dirty="0">
                  <a:solidFill>
                    <a:schemeClr val="bg1"/>
                  </a:solidFill>
                  <a:latin typeface="+mn-ea"/>
                </a:endParaRPr>
              </a:p>
            </p:txBody>
          </p:sp>
        </mc:Choice>
        <mc:Fallback xmlns="">
          <p:sp>
            <p:nvSpPr>
              <p:cNvPr id="1071" name="文本框 1070">
                <a:extLst>
                  <a:ext uri="{FF2B5EF4-FFF2-40B4-BE49-F238E27FC236}">
                    <a16:creationId xmlns:a16="http://schemas.microsoft.com/office/drawing/2014/main" id="{084AD4A8-6E39-DEE9-1AE9-7918E30EA196}"/>
                  </a:ext>
                </a:extLst>
              </p:cNvPr>
              <p:cNvSpPr txBox="1">
                <a:spLocks noRot="1" noChangeAspect="1" noMove="1" noResize="1" noEditPoints="1" noAdjustHandles="1" noChangeArrowheads="1" noChangeShapeType="1" noTextEdit="1"/>
              </p:cNvSpPr>
              <p:nvPr/>
            </p:nvSpPr>
            <p:spPr>
              <a:xfrm>
                <a:off x="9719026" y="2177055"/>
                <a:ext cx="604653" cy="523220"/>
              </a:xfrm>
              <a:prstGeom prst="rect">
                <a:avLst/>
              </a:prstGeom>
              <a:blipFill>
                <a:blip r:embed="rId21"/>
                <a:stretch>
                  <a:fillRect b="-9524"/>
                </a:stretch>
              </a:blipFill>
            </p:spPr>
            <p:txBody>
              <a:bodyPr/>
              <a:lstStyle/>
              <a:p>
                <a:r>
                  <a:rPr lang="zh-CN" altLang="en-US">
                    <a:noFill/>
                  </a:rPr>
                  <a:t> </a:t>
                </a:r>
              </a:p>
            </p:txBody>
          </p:sp>
        </mc:Fallback>
      </mc:AlternateContent>
      <p:sp>
        <p:nvSpPr>
          <p:cNvPr id="1072" name="Right Arrow 73">
            <a:extLst>
              <a:ext uri="{FF2B5EF4-FFF2-40B4-BE49-F238E27FC236}">
                <a16:creationId xmlns:a16="http://schemas.microsoft.com/office/drawing/2014/main" id="{D9B8CFB2-8E0F-83A8-2A2E-CD2FD9752B30}"/>
              </a:ext>
            </a:extLst>
          </p:cNvPr>
          <p:cNvSpPr/>
          <p:nvPr/>
        </p:nvSpPr>
        <p:spPr>
          <a:xfrm rot="683143" flipV="1">
            <a:off x="8006436" y="2378047"/>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73" name="Right Arrow 73">
            <a:extLst>
              <a:ext uri="{FF2B5EF4-FFF2-40B4-BE49-F238E27FC236}">
                <a16:creationId xmlns:a16="http://schemas.microsoft.com/office/drawing/2014/main" id="{DFC67C9B-0348-0B0C-7126-FDB69520C6D0}"/>
              </a:ext>
            </a:extLst>
          </p:cNvPr>
          <p:cNvSpPr/>
          <p:nvPr/>
        </p:nvSpPr>
        <p:spPr>
          <a:xfrm flipV="1">
            <a:off x="10473933" y="2378047"/>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074" name="文本框 1073">
                <a:extLst>
                  <a:ext uri="{FF2B5EF4-FFF2-40B4-BE49-F238E27FC236}">
                    <a16:creationId xmlns:a16="http://schemas.microsoft.com/office/drawing/2014/main" id="{154A0FC5-E0CF-9A9F-D2E2-2C2EE96375C7}"/>
                  </a:ext>
                </a:extLst>
              </p:cNvPr>
              <p:cNvSpPr txBox="1"/>
              <p:nvPr/>
            </p:nvSpPr>
            <p:spPr>
              <a:xfrm>
                <a:off x="10844232" y="1878844"/>
                <a:ext cx="469744"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𝑧</m:t>
                      </m:r>
                    </m:oMath>
                  </m:oMathPara>
                </a14:m>
                <a:endParaRPr kumimoji="1" lang="zh-CN" altLang="en-US" sz="2800" dirty="0">
                  <a:latin typeface="+mn-ea"/>
                </a:endParaRPr>
              </a:p>
            </p:txBody>
          </p:sp>
        </mc:Choice>
        <mc:Fallback xmlns="">
          <p:sp>
            <p:nvSpPr>
              <p:cNvPr id="1074" name="文本框 1073">
                <a:extLst>
                  <a:ext uri="{FF2B5EF4-FFF2-40B4-BE49-F238E27FC236}">
                    <a16:creationId xmlns:a16="http://schemas.microsoft.com/office/drawing/2014/main" id="{154A0FC5-E0CF-9A9F-D2E2-2C2EE96375C7}"/>
                  </a:ext>
                </a:extLst>
              </p:cNvPr>
              <p:cNvSpPr txBox="1">
                <a:spLocks noRot="1" noChangeAspect="1" noMove="1" noResize="1" noEditPoints="1" noAdjustHandles="1" noChangeArrowheads="1" noChangeShapeType="1" noTextEdit="1"/>
              </p:cNvSpPr>
              <p:nvPr/>
            </p:nvSpPr>
            <p:spPr>
              <a:xfrm>
                <a:off x="10844232" y="1878844"/>
                <a:ext cx="469744"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6" name="文本框 1075">
                <a:extLst>
                  <a:ext uri="{FF2B5EF4-FFF2-40B4-BE49-F238E27FC236}">
                    <a16:creationId xmlns:a16="http://schemas.microsoft.com/office/drawing/2014/main" id="{B500C477-3834-7C94-9EB1-769B9717655A}"/>
                  </a:ext>
                </a:extLst>
              </p:cNvPr>
              <p:cNvSpPr txBox="1"/>
              <p:nvPr/>
            </p:nvSpPr>
            <p:spPr>
              <a:xfrm>
                <a:off x="9586423" y="2913626"/>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1076" name="文本框 1075">
                <a:extLst>
                  <a:ext uri="{FF2B5EF4-FFF2-40B4-BE49-F238E27FC236}">
                    <a16:creationId xmlns:a16="http://schemas.microsoft.com/office/drawing/2014/main" id="{B500C477-3834-7C94-9EB1-769B9717655A}"/>
                  </a:ext>
                </a:extLst>
              </p:cNvPr>
              <p:cNvSpPr txBox="1">
                <a:spLocks noRot="1" noChangeAspect="1" noMove="1" noResize="1" noEditPoints="1" noAdjustHandles="1" noChangeArrowheads="1" noChangeShapeType="1" noTextEdit="1"/>
              </p:cNvSpPr>
              <p:nvPr/>
            </p:nvSpPr>
            <p:spPr>
              <a:xfrm>
                <a:off x="9586423" y="2913626"/>
                <a:ext cx="774571" cy="401200"/>
              </a:xfrm>
              <a:prstGeom prst="rect">
                <a:avLst/>
              </a:prstGeom>
              <a:blipFill>
                <a:blip r:embed="rId23"/>
                <a:stretch>
                  <a:fillRect b="-12121"/>
                </a:stretch>
              </a:blipFill>
            </p:spPr>
            <p:txBody>
              <a:bodyPr/>
              <a:lstStyle/>
              <a:p>
                <a:r>
                  <a:rPr lang="zh-CN" altLang="en-US">
                    <a:noFill/>
                  </a:rPr>
                  <a:t> </a:t>
                </a:r>
              </a:p>
            </p:txBody>
          </p:sp>
        </mc:Fallback>
      </mc:AlternateContent>
      <p:cxnSp>
        <p:nvCxnSpPr>
          <p:cNvPr id="1077" name="直线箭头连接符 1076">
            <a:extLst>
              <a:ext uri="{FF2B5EF4-FFF2-40B4-BE49-F238E27FC236}">
                <a16:creationId xmlns:a16="http://schemas.microsoft.com/office/drawing/2014/main" id="{439F13E7-9E41-F092-FEBE-A1E99B722E7B}"/>
              </a:ext>
            </a:extLst>
          </p:cNvPr>
          <p:cNvCxnSpPr/>
          <p:nvPr/>
        </p:nvCxnSpPr>
        <p:spPr>
          <a:xfrm flipH="1">
            <a:off x="10562136" y="2576506"/>
            <a:ext cx="1076960" cy="0"/>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8" name="直线箭头连接符 1077">
            <a:extLst>
              <a:ext uri="{FF2B5EF4-FFF2-40B4-BE49-F238E27FC236}">
                <a16:creationId xmlns:a16="http://schemas.microsoft.com/office/drawing/2014/main" id="{6AEE8FCB-9251-1F3B-9AF5-8021E8E3CF35}"/>
              </a:ext>
            </a:extLst>
          </p:cNvPr>
          <p:cNvCxnSpPr>
            <a:cxnSpLocks/>
          </p:cNvCxnSpPr>
          <p:nvPr/>
        </p:nvCxnSpPr>
        <p:spPr>
          <a:xfrm flipH="1" flipV="1">
            <a:off x="8055924" y="2124683"/>
            <a:ext cx="1320975" cy="295543"/>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9" name="文本框 1078">
                <a:extLst>
                  <a:ext uri="{FF2B5EF4-FFF2-40B4-BE49-F238E27FC236}">
                    <a16:creationId xmlns:a16="http://schemas.microsoft.com/office/drawing/2014/main" id="{2B55DE00-A27A-3A71-EA5F-08AA1281319A}"/>
                  </a:ext>
                </a:extLst>
              </p:cNvPr>
              <p:cNvSpPr txBox="1"/>
              <p:nvPr/>
            </p:nvSpPr>
            <p:spPr>
              <a:xfrm>
                <a:off x="10502488" y="2604118"/>
                <a:ext cx="1316971"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m:oMathPara>
                </a14:m>
                <a:endParaRPr lang="zh-CN" altLang="en-US" dirty="0"/>
              </a:p>
            </p:txBody>
          </p:sp>
        </mc:Choice>
        <mc:Fallback xmlns="">
          <p:sp>
            <p:nvSpPr>
              <p:cNvPr id="1079" name="文本框 1078">
                <a:extLst>
                  <a:ext uri="{FF2B5EF4-FFF2-40B4-BE49-F238E27FC236}">
                    <a16:creationId xmlns:a16="http://schemas.microsoft.com/office/drawing/2014/main" id="{2B55DE00-A27A-3A71-EA5F-08AA1281319A}"/>
                  </a:ext>
                </a:extLst>
              </p:cNvPr>
              <p:cNvSpPr txBox="1">
                <a:spLocks noRot="1" noChangeAspect="1" noMove="1" noResize="1" noEditPoints="1" noAdjustHandles="1" noChangeArrowheads="1" noChangeShapeType="1" noTextEdit="1"/>
              </p:cNvSpPr>
              <p:nvPr/>
            </p:nvSpPr>
            <p:spPr>
              <a:xfrm>
                <a:off x="10502488" y="2604118"/>
                <a:ext cx="1316971" cy="619016"/>
              </a:xfrm>
              <a:prstGeom prst="rect">
                <a:avLst/>
              </a:prstGeom>
              <a:blipFill>
                <a:blip r:embed="rId24"/>
                <a:stretch>
                  <a:fillRect b="-6000"/>
                </a:stretch>
              </a:blipFill>
            </p:spPr>
            <p:txBody>
              <a:bodyPr/>
              <a:lstStyle/>
              <a:p>
                <a:r>
                  <a:rPr lang="zh-CN" altLang="en-US">
                    <a:noFill/>
                  </a:rPr>
                  <a:t> </a:t>
                </a:r>
              </a:p>
            </p:txBody>
          </p:sp>
        </mc:Fallback>
      </mc:AlternateContent>
      <p:sp>
        <p:nvSpPr>
          <p:cNvPr id="1085" name="矩形 1084">
            <a:extLst>
              <a:ext uri="{FF2B5EF4-FFF2-40B4-BE49-F238E27FC236}">
                <a16:creationId xmlns:a16="http://schemas.microsoft.com/office/drawing/2014/main" id="{48A42F8F-63C8-273A-A345-7C1CC0ABEE78}"/>
              </a:ext>
            </a:extLst>
          </p:cNvPr>
          <p:cNvSpPr/>
          <p:nvPr/>
        </p:nvSpPr>
        <p:spPr>
          <a:xfrm>
            <a:off x="7478988" y="1841375"/>
            <a:ext cx="540400" cy="456565"/>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086" name="文本框 1085">
                <a:extLst>
                  <a:ext uri="{FF2B5EF4-FFF2-40B4-BE49-F238E27FC236}">
                    <a16:creationId xmlns:a16="http://schemas.microsoft.com/office/drawing/2014/main" id="{4BAFAEE9-54A5-1EF4-7D0F-7E79167C5C15}"/>
                  </a:ext>
                </a:extLst>
              </p:cNvPr>
              <p:cNvSpPr txBox="1"/>
              <p:nvPr/>
            </p:nvSpPr>
            <p:spPr>
              <a:xfrm>
                <a:off x="7468456" y="1774720"/>
                <a:ext cx="604653"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1" i="1" dirty="0" smtClean="0">
                          <a:solidFill>
                            <a:schemeClr val="bg1"/>
                          </a:solidFill>
                          <a:latin typeface="Cambria Math" panose="02040503050406030204" pitchFamily="18" charset="0"/>
                          <a:ea typeface="Cambria Math" panose="02040503050406030204" pitchFamily="18" charset="0"/>
                        </a:rPr>
                        <m:t>⨂</m:t>
                      </m:r>
                    </m:oMath>
                  </m:oMathPara>
                </a14:m>
                <a:endParaRPr kumimoji="1" lang="zh-CN" altLang="en-US" sz="2800" b="1" dirty="0">
                  <a:solidFill>
                    <a:schemeClr val="bg1"/>
                  </a:solidFill>
                  <a:latin typeface="+mn-ea"/>
                </a:endParaRPr>
              </a:p>
            </p:txBody>
          </p:sp>
        </mc:Choice>
        <mc:Fallback xmlns="">
          <p:sp>
            <p:nvSpPr>
              <p:cNvPr id="1086" name="文本框 1085">
                <a:extLst>
                  <a:ext uri="{FF2B5EF4-FFF2-40B4-BE49-F238E27FC236}">
                    <a16:creationId xmlns:a16="http://schemas.microsoft.com/office/drawing/2014/main" id="{4BAFAEE9-54A5-1EF4-7D0F-7E79167C5C15}"/>
                  </a:ext>
                </a:extLst>
              </p:cNvPr>
              <p:cNvSpPr txBox="1">
                <a:spLocks noRot="1" noChangeAspect="1" noMove="1" noResize="1" noEditPoints="1" noAdjustHandles="1" noChangeArrowheads="1" noChangeShapeType="1" noTextEdit="1"/>
              </p:cNvSpPr>
              <p:nvPr/>
            </p:nvSpPr>
            <p:spPr>
              <a:xfrm>
                <a:off x="7468456" y="1774720"/>
                <a:ext cx="604653" cy="523220"/>
              </a:xfrm>
              <a:prstGeom prst="rect">
                <a:avLst/>
              </a:prstGeom>
              <a:blipFill>
                <a:blip r:embed="rId25"/>
                <a:stretch>
                  <a:fillRect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9" name="文本框 1088">
                <a:extLst>
                  <a:ext uri="{FF2B5EF4-FFF2-40B4-BE49-F238E27FC236}">
                    <a16:creationId xmlns:a16="http://schemas.microsoft.com/office/drawing/2014/main" id="{778214CD-0A40-41D6-D5A9-98D9F293AAEA}"/>
                  </a:ext>
                </a:extLst>
              </p:cNvPr>
              <p:cNvSpPr txBox="1"/>
              <p:nvPr/>
            </p:nvSpPr>
            <p:spPr>
              <a:xfrm>
                <a:off x="6247372" y="2169971"/>
                <a:ext cx="994041" cy="622671"/>
              </a:xfrm>
              <a:prstGeom prst="rect">
                <a:avLst/>
              </a:prstGeom>
              <a:solidFill>
                <a:schemeClr val="accent5">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smtClean="0">
                              <a:solidFill>
                                <a:srgbClr val="C00000"/>
                              </a:solidFill>
                              <a:latin typeface="Cambria Math" panose="02040503050406030204" pitchFamily="18" charset="0"/>
                            </a:rPr>
                          </m:ctrlPr>
                        </m:fPr>
                        <m:num>
                          <m:r>
                            <a:rPr kumimoji="1" lang="en-US" altLang="zh-CN" b="1" i="1">
                              <a:solidFill>
                                <a:srgbClr val="C00000"/>
                              </a:solidFill>
                              <a:latin typeface="Cambria Math" panose="02040503050406030204" pitchFamily="18" charset="0"/>
                            </a:rPr>
                            <m:t>𝝏</m:t>
                          </m:r>
                          <m:r>
                            <a:rPr kumimoji="1" lang="en-US" altLang="zh-CN" b="1" i="1">
                              <a:solidFill>
                                <a:srgbClr val="C00000"/>
                              </a:solidFill>
                              <a:latin typeface="Cambria Math" panose="02040503050406030204" pitchFamily="18" charset="0"/>
                            </a:rPr>
                            <m:t>𝑱</m:t>
                          </m:r>
                        </m:num>
                        <m:den>
                          <m:r>
                            <a:rPr kumimoji="1" lang="en-US" altLang="zh-CN" b="1" i="1">
                              <a:solidFill>
                                <a:srgbClr val="C00000"/>
                              </a:solidFill>
                              <a:latin typeface="Cambria Math" panose="02040503050406030204" pitchFamily="18" charset="0"/>
                            </a:rPr>
                            <m:t>𝝏</m:t>
                          </m:r>
                          <m:r>
                            <a:rPr kumimoji="1" lang="en-US" altLang="zh-CN" b="1" i="1">
                              <a:solidFill>
                                <a:srgbClr val="C00000"/>
                              </a:solidFill>
                              <a:latin typeface="Cambria Math" panose="02040503050406030204" pitchFamily="18" charset="0"/>
                            </a:rPr>
                            <m:t>𝑿</m:t>
                          </m:r>
                        </m:den>
                      </m:f>
                    </m:oMath>
                  </m:oMathPara>
                </a14:m>
                <a:endParaRPr lang="zh-CN" altLang="en-US" dirty="0">
                  <a:solidFill>
                    <a:srgbClr val="C00000"/>
                  </a:solidFill>
                </a:endParaRPr>
              </a:p>
            </p:txBody>
          </p:sp>
        </mc:Choice>
        <mc:Fallback xmlns="">
          <p:sp>
            <p:nvSpPr>
              <p:cNvPr id="1089" name="文本框 1088">
                <a:extLst>
                  <a:ext uri="{FF2B5EF4-FFF2-40B4-BE49-F238E27FC236}">
                    <a16:creationId xmlns:a16="http://schemas.microsoft.com/office/drawing/2014/main" id="{778214CD-0A40-41D6-D5A9-98D9F293AAEA}"/>
                  </a:ext>
                </a:extLst>
              </p:cNvPr>
              <p:cNvSpPr txBox="1">
                <a:spLocks noRot="1" noChangeAspect="1" noMove="1" noResize="1" noEditPoints="1" noAdjustHandles="1" noChangeArrowheads="1" noChangeShapeType="1" noTextEdit="1"/>
              </p:cNvSpPr>
              <p:nvPr/>
            </p:nvSpPr>
            <p:spPr>
              <a:xfrm>
                <a:off x="6247372" y="2169971"/>
                <a:ext cx="994041" cy="622671"/>
              </a:xfrm>
              <a:prstGeom prst="rect">
                <a:avLst/>
              </a:prstGeom>
              <a:blipFill>
                <a:blip r:embed="rId26"/>
                <a:stretch>
                  <a:fillRect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0" name="文本框 1089">
                <a:extLst>
                  <a:ext uri="{FF2B5EF4-FFF2-40B4-BE49-F238E27FC236}">
                    <a16:creationId xmlns:a16="http://schemas.microsoft.com/office/drawing/2014/main" id="{C25C9AB5-DAA3-8F4A-2633-E17EBF54956B}"/>
                  </a:ext>
                </a:extLst>
              </p:cNvPr>
              <p:cNvSpPr txBox="1"/>
              <p:nvPr/>
            </p:nvSpPr>
            <p:spPr>
              <a:xfrm>
                <a:off x="6254183" y="2822492"/>
                <a:ext cx="1244059" cy="338554"/>
              </a:xfrm>
              <a:prstGeom prst="rect">
                <a:avLst/>
              </a:prstGeom>
              <a:noFill/>
            </p:spPr>
            <p:txBody>
              <a:bodyPr wrap="none" rtlCol="0">
                <a:spAutoFit/>
              </a:bodyPr>
              <a:lstStyle/>
              <a:p>
                <a:pPr algn="l"/>
                <a:r>
                  <a:rPr kumimoji="1" lang="zh-CN" altLang="en-US" sz="1600" dirty="0">
                    <a:solidFill>
                      <a:schemeClr val="accent1"/>
                    </a:solidFill>
                    <a:latin typeface="+mn-ea"/>
                  </a:rPr>
                  <a:t>回传</a:t>
                </a:r>
                <a14:m>
                  <m:oMath xmlns:m="http://schemas.openxmlformats.org/officeDocument/2006/math">
                    <m:r>
                      <a:rPr kumimoji="1" lang="en-US" altLang="zh-CN" sz="1600" b="1" i="1" smtClean="0">
                        <a:solidFill>
                          <a:schemeClr val="accent1"/>
                        </a:solidFill>
                        <a:latin typeface="Cambria Math" panose="02040503050406030204" pitchFamily="18" charset="0"/>
                      </a:rPr>
                      <m:t>𝒍</m:t>
                    </m:r>
                    <m:r>
                      <a:rPr kumimoji="1" lang="en-US" altLang="zh-CN" sz="1600" b="1" i="1" smtClean="0">
                        <a:solidFill>
                          <a:schemeClr val="accent1"/>
                        </a:solidFill>
                        <a:latin typeface="Cambria Math" panose="02040503050406030204" pitchFamily="18" charset="0"/>
                      </a:rPr>
                      <m:t>−</m:t>
                    </m:r>
                    <m:r>
                      <a:rPr kumimoji="1" lang="en-US" altLang="zh-CN" sz="1600" b="1" i="1" smtClean="0">
                        <a:solidFill>
                          <a:schemeClr val="accent1"/>
                        </a:solidFill>
                        <a:latin typeface="Cambria Math" panose="02040503050406030204" pitchFamily="18" charset="0"/>
                      </a:rPr>
                      <m:t>𝟐</m:t>
                    </m:r>
                  </m:oMath>
                </a14:m>
                <a:r>
                  <a:rPr kumimoji="1" lang="zh-CN" altLang="en-US" sz="1600" dirty="0">
                    <a:solidFill>
                      <a:schemeClr val="accent1"/>
                    </a:solidFill>
                    <a:latin typeface="+mn-ea"/>
                  </a:rPr>
                  <a:t>层</a:t>
                </a:r>
              </a:p>
            </p:txBody>
          </p:sp>
        </mc:Choice>
        <mc:Fallback xmlns="">
          <p:sp>
            <p:nvSpPr>
              <p:cNvPr id="1090" name="文本框 1089">
                <a:extLst>
                  <a:ext uri="{FF2B5EF4-FFF2-40B4-BE49-F238E27FC236}">
                    <a16:creationId xmlns:a16="http://schemas.microsoft.com/office/drawing/2014/main" id="{C25C9AB5-DAA3-8F4A-2633-E17EBF54956B}"/>
                  </a:ext>
                </a:extLst>
              </p:cNvPr>
              <p:cNvSpPr txBox="1">
                <a:spLocks noRot="1" noChangeAspect="1" noMove="1" noResize="1" noEditPoints="1" noAdjustHandles="1" noChangeArrowheads="1" noChangeShapeType="1" noTextEdit="1"/>
              </p:cNvSpPr>
              <p:nvPr/>
            </p:nvSpPr>
            <p:spPr>
              <a:xfrm>
                <a:off x="6254183" y="2822492"/>
                <a:ext cx="1244059" cy="338554"/>
              </a:xfrm>
              <a:prstGeom prst="rect">
                <a:avLst/>
              </a:prstGeom>
              <a:blipFill>
                <a:blip r:embed="rId27"/>
                <a:stretch>
                  <a:fillRect l="-2020" t="-7143" r="-1010" b="-17857"/>
                </a:stretch>
              </a:blipFill>
            </p:spPr>
            <p:txBody>
              <a:bodyPr/>
              <a:lstStyle/>
              <a:p>
                <a:r>
                  <a:rPr lang="zh-CN" altLang="en-US">
                    <a:noFill/>
                  </a:rPr>
                  <a:t> </a:t>
                </a:r>
              </a:p>
            </p:txBody>
          </p:sp>
        </mc:Fallback>
      </mc:AlternateContent>
      <p:sp>
        <p:nvSpPr>
          <p:cNvPr id="1095" name="Right Arrow 73">
            <a:extLst>
              <a:ext uri="{FF2B5EF4-FFF2-40B4-BE49-F238E27FC236}">
                <a16:creationId xmlns:a16="http://schemas.microsoft.com/office/drawing/2014/main" id="{103D962D-35F4-067D-6C95-A5310546B4CF}"/>
              </a:ext>
            </a:extLst>
          </p:cNvPr>
          <p:cNvSpPr/>
          <p:nvPr/>
        </p:nvSpPr>
        <p:spPr>
          <a:xfrm flipV="1">
            <a:off x="5986278" y="1859162"/>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cxnSp>
        <p:nvCxnSpPr>
          <p:cNvPr id="1096" name="直线箭头连接符 1095">
            <a:extLst>
              <a:ext uri="{FF2B5EF4-FFF2-40B4-BE49-F238E27FC236}">
                <a16:creationId xmlns:a16="http://schemas.microsoft.com/office/drawing/2014/main" id="{A0740A00-95D1-9975-9FFC-99FDC0B710B6}"/>
              </a:ext>
            </a:extLst>
          </p:cNvPr>
          <p:cNvCxnSpPr>
            <a:cxnSpLocks/>
          </p:cNvCxnSpPr>
          <p:nvPr/>
        </p:nvCxnSpPr>
        <p:spPr>
          <a:xfrm flipH="1">
            <a:off x="5949742" y="2036330"/>
            <a:ext cx="1431967" cy="15498"/>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4"/>
          </p:nvPr>
        </p:nvSpPr>
        <p:spPr/>
        <p:txBody>
          <a:bodyPr/>
          <a:lstStyle/>
          <a:p>
            <a:fld id="{AF69888C-E133-43D9-A638-B5C95925B91C}" type="slidenum">
              <a:rPr lang="zh-CN" altLang="en-US" smtClean="0"/>
              <a:t>36</a:t>
            </a:fld>
            <a:endParaRPr lang="zh-CN" altLang="en-US" dirty="0"/>
          </a:p>
        </p:txBody>
      </p:sp>
    </p:spTree>
    <p:extLst>
      <p:ext uri="{BB962C8B-B14F-4D97-AF65-F5344CB8AC3E}">
        <p14:creationId xmlns:p14="http://schemas.microsoft.com/office/powerpoint/2010/main" val="2803546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17" name="文本框 16">
            <a:extLst>
              <a:ext uri="{FF2B5EF4-FFF2-40B4-BE49-F238E27FC236}">
                <a16:creationId xmlns:a16="http://schemas.microsoft.com/office/drawing/2014/main" id="{E9853B30-33E8-59B3-0436-BFA54DBED5D3}"/>
              </a:ext>
            </a:extLst>
          </p:cNvPr>
          <p:cNvSpPr txBox="1"/>
          <p:nvPr/>
        </p:nvSpPr>
        <p:spPr>
          <a:xfrm>
            <a:off x="1426244" y="858147"/>
            <a:ext cx="877163" cy="369332"/>
          </a:xfrm>
          <a:prstGeom prst="rect">
            <a:avLst/>
          </a:prstGeom>
          <a:noFill/>
        </p:spPr>
        <p:txBody>
          <a:bodyPr wrap="none" rtlCol="0">
            <a:spAutoFit/>
          </a:bodyPr>
          <a:lstStyle/>
          <a:p>
            <a:pPr algn="l"/>
            <a:r>
              <a:rPr kumimoji="1" lang="zh-CN" altLang="en-US" b="1" dirty="0">
                <a:latin typeface="+mn-ea"/>
              </a:rPr>
              <a:t>卷积层</a:t>
            </a:r>
          </a:p>
        </p:txBody>
      </p:sp>
      <p:sp>
        <p:nvSpPr>
          <p:cNvPr id="92" name="椭圆 91">
            <a:extLst>
              <a:ext uri="{FF2B5EF4-FFF2-40B4-BE49-F238E27FC236}">
                <a16:creationId xmlns:a16="http://schemas.microsoft.com/office/drawing/2014/main" id="{E03DB5C0-F7DD-2A0D-B735-7D6282CCBDC5}"/>
              </a:ext>
            </a:extLst>
          </p:cNvPr>
          <p:cNvSpPr/>
          <p:nvPr/>
        </p:nvSpPr>
        <p:spPr>
          <a:xfrm>
            <a:off x="715460" y="911958"/>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233E56E-2DFB-DA24-2CA1-E1B6108251D8}"/>
                  </a:ext>
                </a:extLst>
              </p:cNvPr>
              <p:cNvSpPr txBox="1"/>
              <p:nvPr/>
            </p:nvSpPr>
            <p:spPr>
              <a:xfrm>
                <a:off x="2512741" y="782309"/>
                <a:ext cx="9345315" cy="499560"/>
              </a:xfrm>
              <a:prstGeom prst="rect">
                <a:avLst/>
              </a:prstGeom>
              <a:noFill/>
            </p:spPr>
            <p:txBody>
              <a:bodyPr wrap="none" rtlCol="0">
                <a:spAutoFit/>
              </a:bodyPr>
              <a:lstStyle/>
              <a:p>
                <a:r>
                  <a:rPr kumimoji="1" lang="zh-CN" altLang="en-US" dirty="0">
                    <a:latin typeface="+mn-ea"/>
                  </a:rPr>
                  <a:t>卷积层为</a:t>
                </a:r>
                <a14:m>
                  <m:oMath xmlns:m="http://schemas.openxmlformats.org/officeDocument/2006/math">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层</m:t>
                    </m:r>
                  </m:oMath>
                </a14:m>
                <a:r>
                  <a:rPr kumimoji="1" lang="zh-CN" altLang="en-US" dirty="0">
                    <a:latin typeface="+mn-ea"/>
                  </a:rPr>
                  <a:t>，上层经</a:t>
                </a:r>
                <a14:m>
                  <m:oMath xmlns:m="http://schemas.openxmlformats.org/officeDocument/2006/math">
                    <m:r>
                      <a:rPr kumimoji="1" lang="en-US" altLang="zh-CN" i="1">
                        <a:latin typeface="Cambria Math" panose="02040503050406030204" pitchFamily="18" charset="0"/>
                      </a:rPr>
                      <m:t>𝑙</m:t>
                    </m:r>
                  </m:oMath>
                </a14:m>
                <a:r>
                  <a:rPr kumimoji="1" lang="zh-CN" altLang="en-US" dirty="0">
                    <a:latin typeface="+mn-ea"/>
                  </a:rPr>
                  <a:t>层池化层回传至</a:t>
                </a:r>
                <a14:m>
                  <m:oMath xmlns:m="http://schemas.openxmlformats.org/officeDocument/2006/math">
                    <m:r>
                      <a:rPr kumimoji="1" lang="en-US" altLang="zh-CN" i="1">
                        <a:latin typeface="Cambria Math" panose="02040503050406030204" pitchFamily="18" charset="0"/>
                      </a:rPr>
                      <m:t>𝑙</m:t>
                    </m:r>
                    <m:r>
                      <a:rPr kumimoji="1" lang="en-US" altLang="zh-CN" i="1">
                        <a:latin typeface="Cambria Math" panose="02040503050406030204" pitchFamily="18" charset="0"/>
                      </a:rPr>
                      <m:t>−1</m:t>
                    </m:r>
                  </m:oMath>
                </a14:m>
                <a:r>
                  <a:rPr kumimoji="1" lang="zh-CN" altLang="en-US" dirty="0">
                    <a:latin typeface="+mn-ea"/>
                  </a:rPr>
                  <a:t>层的梯度为</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p>
                        </m:sSup>
                      </m:den>
                    </m:f>
                    <m:r>
                      <a:rPr kumimoji="1" lang="zh-CN" altLang="en-US" b="0" i="0" smtClean="0">
                        <a:latin typeface="Cambria Math" panose="02040503050406030204" pitchFamily="18" charset="0"/>
                      </a:rPr>
                      <m:t>，</m:t>
                    </m:r>
                    <m:r>
                      <a:rPr kumimoji="1" lang="zh-CN" altLang="en-US" i="1">
                        <a:latin typeface="Cambria Math" panose="02040503050406030204" pitchFamily="18" charset="0"/>
                      </a:rPr>
                      <m:t>为</m:t>
                    </m:r>
                    <m:r>
                      <a:rPr kumimoji="1" lang="zh-CN" altLang="en-US" i="1" smtClean="0">
                        <a:latin typeface="Cambria Math" panose="02040503050406030204" pitchFamily="18" charset="0"/>
                      </a:rPr>
                      <m:t>方便</m:t>
                    </m:r>
                    <m:r>
                      <a:rPr kumimoji="1" lang="zh-CN" altLang="en-US" i="1">
                        <a:latin typeface="Cambria Math" panose="02040503050406030204" pitchFamily="18" charset="0"/>
                      </a:rPr>
                      <m:t>表示</m:t>
                    </m:r>
                    <m:r>
                      <a:rPr kumimoji="1" lang="zh-CN" altLang="en-US" i="1" smtClean="0">
                        <a:latin typeface="Cambria Math" panose="02040503050406030204" pitchFamily="18" charset="0"/>
                      </a:rPr>
                      <m:t>后</m:t>
                    </m:r>
                    <m:r>
                      <a:rPr kumimoji="1" lang="zh-CN" altLang="en-US" i="1">
                        <a:latin typeface="Cambria Math" panose="02040503050406030204" pitchFamily="18" charset="0"/>
                      </a:rPr>
                      <m:t>统一</m:t>
                    </m:r>
                    <m:r>
                      <a:rPr kumimoji="1" lang="zh-CN" altLang="en-US" i="1" smtClean="0">
                        <a:latin typeface="Cambria Math" panose="02040503050406030204" pitchFamily="18" charset="0"/>
                      </a:rPr>
                      <m:t>写为</m:t>
                    </m:r>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a14:m>
                <a:endParaRPr kumimoji="1" lang="zh-CN" altLang="en-US" dirty="0">
                  <a:latin typeface="+mn-ea"/>
                </a:endParaRPr>
              </a:p>
            </p:txBody>
          </p:sp>
        </mc:Choice>
        <mc:Fallback xmlns="">
          <p:sp>
            <p:nvSpPr>
              <p:cNvPr id="95" name="文本框 94">
                <a:extLst>
                  <a:ext uri="{FF2B5EF4-FFF2-40B4-BE49-F238E27FC236}">
                    <a16:creationId xmlns:a16="http://schemas.microsoft.com/office/drawing/2014/main" id="{9233E56E-2DFB-DA24-2CA1-E1B6108251D8}"/>
                  </a:ext>
                </a:extLst>
              </p:cNvPr>
              <p:cNvSpPr txBox="1">
                <a:spLocks noRot="1" noChangeAspect="1" noMove="1" noResize="1" noEditPoints="1" noAdjustHandles="1" noChangeArrowheads="1" noChangeShapeType="1" noTextEdit="1"/>
              </p:cNvSpPr>
              <p:nvPr/>
            </p:nvSpPr>
            <p:spPr>
              <a:xfrm>
                <a:off x="2512741" y="782309"/>
                <a:ext cx="9345315" cy="499560"/>
              </a:xfrm>
              <a:prstGeom prst="rect">
                <a:avLst/>
              </a:prstGeom>
              <a:blipFill>
                <a:blip r:embed="rId3"/>
                <a:stretch>
                  <a:fillRect l="-522" b="-6098"/>
                </a:stretch>
              </a:blipFill>
            </p:spPr>
            <p:txBody>
              <a:bodyPr/>
              <a:lstStyle/>
              <a:p>
                <a:r>
                  <a:rPr lang="zh-CN" altLang="en-US">
                    <a:noFill/>
                  </a:rPr>
                  <a:t> </a:t>
                </a:r>
              </a:p>
            </p:txBody>
          </p:sp>
        </mc:Fallback>
      </mc:AlternateContent>
      <p:grpSp>
        <p:nvGrpSpPr>
          <p:cNvPr id="176" name="组合 175">
            <a:extLst>
              <a:ext uri="{FF2B5EF4-FFF2-40B4-BE49-F238E27FC236}">
                <a16:creationId xmlns:a16="http://schemas.microsoft.com/office/drawing/2014/main" id="{2711B7CA-2ECD-4AC3-DDB3-0FFC82ED996F}"/>
              </a:ext>
            </a:extLst>
          </p:cNvPr>
          <p:cNvGrpSpPr/>
          <p:nvPr/>
        </p:nvGrpSpPr>
        <p:grpSpPr>
          <a:xfrm>
            <a:off x="3281417" y="1949583"/>
            <a:ext cx="1187829" cy="1168394"/>
            <a:chOff x="1012421" y="3232600"/>
            <a:chExt cx="940024" cy="924644"/>
          </a:xfrm>
          <a:solidFill>
            <a:schemeClr val="accent4">
              <a:lumMod val="20000"/>
              <a:lumOff val="80000"/>
            </a:schemeClr>
          </a:solidFill>
        </p:grpSpPr>
        <mc:AlternateContent xmlns:mc="http://schemas.openxmlformats.org/markup-compatibility/2006" xmlns:a14="http://schemas.microsoft.com/office/drawing/2010/main">
          <mc:Choice Requires="a14">
            <p:sp>
              <p:nvSpPr>
                <p:cNvPr id="177" name="矩形 176">
                  <a:extLst>
                    <a:ext uri="{FF2B5EF4-FFF2-40B4-BE49-F238E27FC236}">
                      <a16:creationId xmlns:a16="http://schemas.microsoft.com/office/drawing/2014/main" id="{8D2D6703-90F8-2D75-6F7E-9FC4441CC1AB}"/>
                    </a:ext>
                  </a:extLst>
                </p:cNvPr>
                <p:cNvSpPr/>
                <p:nvPr/>
              </p:nvSpPr>
              <p:spPr>
                <a:xfrm>
                  <a:off x="1012421" y="3232600"/>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b="0" i="1" smtClean="0">
                                <a:solidFill>
                                  <a:schemeClr val="tx1"/>
                                </a:solidFill>
                                <a:latin typeface="Cambria Math" panose="02040503050406030204" pitchFamily="18" charset="0"/>
                              </a:rPr>
                            </m:ctrlPr>
                          </m:sSubPr>
                          <m:e>
                            <m:r>
                              <a:rPr kumimoji="1" lang="en-US" altLang="zh-CN" sz="2400" b="0" i="1" smtClean="0">
                                <a:solidFill>
                                  <a:schemeClr val="tx1"/>
                                </a:solidFill>
                                <a:latin typeface="Cambria Math" panose="02040503050406030204" pitchFamily="18" charset="0"/>
                              </a:rPr>
                              <m:t>𝑧</m:t>
                            </m:r>
                          </m:e>
                          <m:sub>
                            <m:r>
                              <a:rPr kumimoji="1" lang="en-US" altLang="zh-CN" sz="2400" b="0" i="1" smtClean="0">
                                <a:solidFill>
                                  <a:schemeClr val="tx1"/>
                                </a:solidFill>
                                <a:latin typeface="Cambria Math" panose="02040503050406030204" pitchFamily="18" charset="0"/>
                              </a:rPr>
                              <m:t>11</m:t>
                            </m:r>
                          </m:sub>
                        </m:sSub>
                      </m:oMath>
                    </m:oMathPara>
                  </a14:m>
                  <a:endParaRPr kumimoji="1" lang="zh-CN" altLang="en-US" sz="2400" dirty="0">
                    <a:solidFill>
                      <a:schemeClr val="tx1"/>
                    </a:solidFill>
                  </a:endParaRPr>
                </a:p>
              </p:txBody>
            </p:sp>
          </mc:Choice>
          <mc:Fallback xmlns="">
            <p:sp>
              <p:nvSpPr>
                <p:cNvPr id="177" name="矩形 176">
                  <a:extLst>
                    <a:ext uri="{FF2B5EF4-FFF2-40B4-BE49-F238E27FC236}">
                      <a16:creationId xmlns:a16="http://schemas.microsoft.com/office/drawing/2014/main" id="{8D2D6703-90F8-2D75-6F7E-9FC4441CC1AB}"/>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4"/>
                  <a:stretch>
                    <a:fillRect l="-2041"/>
                  </a:stretch>
                </a:blipFill>
                <a:ln>
                  <a:solidFill>
                    <a:schemeClr val="accent4">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矩形 177">
                  <a:extLst>
                    <a:ext uri="{FF2B5EF4-FFF2-40B4-BE49-F238E27FC236}">
                      <a16:creationId xmlns:a16="http://schemas.microsoft.com/office/drawing/2014/main" id="{8EE1B5F3-ECC0-4C16-A82C-8E0B327D5BBF}"/>
                    </a:ext>
                  </a:extLst>
                </p:cNvPr>
                <p:cNvSpPr/>
                <p:nvPr/>
              </p:nvSpPr>
              <p:spPr>
                <a:xfrm>
                  <a:off x="1012421" y="3694922"/>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tx1"/>
                                </a:solidFill>
                                <a:latin typeface="Cambria Math" panose="02040503050406030204" pitchFamily="18" charset="0"/>
                              </a:rPr>
                            </m:ctrlPr>
                          </m:sSubPr>
                          <m:e>
                            <m:r>
                              <a:rPr kumimoji="1" lang="en-US" altLang="zh-CN" sz="2400" i="1">
                                <a:solidFill>
                                  <a:schemeClr val="tx1"/>
                                </a:solidFill>
                                <a:latin typeface="Cambria Math" panose="02040503050406030204" pitchFamily="18" charset="0"/>
                              </a:rPr>
                              <m:t>𝑧</m:t>
                            </m:r>
                          </m:e>
                          <m:sub>
                            <m:r>
                              <a:rPr kumimoji="1" lang="en-US" altLang="zh-CN" sz="2400" b="0" i="1" smtClean="0">
                                <a:solidFill>
                                  <a:schemeClr val="tx1"/>
                                </a:solidFill>
                                <a:latin typeface="Cambria Math" panose="02040503050406030204" pitchFamily="18" charset="0"/>
                              </a:rPr>
                              <m:t>21</m:t>
                            </m:r>
                          </m:sub>
                        </m:sSub>
                      </m:oMath>
                    </m:oMathPara>
                  </a14:m>
                  <a:endParaRPr kumimoji="1" lang="zh-CN" altLang="en-US" sz="2400" dirty="0">
                    <a:solidFill>
                      <a:schemeClr val="tx1"/>
                    </a:solidFill>
                  </a:endParaRPr>
                </a:p>
              </p:txBody>
            </p:sp>
          </mc:Choice>
          <mc:Fallback xmlns="">
            <p:sp>
              <p:nvSpPr>
                <p:cNvPr id="178" name="矩形 177">
                  <a:extLst>
                    <a:ext uri="{FF2B5EF4-FFF2-40B4-BE49-F238E27FC236}">
                      <a16:creationId xmlns:a16="http://schemas.microsoft.com/office/drawing/2014/main" id="{8EE1B5F3-ECC0-4C16-A82C-8E0B327D5BBF}"/>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5"/>
                  <a:stretch>
                    <a:fillRect l="-2041"/>
                  </a:stretch>
                </a:blipFill>
                <a:ln>
                  <a:solidFill>
                    <a:schemeClr val="accent4">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矩形 178">
                  <a:extLst>
                    <a:ext uri="{FF2B5EF4-FFF2-40B4-BE49-F238E27FC236}">
                      <a16:creationId xmlns:a16="http://schemas.microsoft.com/office/drawing/2014/main" id="{37F4B299-E5A1-425A-C843-DE2D218CF1AD}"/>
                    </a:ext>
                  </a:extLst>
                </p:cNvPr>
                <p:cNvSpPr/>
                <p:nvPr/>
              </p:nvSpPr>
              <p:spPr>
                <a:xfrm>
                  <a:off x="1482433" y="3694922"/>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tx1"/>
                                </a:solidFill>
                                <a:latin typeface="Cambria Math" panose="02040503050406030204" pitchFamily="18" charset="0"/>
                              </a:rPr>
                            </m:ctrlPr>
                          </m:sSubPr>
                          <m:e>
                            <m:r>
                              <a:rPr kumimoji="1" lang="en-US" altLang="zh-CN" sz="2400" i="1">
                                <a:solidFill>
                                  <a:schemeClr val="tx1"/>
                                </a:solidFill>
                                <a:latin typeface="Cambria Math" panose="02040503050406030204" pitchFamily="18" charset="0"/>
                              </a:rPr>
                              <m:t>𝑧</m:t>
                            </m:r>
                          </m:e>
                          <m:sub>
                            <m:r>
                              <a:rPr kumimoji="1" lang="en-US" altLang="zh-CN" sz="2400" b="0" i="1" smtClean="0">
                                <a:solidFill>
                                  <a:schemeClr val="tx1"/>
                                </a:solidFill>
                                <a:latin typeface="Cambria Math" panose="02040503050406030204" pitchFamily="18" charset="0"/>
                              </a:rPr>
                              <m:t>22</m:t>
                            </m:r>
                          </m:sub>
                        </m:sSub>
                      </m:oMath>
                    </m:oMathPara>
                  </a14:m>
                  <a:endParaRPr kumimoji="1" lang="zh-CN" altLang="en-US" sz="2400" dirty="0">
                    <a:solidFill>
                      <a:schemeClr val="tx1"/>
                    </a:solidFill>
                  </a:endParaRPr>
                </a:p>
              </p:txBody>
            </p:sp>
          </mc:Choice>
          <mc:Fallback xmlns="">
            <p:sp>
              <p:nvSpPr>
                <p:cNvPr id="179" name="矩形 178">
                  <a:extLst>
                    <a:ext uri="{FF2B5EF4-FFF2-40B4-BE49-F238E27FC236}">
                      <a16:creationId xmlns:a16="http://schemas.microsoft.com/office/drawing/2014/main" id="{37F4B299-E5A1-425A-C843-DE2D218CF1AD}"/>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6"/>
                  <a:stretch>
                    <a:fillRect l="-2041"/>
                  </a:stretch>
                </a:blipFill>
                <a:ln>
                  <a:solidFill>
                    <a:schemeClr val="accent4">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矩形 179">
                  <a:extLst>
                    <a:ext uri="{FF2B5EF4-FFF2-40B4-BE49-F238E27FC236}">
                      <a16:creationId xmlns:a16="http://schemas.microsoft.com/office/drawing/2014/main" id="{1ED31D50-C37A-E870-8737-DF83EA51961B}"/>
                    </a:ext>
                  </a:extLst>
                </p:cNvPr>
                <p:cNvSpPr/>
                <p:nvPr/>
              </p:nvSpPr>
              <p:spPr>
                <a:xfrm>
                  <a:off x="1482433" y="3232600"/>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tx1"/>
                                </a:solidFill>
                                <a:latin typeface="Cambria Math" panose="02040503050406030204" pitchFamily="18" charset="0"/>
                              </a:rPr>
                            </m:ctrlPr>
                          </m:sSubPr>
                          <m:e>
                            <m:r>
                              <a:rPr kumimoji="1" lang="en-US" altLang="zh-CN" sz="2400" i="1">
                                <a:solidFill>
                                  <a:schemeClr val="tx1"/>
                                </a:solidFill>
                                <a:latin typeface="Cambria Math" panose="02040503050406030204" pitchFamily="18" charset="0"/>
                              </a:rPr>
                              <m:t>𝑧</m:t>
                            </m:r>
                          </m:e>
                          <m:sub>
                            <m:r>
                              <a:rPr kumimoji="1" lang="en-US" altLang="zh-CN" sz="2400" i="1">
                                <a:solidFill>
                                  <a:schemeClr val="tx1"/>
                                </a:solidFill>
                                <a:latin typeface="Cambria Math" panose="02040503050406030204" pitchFamily="18" charset="0"/>
                              </a:rPr>
                              <m:t>1</m:t>
                            </m:r>
                            <m:r>
                              <a:rPr kumimoji="1" lang="en-US" altLang="zh-CN" sz="2400" b="0" i="1" smtClean="0">
                                <a:solidFill>
                                  <a:schemeClr val="tx1"/>
                                </a:solidFill>
                                <a:latin typeface="Cambria Math" panose="02040503050406030204" pitchFamily="18" charset="0"/>
                              </a:rPr>
                              <m:t>2</m:t>
                            </m:r>
                          </m:sub>
                        </m:sSub>
                      </m:oMath>
                    </m:oMathPara>
                  </a14:m>
                  <a:endParaRPr kumimoji="1" lang="zh-CN" altLang="en-US" sz="2400" dirty="0">
                    <a:solidFill>
                      <a:schemeClr val="tx1"/>
                    </a:solidFill>
                  </a:endParaRPr>
                </a:p>
              </p:txBody>
            </p:sp>
          </mc:Choice>
          <mc:Fallback xmlns="">
            <p:sp>
              <p:nvSpPr>
                <p:cNvPr id="180" name="矩形 179">
                  <a:extLst>
                    <a:ext uri="{FF2B5EF4-FFF2-40B4-BE49-F238E27FC236}">
                      <a16:creationId xmlns:a16="http://schemas.microsoft.com/office/drawing/2014/main" id="{1ED31D50-C37A-E870-8737-DF83EA51961B}"/>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7"/>
                  <a:stretch>
                    <a:fillRect l="-2041"/>
                  </a:stretch>
                </a:blipFill>
                <a:ln>
                  <a:solidFill>
                    <a:schemeClr val="accent4">
                      <a:lumMod val="75000"/>
                    </a:schemeClr>
                  </a:solidFill>
                </a:ln>
              </p:spPr>
              <p:txBody>
                <a:bodyPr/>
                <a:lstStyle/>
                <a:p>
                  <a:r>
                    <a:rPr lang="zh-CN" altLang="en-US">
                      <a:noFill/>
                    </a:rPr>
                    <a:t> </a:t>
                  </a:r>
                </a:p>
              </p:txBody>
            </p:sp>
          </mc:Fallback>
        </mc:AlternateContent>
      </p:grpSp>
      <p:sp>
        <p:nvSpPr>
          <p:cNvPr id="181" name="文本框 180">
            <a:extLst>
              <a:ext uri="{FF2B5EF4-FFF2-40B4-BE49-F238E27FC236}">
                <a16:creationId xmlns:a16="http://schemas.microsoft.com/office/drawing/2014/main" id="{CB9CE1FC-8A2F-A76B-5DC0-5BAAA29414A4}"/>
              </a:ext>
            </a:extLst>
          </p:cNvPr>
          <p:cNvSpPr txBox="1"/>
          <p:nvPr/>
        </p:nvSpPr>
        <p:spPr>
          <a:xfrm>
            <a:off x="4581584" y="2318554"/>
            <a:ext cx="356188"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8086972B-88D0-7678-B491-7D72B57CCB5B}"/>
                  </a:ext>
                </a:extLst>
              </p:cNvPr>
              <p:cNvSpPr txBox="1"/>
              <p:nvPr/>
            </p:nvSpPr>
            <p:spPr>
              <a:xfrm>
                <a:off x="4937772" y="2302620"/>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182" name="文本框 181">
                <a:extLst>
                  <a:ext uri="{FF2B5EF4-FFF2-40B4-BE49-F238E27FC236}">
                    <a16:creationId xmlns:a16="http://schemas.microsoft.com/office/drawing/2014/main" id="{8086972B-88D0-7678-B491-7D72B57CCB5B}"/>
                  </a:ext>
                </a:extLst>
              </p:cNvPr>
              <p:cNvSpPr txBox="1">
                <a:spLocks noRot="1" noChangeAspect="1" noMove="1" noResize="1" noEditPoints="1" noAdjustHandles="1" noChangeArrowheads="1" noChangeShapeType="1" noTextEdit="1"/>
              </p:cNvSpPr>
              <p:nvPr/>
            </p:nvSpPr>
            <p:spPr>
              <a:xfrm>
                <a:off x="4937772" y="2302620"/>
                <a:ext cx="774571" cy="401200"/>
              </a:xfrm>
              <a:prstGeom prst="rect">
                <a:avLst/>
              </a:prstGeom>
              <a:blipFill>
                <a:blip r:embed="rId8"/>
                <a:stretch>
                  <a:fillRect b="-9091"/>
                </a:stretch>
              </a:blipFill>
            </p:spPr>
            <p:txBody>
              <a:bodyPr/>
              <a:lstStyle/>
              <a:p>
                <a:r>
                  <a:rPr lang="zh-CN" altLang="en-US">
                    <a:noFill/>
                  </a:rPr>
                  <a:t> </a:t>
                </a:r>
              </a:p>
            </p:txBody>
          </p:sp>
        </mc:Fallback>
      </mc:AlternateContent>
      <p:sp>
        <p:nvSpPr>
          <p:cNvPr id="183" name="双中括号 182">
            <a:extLst>
              <a:ext uri="{FF2B5EF4-FFF2-40B4-BE49-F238E27FC236}">
                <a16:creationId xmlns:a16="http://schemas.microsoft.com/office/drawing/2014/main" id="{5AB23DF6-651D-F32E-4265-53ABC087CC0D}"/>
              </a:ext>
            </a:extLst>
          </p:cNvPr>
          <p:cNvSpPr/>
          <p:nvPr/>
        </p:nvSpPr>
        <p:spPr>
          <a:xfrm>
            <a:off x="5712342" y="1861883"/>
            <a:ext cx="3958208" cy="1256094"/>
          </a:xfrm>
          <a:prstGeom prst="bracketPair">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A0ADD60D-C667-BE46-644E-36A4E19811A9}"/>
                  </a:ext>
                </a:extLst>
              </p:cNvPr>
              <p:cNvSpPr txBox="1"/>
              <p:nvPr/>
            </p:nvSpPr>
            <p:spPr>
              <a:xfrm>
                <a:off x="6201013" y="3253339"/>
                <a:ext cx="115595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𝑋</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输入</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184" name="文本框 183">
                <a:extLst>
                  <a:ext uri="{FF2B5EF4-FFF2-40B4-BE49-F238E27FC236}">
                    <a16:creationId xmlns:a16="http://schemas.microsoft.com/office/drawing/2014/main" id="{A0ADD60D-C667-BE46-644E-36A4E19811A9}"/>
                  </a:ext>
                </a:extLst>
              </p:cNvPr>
              <p:cNvSpPr txBox="1">
                <a:spLocks noRot="1" noChangeAspect="1" noMove="1" noResize="1" noEditPoints="1" noAdjustHandles="1" noChangeArrowheads="1" noChangeShapeType="1" noTextEdit="1"/>
              </p:cNvSpPr>
              <p:nvPr/>
            </p:nvSpPr>
            <p:spPr>
              <a:xfrm>
                <a:off x="6201013" y="3253339"/>
                <a:ext cx="1155957" cy="400110"/>
              </a:xfrm>
              <a:prstGeom prst="rect">
                <a:avLst/>
              </a:prstGeom>
              <a:blipFill>
                <a:blip r:embed="rId9"/>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EB9EB047-A12A-912C-A393-ABCC68A530B9}"/>
                  </a:ext>
                </a:extLst>
              </p:cNvPr>
              <p:cNvSpPr txBox="1"/>
              <p:nvPr/>
            </p:nvSpPr>
            <p:spPr>
              <a:xfrm>
                <a:off x="7869165" y="3248504"/>
                <a:ext cx="1408142"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卷积核</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185" name="文本框 184">
                <a:extLst>
                  <a:ext uri="{FF2B5EF4-FFF2-40B4-BE49-F238E27FC236}">
                    <a16:creationId xmlns:a16="http://schemas.microsoft.com/office/drawing/2014/main" id="{EB9EB047-A12A-912C-A393-ABCC68A530B9}"/>
                  </a:ext>
                </a:extLst>
              </p:cNvPr>
              <p:cNvSpPr txBox="1">
                <a:spLocks noRot="1" noChangeAspect="1" noMove="1" noResize="1" noEditPoints="1" noAdjustHandles="1" noChangeArrowheads="1" noChangeShapeType="1" noTextEdit="1"/>
              </p:cNvSpPr>
              <p:nvPr/>
            </p:nvSpPr>
            <p:spPr>
              <a:xfrm>
                <a:off x="7869165" y="3248504"/>
                <a:ext cx="1408142" cy="401200"/>
              </a:xfrm>
              <a:prstGeom prst="rect">
                <a:avLst/>
              </a:prstGeom>
              <a:blipFill>
                <a:blip r:embed="rId10"/>
                <a:stretch>
                  <a:fillRect b="-12121"/>
                </a:stretch>
              </a:blipFill>
            </p:spPr>
            <p:txBody>
              <a:bodyPr/>
              <a:lstStyle/>
              <a:p>
                <a:r>
                  <a:rPr lang="zh-CN" altLang="en-US">
                    <a:noFill/>
                  </a:rPr>
                  <a:t> </a:t>
                </a:r>
              </a:p>
            </p:txBody>
          </p:sp>
        </mc:Fallback>
      </mc:AlternateContent>
      <p:grpSp>
        <p:nvGrpSpPr>
          <p:cNvPr id="1030" name="组合 1029">
            <a:extLst>
              <a:ext uri="{FF2B5EF4-FFF2-40B4-BE49-F238E27FC236}">
                <a16:creationId xmlns:a16="http://schemas.microsoft.com/office/drawing/2014/main" id="{35799C84-37E9-854B-A183-28F7BC0FABB3}"/>
              </a:ext>
            </a:extLst>
          </p:cNvPr>
          <p:cNvGrpSpPr/>
          <p:nvPr/>
        </p:nvGrpSpPr>
        <p:grpSpPr>
          <a:xfrm>
            <a:off x="5976493" y="1653883"/>
            <a:ext cx="1572860" cy="1547123"/>
            <a:chOff x="8172823" y="1424151"/>
            <a:chExt cx="989292" cy="973104"/>
          </a:xfrm>
          <a:solidFill>
            <a:schemeClr val="accent6">
              <a:lumMod val="20000"/>
              <a:lumOff val="80000"/>
            </a:schemeClr>
          </a:solidFill>
        </p:grpSpPr>
        <p:grpSp>
          <p:nvGrpSpPr>
            <p:cNvPr id="186" name="组合 185">
              <a:extLst>
                <a:ext uri="{FF2B5EF4-FFF2-40B4-BE49-F238E27FC236}">
                  <a16:creationId xmlns:a16="http://schemas.microsoft.com/office/drawing/2014/main" id="{A92593FD-1313-6956-4DB3-C683D4838FFE}"/>
                </a:ext>
              </a:extLst>
            </p:cNvPr>
            <p:cNvGrpSpPr/>
            <p:nvPr/>
          </p:nvGrpSpPr>
          <p:grpSpPr>
            <a:xfrm>
              <a:off x="8172823" y="1424151"/>
              <a:ext cx="659527" cy="648736"/>
              <a:chOff x="1012421" y="3232600"/>
              <a:chExt cx="940024" cy="924644"/>
            </a:xfrm>
            <a:grpFill/>
          </p:grpSpPr>
          <mc:AlternateContent xmlns:mc="http://schemas.openxmlformats.org/markup-compatibility/2006" xmlns:a14="http://schemas.microsoft.com/office/drawing/2010/main">
            <mc:Choice Requires="a14">
              <p:sp>
                <p:nvSpPr>
                  <p:cNvPr id="187" name="矩形 186">
                    <a:extLst>
                      <a:ext uri="{FF2B5EF4-FFF2-40B4-BE49-F238E27FC236}">
                        <a16:creationId xmlns:a16="http://schemas.microsoft.com/office/drawing/2014/main" id="{BD50A955-B3BE-574E-C0E1-45C85AE221E2}"/>
                      </a:ext>
                    </a:extLst>
                  </p:cNvPr>
                  <p:cNvSpPr/>
                  <p:nvPr/>
                </p:nvSpPr>
                <p:spPr>
                  <a:xfrm>
                    <a:off x="1012421"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𝑋</m:t>
                              </m:r>
                            </m:e>
                            <m:sub>
                              <m:r>
                                <a:rPr kumimoji="1" lang="en-US" altLang="zh-CN" sz="1800" b="0" i="1" smtClean="0">
                                  <a:solidFill>
                                    <a:schemeClr val="tx1"/>
                                  </a:solidFill>
                                  <a:latin typeface="Cambria Math" panose="02040503050406030204" pitchFamily="18" charset="0"/>
                                </a:rPr>
                                <m:t>11</m:t>
                              </m:r>
                            </m:sub>
                          </m:sSub>
                        </m:oMath>
                      </m:oMathPara>
                    </a14:m>
                    <a:endParaRPr kumimoji="1" lang="zh-CN" altLang="en-US" dirty="0"/>
                  </a:p>
                </p:txBody>
              </p:sp>
            </mc:Choice>
            <mc:Fallback xmlns="">
              <p:sp>
                <p:nvSpPr>
                  <p:cNvPr id="187" name="矩形 186">
                    <a:extLst>
                      <a:ext uri="{FF2B5EF4-FFF2-40B4-BE49-F238E27FC236}">
                        <a16:creationId xmlns:a16="http://schemas.microsoft.com/office/drawing/2014/main" id="{BD50A955-B3BE-574E-C0E1-45C85AE221E2}"/>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11"/>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矩形 187">
                    <a:extLst>
                      <a:ext uri="{FF2B5EF4-FFF2-40B4-BE49-F238E27FC236}">
                        <a16:creationId xmlns:a16="http://schemas.microsoft.com/office/drawing/2014/main" id="{D9F07CAA-320F-806D-90B3-90B8FEC151B8}"/>
                      </a:ext>
                    </a:extLst>
                  </p:cNvPr>
                  <p:cNvSpPr/>
                  <p:nvPr/>
                </p:nvSpPr>
                <p:spPr>
                  <a:xfrm>
                    <a:off x="1012421"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𝑋</m:t>
                              </m:r>
                            </m:e>
                            <m:sub>
                              <m:r>
                                <a:rPr kumimoji="1" lang="en-US" altLang="zh-CN" sz="1800" b="0" i="1" smtClean="0">
                                  <a:solidFill>
                                    <a:schemeClr val="tx1"/>
                                  </a:solidFill>
                                  <a:latin typeface="Cambria Math" panose="02040503050406030204" pitchFamily="18" charset="0"/>
                                </a:rPr>
                                <m:t>21</m:t>
                              </m:r>
                            </m:sub>
                          </m:sSub>
                        </m:oMath>
                      </m:oMathPara>
                    </a14:m>
                    <a:endParaRPr kumimoji="1" lang="zh-CN" altLang="en-US" dirty="0"/>
                  </a:p>
                </p:txBody>
              </p:sp>
            </mc:Choice>
            <mc:Fallback xmlns="">
              <p:sp>
                <p:nvSpPr>
                  <p:cNvPr id="188" name="矩形 187">
                    <a:extLst>
                      <a:ext uri="{FF2B5EF4-FFF2-40B4-BE49-F238E27FC236}">
                        <a16:creationId xmlns:a16="http://schemas.microsoft.com/office/drawing/2014/main" id="{D9F07CAA-320F-806D-90B3-90B8FEC151B8}"/>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12"/>
                    <a:stretch>
                      <a:fillRect l="-2273"/>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矩形 188">
                    <a:extLst>
                      <a:ext uri="{FF2B5EF4-FFF2-40B4-BE49-F238E27FC236}">
                        <a16:creationId xmlns:a16="http://schemas.microsoft.com/office/drawing/2014/main" id="{E09DA6E6-1006-A903-A9B1-BB1CCE081D76}"/>
                      </a:ext>
                    </a:extLst>
                  </p:cNvPr>
                  <p:cNvSpPr/>
                  <p:nvPr/>
                </p:nvSpPr>
                <p:spPr>
                  <a:xfrm>
                    <a:off x="1482433"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𝑋</m:t>
                              </m:r>
                            </m:e>
                            <m:sub>
                              <m:r>
                                <a:rPr kumimoji="1" lang="en-US" altLang="zh-CN" sz="1800" b="0" i="1" smtClean="0">
                                  <a:solidFill>
                                    <a:schemeClr val="tx1"/>
                                  </a:solidFill>
                                  <a:latin typeface="Cambria Math" panose="02040503050406030204" pitchFamily="18" charset="0"/>
                                </a:rPr>
                                <m:t>22</m:t>
                              </m:r>
                            </m:sub>
                          </m:sSub>
                        </m:oMath>
                      </m:oMathPara>
                    </a14:m>
                    <a:endParaRPr kumimoji="1" lang="zh-CN" altLang="en-US" dirty="0"/>
                  </a:p>
                </p:txBody>
              </p:sp>
            </mc:Choice>
            <mc:Fallback xmlns="">
              <p:sp>
                <p:nvSpPr>
                  <p:cNvPr id="189" name="矩形 188">
                    <a:extLst>
                      <a:ext uri="{FF2B5EF4-FFF2-40B4-BE49-F238E27FC236}">
                        <a16:creationId xmlns:a16="http://schemas.microsoft.com/office/drawing/2014/main" id="{E09DA6E6-1006-A903-A9B1-BB1CCE081D76}"/>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13"/>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矩形 189">
                    <a:extLst>
                      <a:ext uri="{FF2B5EF4-FFF2-40B4-BE49-F238E27FC236}">
                        <a16:creationId xmlns:a16="http://schemas.microsoft.com/office/drawing/2014/main" id="{FC6B28C3-6C2C-2CF6-65CE-DEB521D27277}"/>
                      </a:ext>
                    </a:extLst>
                  </p:cNvPr>
                  <p:cNvSpPr/>
                  <p:nvPr/>
                </p:nvSpPr>
                <p:spPr>
                  <a:xfrm>
                    <a:off x="1482433"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𝑋</m:t>
                              </m:r>
                            </m:e>
                            <m:sub>
                              <m:r>
                                <a:rPr kumimoji="1" lang="en-US" altLang="zh-CN" sz="1800" b="0" i="1" smtClean="0">
                                  <a:solidFill>
                                    <a:schemeClr val="tx1"/>
                                  </a:solidFill>
                                  <a:latin typeface="Cambria Math" panose="02040503050406030204" pitchFamily="18" charset="0"/>
                                </a:rPr>
                                <m:t>12</m:t>
                              </m:r>
                            </m:sub>
                          </m:sSub>
                        </m:oMath>
                      </m:oMathPara>
                    </a14:m>
                    <a:endParaRPr kumimoji="1" lang="zh-CN" altLang="en-US" dirty="0"/>
                  </a:p>
                </p:txBody>
              </p:sp>
            </mc:Choice>
            <mc:Fallback xmlns="">
              <p:sp>
                <p:nvSpPr>
                  <p:cNvPr id="190" name="矩形 189">
                    <a:extLst>
                      <a:ext uri="{FF2B5EF4-FFF2-40B4-BE49-F238E27FC236}">
                        <a16:creationId xmlns:a16="http://schemas.microsoft.com/office/drawing/2014/main" id="{FC6B28C3-6C2C-2CF6-65CE-DEB521D27277}"/>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14"/>
                    <a:stretch>
                      <a:fillRect l="-2326"/>
                    </a:stretch>
                  </a:blipFill>
                  <a:ln>
                    <a:solidFill>
                      <a:schemeClr val="accent6">
                        <a:lumMod val="75000"/>
                      </a:schemeClr>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1" name="矩形 190">
                  <a:extLst>
                    <a:ext uri="{FF2B5EF4-FFF2-40B4-BE49-F238E27FC236}">
                      <a16:creationId xmlns:a16="http://schemas.microsoft.com/office/drawing/2014/main" id="{CAF1CD20-458A-39ED-E2CE-F678C0A00C31}"/>
                    </a:ext>
                  </a:extLst>
                </p:cNvPr>
                <p:cNvSpPr/>
                <p:nvPr/>
              </p:nvSpPr>
              <p:spPr>
                <a:xfrm>
                  <a:off x="8832351" y="14241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𝑋</m:t>
                            </m:r>
                          </m:e>
                          <m:sub>
                            <m:r>
                              <a:rPr kumimoji="1" lang="en-US" altLang="zh-CN" sz="1800" b="0" i="1" smtClean="0">
                                <a:solidFill>
                                  <a:schemeClr val="tx1"/>
                                </a:solidFill>
                                <a:latin typeface="Cambria Math" panose="02040503050406030204" pitchFamily="18" charset="0"/>
                              </a:rPr>
                              <m:t>13</m:t>
                            </m:r>
                          </m:sub>
                        </m:sSub>
                      </m:oMath>
                    </m:oMathPara>
                  </a14:m>
                  <a:endParaRPr kumimoji="1" lang="zh-CN" altLang="en-US" dirty="0"/>
                </a:p>
              </p:txBody>
            </p:sp>
          </mc:Choice>
          <mc:Fallback xmlns="">
            <p:sp>
              <p:nvSpPr>
                <p:cNvPr id="191" name="矩形 190">
                  <a:extLst>
                    <a:ext uri="{FF2B5EF4-FFF2-40B4-BE49-F238E27FC236}">
                      <a16:creationId xmlns:a16="http://schemas.microsoft.com/office/drawing/2014/main" id="{CAF1CD20-458A-39ED-E2CE-F678C0A00C31}"/>
                    </a:ext>
                  </a:extLst>
                </p:cNvPr>
                <p:cNvSpPr>
                  <a:spLocks noRot="1" noChangeAspect="1" noMove="1" noResize="1" noEditPoints="1" noAdjustHandles="1" noChangeArrowheads="1" noChangeShapeType="1" noTextEdit="1"/>
                </p:cNvSpPr>
                <p:nvPr/>
              </p:nvSpPr>
              <p:spPr>
                <a:xfrm>
                  <a:off x="8832351" y="1424151"/>
                  <a:ext cx="329764" cy="324368"/>
                </a:xfrm>
                <a:prstGeom prst="rect">
                  <a:avLst/>
                </a:prstGeom>
                <a:blipFill>
                  <a:blip r:embed="rId1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4" name="矩形 1023">
                  <a:extLst>
                    <a:ext uri="{FF2B5EF4-FFF2-40B4-BE49-F238E27FC236}">
                      <a16:creationId xmlns:a16="http://schemas.microsoft.com/office/drawing/2014/main" id="{919396E5-616D-6258-B20E-7E859DBA1B33}"/>
                    </a:ext>
                  </a:extLst>
                </p:cNvPr>
                <p:cNvSpPr/>
                <p:nvPr/>
              </p:nvSpPr>
              <p:spPr>
                <a:xfrm>
                  <a:off x="8832351" y="17419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𝑋</m:t>
                            </m:r>
                          </m:e>
                          <m:sub>
                            <m:r>
                              <a:rPr kumimoji="1" lang="en-US" altLang="zh-CN" sz="1800" b="0" i="1" smtClean="0">
                                <a:solidFill>
                                  <a:schemeClr val="tx1"/>
                                </a:solidFill>
                                <a:latin typeface="Cambria Math" panose="02040503050406030204" pitchFamily="18" charset="0"/>
                              </a:rPr>
                              <m:t>23</m:t>
                            </m:r>
                          </m:sub>
                        </m:sSub>
                      </m:oMath>
                    </m:oMathPara>
                  </a14:m>
                  <a:endParaRPr kumimoji="1" lang="zh-CN" altLang="en-US" dirty="0"/>
                </a:p>
              </p:txBody>
            </p:sp>
          </mc:Choice>
          <mc:Fallback xmlns="">
            <p:sp>
              <p:nvSpPr>
                <p:cNvPr id="1024" name="矩形 1023">
                  <a:extLst>
                    <a:ext uri="{FF2B5EF4-FFF2-40B4-BE49-F238E27FC236}">
                      <a16:creationId xmlns:a16="http://schemas.microsoft.com/office/drawing/2014/main" id="{919396E5-616D-6258-B20E-7E859DBA1B33}"/>
                    </a:ext>
                  </a:extLst>
                </p:cNvPr>
                <p:cNvSpPr>
                  <a:spLocks noRot="1" noChangeAspect="1" noMove="1" noResize="1" noEditPoints="1" noAdjustHandles="1" noChangeArrowheads="1" noChangeShapeType="1" noTextEdit="1"/>
                </p:cNvSpPr>
                <p:nvPr/>
              </p:nvSpPr>
              <p:spPr>
                <a:xfrm>
                  <a:off x="8832351" y="1741951"/>
                  <a:ext cx="329764" cy="324368"/>
                </a:xfrm>
                <a:prstGeom prst="rect">
                  <a:avLst/>
                </a:prstGeom>
                <a:blipFill>
                  <a:blip r:embed="rId16"/>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5" name="矩形 1024">
                  <a:extLst>
                    <a:ext uri="{FF2B5EF4-FFF2-40B4-BE49-F238E27FC236}">
                      <a16:creationId xmlns:a16="http://schemas.microsoft.com/office/drawing/2014/main" id="{B761A499-AA78-0E41-5D23-81B4D3CD5DC1}"/>
                    </a:ext>
                  </a:extLst>
                </p:cNvPr>
                <p:cNvSpPr/>
                <p:nvPr/>
              </p:nvSpPr>
              <p:spPr>
                <a:xfrm>
                  <a:off x="8172823"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𝑋</m:t>
                            </m:r>
                          </m:e>
                          <m:sub>
                            <m:r>
                              <a:rPr kumimoji="1" lang="en-US" altLang="zh-CN" sz="1800" b="0" i="1" smtClean="0">
                                <a:solidFill>
                                  <a:schemeClr val="tx1"/>
                                </a:solidFill>
                                <a:latin typeface="Cambria Math" panose="02040503050406030204" pitchFamily="18" charset="0"/>
                              </a:rPr>
                              <m:t>31</m:t>
                            </m:r>
                          </m:sub>
                        </m:sSub>
                      </m:oMath>
                    </m:oMathPara>
                  </a14:m>
                  <a:endParaRPr kumimoji="1" lang="zh-CN" altLang="en-US" dirty="0"/>
                </a:p>
              </p:txBody>
            </p:sp>
          </mc:Choice>
          <mc:Fallback xmlns="">
            <p:sp>
              <p:nvSpPr>
                <p:cNvPr id="1025" name="矩形 1024">
                  <a:extLst>
                    <a:ext uri="{FF2B5EF4-FFF2-40B4-BE49-F238E27FC236}">
                      <a16:creationId xmlns:a16="http://schemas.microsoft.com/office/drawing/2014/main" id="{B761A499-AA78-0E41-5D23-81B4D3CD5DC1}"/>
                    </a:ext>
                  </a:extLst>
                </p:cNvPr>
                <p:cNvSpPr>
                  <a:spLocks noRot="1" noChangeAspect="1" noMove="1" noResize="1" noEditPoints="1" noAdjustHandles="1" noChangeArrowheads="1" noChangeShapeType="1" noTextEdit="1"/>
                </p:cNvSpPr>
                <p:nvPr/>
              </p:nvSpPr>
              <p:spPr>
                <a:xfrm>
                  <a:off x="8172823" y="2072887"/>
                  <a:ext cx="329764" cy="324368"/>
                </a:xfrm>
                <a:prstGeom prst="rect">
                  <a:avLst/>
                </a:prstGeom>
                <a:blipFill>
                  <a:blip r:embed="rId17"/>
                  <a:stretch>
                    <a:fillRect l="-2273"/>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7" name="矩形 1026">
                  <a:extLst>
                    <a:ext uri="{FF2B5EF4-FFF2-40B4-BE49-F238E27FC236}">
                      <a16:creationId xmlns:a16="http://schemas.microsoft.com/office/drawing/2014/main" id="{F7DF08A0-8CD3-C8C1-1E48-BFABBDBCFAAE}"/>
                    </a:ext>
                  </a:extLst>
                </p:cNvPr>
                <p:cNvSpPr/>
                <p:nvPr/>
              </p:nvSpPr>
              <p:spPr>
                <a:xfrm>
                  <a:off x="8502587"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𝑋</m:t>
                            </m:r>
                          </m:e>
                          <m:sub>
                            <m:r>
                              <a:rPr kumimoji="1" lang="en-US" altLang="zh-CN" sz="1800" b="0" i="1" smtClean="0">
                                <a:solidFill>
                                  <a:schemeClr val="tx1"/>
                                </a:solidFill>
                                <a:latin typeface="Cambria Math" panose="02040503050406030204" pitchFamily="18" charset="0"/>
                              </a:rPr>
                              <m:t>32</m:t>
                            </m:r>
                          </m:sub>
                        </m:sSub>
                      </m:oMath>
                    </m:oMathPara>
                  </a14:m>
                  <a:endParaRPr kumimoji="1" lang="zh-CN" altLang="en-US" dirty="0"/>
                </a:p>
              </p:txBody>
            </p:sp>
          </mc:Choice>
          <mc:Fallback xmlns="">
            <p:sp>
              <p:nvSpPr>
                <p:cNvPr id="1027" name="矩形 1026">
                  <a:extLst>
                    <a:ext uri="{FF2B5EF4-FFF2-40B4-BE49-F238E27FC236}">
                      <a16:creationId xmlns:a16="http://schemas.microsoft.com/office/drawing/2014/main" id="{F7DF08A0-8CD3-C8C1-1E48-BFABBDBCFAAE}"/>
                    </a:ext>
                  </a:extLst>
                </p:cNvPr>
                <p:cNvSpPr>
                  <a:spLocks noRot="1" noChangeAspect="1" noMove="1" noResize="1" noEditPoints="1" noAdjustHandles="1" noChangeArrowheads="1" noChangeShapeType="1" noTextEdit="1"/>
                </p:cNvSpPr>
                <p:nvPr/>
              </p:nvSpPr>
              <p:spPr>
                <a:xfrm>
                  <a:off x="8502587" y="2072887"/>
                  <a:ext cx="329764" cy="324368"/>
                </a:xfrm>
                <a:prstGeom prst="rect">
                  <a:avLst/>
                </a:prstGeom>
                <a:blipFill>
                  <a:blip r:embed="rId18"/>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9" name="矩形 1028">
                  <a:extLst>
                    <a:ext uri="{FF2B5EF4-FFF2-40B4-BE49-F238E27FC236}">
                      <a16:creationId xmlns:a16="http://schemas.microsoft.com/office/drawing/2014/main" id="{76DA2281-6311-2B74-5FE0-3BEF5AA7E3FB}"/>
                    </a:ext>
                  </a:extLst>
                </p:cNvPr>
                <p:cNvSpPr/>
                <p:nvPr/>
              </p:nvSpPr>
              <p:spPr>
                <a:xfrm>
                  <a:off x="8832351"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𝑋</m:t>
                            </m:r>
                          </m:e>
                          <m:sub>
                            <m:r>
                              <a:rPr kumimoji="1" lang="en-US" altLang="zh-CN" sz="1800" b="0" i="1" smtClean="0">
                                <a:solidFill>
                                  <a:schemeClr val="tx1"/>
                                </a:solidFill>
                                <a:latin typeface="Cambria Math" panose="02040503050406030204" pitchFamily="18" charset="0"/>
                              </a:rPr>
                              <m:t>33</m:t>
                            </m:r>
                          </m:sub>
                        </m:sSub>
                      </m:oMath>
                    </m:oMathPara>
                  </a14:m>
                  <a:endParaRPr kumimoji="1" lang="zh-CN" altLang="en-US" dirty="0"/>
                </a:p>
              </p:txBody>
            </p:sp>
          </mc:Choice>
          <mc:Fallback xmlns="">
            <p:sp>
              <p:nvSpPr>
                <p:cNvPr id="1029" name="矩形 1028">
                  <a:extLst>
                    <a:ext uri="{FF2B5EF4-FFF2-40B4-BE49-F238E27FC236}">
                      <a16:creationId xmlns:a16="http://schemas.microsoft.com/office/drawing/2014/main" id="{76DA2281-6311-2B74-5FE0-3BEF5AA7E3FB}"/>
                    </a:ext>
                  </a:extLst>
                </p:cNvPr>
                <p:cNvSpPr>
                  <a:spLocks noRot="1" noChangeAspect="1" noMove="1" noResize="1" noEditPoints="1" noAdjustHandles="1" noChangeArrowheads="1" noChangeShapeType="1" noTextEdit="1"/>
                </p:cNvSpPr>
                <p:nvPr/>
              </p:nvSpPr>
              <p:spPr>
                <a:xfrm>
                  <a:off x="8832351" y="2072887"/>
                  <a:ext cx="329764" cy="324368"/>
                </a:xfrm>
                <a:prstGeom prst="rect">
                  <a:avLst/>
                </a:prstGeom>
                <a:blipFill>
                  <a:blip r:embed="rId19"/>
                  <a:stretch>
                    <a:fillRect l="-2326"/>
                  </a:stretch>
                </a:blipFill>
                <a:ln>
                  <a:solidFill>
                    <a:schemeClr val="accent6">
                      <a:lumMod val="75000"/>
                    </a:schemeClr>
                  </a:solidFill>
                </a:ln>
              </p:spPr>
              <p:txBody>
                <a:bodyPr/>
                <a:lstStyle/>
                <a:p>
                  <a:r>
                    <a:rPr lang="zh-CN" altLang="en-US">
                      <a:noFill/>
                    </a:rPr>
                    <a:t> </a:t>
                  </a:r>
                </a:p>
              </p:txBody>
            </p:sp>
          </mc:Fallback>
        </mc:AlternateContent>
      </p:grpSp>
      <p:grpSp>
        <p:nvGrpSpPr>
          <p:cNvPr id="1031" name="组合 1030">
            <a:extLst>
              <a:ext uri="{FF2B5EF4-FFF2-40B4-BE49-F238E27FC236}">
                <a16:creationId xmlns:a16="http://schemas.microsoft.com/office/drawing/2014/main" id="{A2A37A52-063E-C2DB-D4D7-A6AE06A7EE7C}"/>
              </a:ext>
            </a:extLst>
          </p:cNvPr>
          <p:cNvGrpSpPr/>
          <p:nvPr/>
        </p:nvGrpSpPr>
        <p:grpSpPr>
          <a:xfrm>
            <a:off x="7979321" y="1881517"/>
            <a:ext cx="1187829" cy="1168394"/>
            <a:chOff x="1012421" y="3232600"/>
            <a:chExt cx="940024" cy="924644"/>
          </a:xfrm>
          <a:solidFill>
            <a:srgbClr val="7030A0">
              <a:alpha val="14000"/>
            </a:srgbClr>
          </a:solidFill>
        </p:grpSpPr>
        <mc:AlternateContent xmlns:mc="http://schemas.openxmlformats.org/markup-compatibility/2006" xmlns:a14="http://schemas.microsoft.com/office/drawing/2010/main">
          <mc:Choice Requires="a14">
            <p:sp>
              <p:nvSpPr>
                <p:cNvPr id="1032" name="矩形 1031">
                  <a:extLst>
                    <a:ext uri="{FF2B5EF4-FFF2-40B4-BE49-F238E27FC236}">
                      <a16:creationId xmlns:a16="http://schemas.microsoft.com/office/drawing/2014/main" id="{8C9812DC-304E-366D-4784-95DFBC6069A0}"/>
                    </a:ext>
                  </a:extLst>
                </p:cNvPr>
                <p:cNvSpPr/>
                <p:nvPr/>
              </p:nvSpPr>
              <p:spPr>
                <a:xfrm>
                  <a:off x="1012421"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b="0" i="1" smtClean="0">
                                <a:solidFill>
                                  <a:schemeClr val="tx1"/>
                                </a:solidFill>
                                <a:latin typeface="Cambria Math" panose="02040503050406030204" pitchFamily="18" charset="0"/>
                              </a:rPr>
                            </m:ctrlPr>
                          </m:sSubPr>
                          <m:e>
                            <m:r>
                              <a:rPr kumimoji="1" lang="en-US" altLang="zh-CN" sz="2400" b="0" i="1" smtClean="0">
                                <a:solidFill>
                                  <a:schemeClr val="tx1"/>
                                </a:solidFill>
                                <a:latin typeface="Cambria Math" panose="02040503050406030204" pitchFamily="18" charset="0"/>
                              </a:rPr>
                              <m:t>𝐹</m:t>
                            </m:r>
                          </m:e>
                          <m:sub>
                            <m:r>
                              <a:rPr kumimoji="1" lang="en-US" altLang="zh-CN" sz="2400" b="0" i="1" smtClean="0">
                                <a:solidFill>
                                  <a:schemeClr val="tx1"/>
                                </a:solidFill>
                                <a:latin typeface="Cambria Math" panose="02040503050406030204" pitchFamily="18" charset="0"/>
                              </a:rPr>
                              <m:t>11</m:t>
                            </m:r>
                          </m:sub>
                        </m:sSub>
                      </m:oMath>
                    </m:oMathPara>
                  </a14:m>
                  <a:endParaRPr kumimoji="1" lang="zh-CN" altLang="en-US" sz="2400" dirty="0">
                    <a:solidFill>
                      <a:schemeClr val="tx1"/>
                    </a:solidFill>
                  </a:endParaRPr>
                </a:p>
              </p:txBody>
            </p:sp>
          </mc:Choice>
          <mc:Fallback xmlns="">
            <p:sp>
              <p:nvSpPr>
                <p:cNvPr id="1032" name="矩形 1031">
                  <a:extLst>
                    <a:ext uri="{FF2B5EF4-FFF2-40B4-BE49-F238E27FC236}">
                      <a16:creationId xmlns:a16="http://schemas.microsoft.com/office/drawing/2014/main" id="{8C9812DC-304E-366D-4784-95DFBC6069A0}"/>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20"/>
                  <a:stretch>
                    <a:fillRect l="-6122"/>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3" name="矩形 1032">
                  <a:extLst>
                    <a:ext uri="{FF2B5EF4-FFF2-40B4-BE49-F238E27FC236}">
                      <a16:creationId xmlns:a16="http://schemas.microsoft.com/office/drawing/2014/main" id="{84873A85-952E-8650-45FE-6996E1BEE6A8}"/>
                    </a:ext>
                  </a:extLst>
                </p:cNvPr>
                <p:cNvSpPr/>
                <p:nvPr/>
              </p:nvSpPr>
              <p:spPr>
                <a:xfrm>
                  <a:off x="1012421"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tx1"/>
                                </a:solidFill>
                                <a:latin typeface="Cambria Math" panose="02040503050406030204" pitchFamily="18" charset="0"/>
                              </a:rPr>
                            </m:ctrlPr>
                          </m:sSubPr>
                          <m:e>
                            <m:r>
                              <a:rPr kumimoji="1" lang="en-US" altLang="zh-CN" sz="2400" b="0" i="1" smtClean="0">
                                <a:solidFill>
                                  <a:schemeClr val="tx1"/>
                                </a:solidFill>
                                <a:latin typeface="Cambria Math" panose="02040503050406030204" pitchFamily="18" charset="0"/>
                              </a:rPr>
                              <m:t>𝐹</m:t>
                            </m:r>
                          </m:e>
                          <m:sub>
                            <m:r>
                              <a:rPr kumimoji="1" lang="en-US" altLang="zh-CN" sz="2400" b="0" i="1" smtClean="0">
                                <a:solidFill>
                                  <a:schemeClr val="tx1"/>
                                </a:solidFill>
                                <a:latin typeface="Cambria Math" panose="02040503050406030204" pitchFamily="18" charset="0"/>
                              </a:rPr>
                              <m:t>21</m:t>
                            </m:r>
                          </m:sub>
                        </m:sSub>
                      </m:oMath>
                    </m:oMathPara>
                  </a14:m>
                  <a:endParaRPr kumimoji="1" lang="zh-CN" altLang="en-US" sz="2400" dirty="0">
                    <a:solidFill>
                      <a:schemeClr val="tx1"/>
                    </a:solidFill>
                  </a:endParaRPr>
                </a:p>
              </p:txBody>
            </p:sp>
          </mc:Choice>
          <mc:Fallback xmlns="">
            <p:sp>
              <p:nvSpPr>
                <p:cNvPr id="1033" name="矩形 1032">
                  <a:extLst>
                    <a:ext uri="{FF2B5EF4-FFF2-40B4-BE49-F238E27FC236}">
                      <a16:creationId xmlns:a16="http://schemas.microsoft.com/office/drawing/2014/main" id="{84873A85-952E-8650-45FE-6996E1BEE6A8}"/>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21"/>
                  <a:stretch>
                    <a:fillRect l="-8163"/>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4" name="矩形 1033">
                  <a:extLst>
                    <a:ext uri="{FF2B5EF4-FFF2-40B4-BE49-F238E27FC236}">
                      <a16:creationId xmlns:a16="http://schemas.microsoft.com/office/drawing/2014/main" id="{C74C2AA4-FCB5-7F53-8321-3E1CFB55A312}"/>
                    </a:ext>
                  </a:extLst>
                </p:cNvPr>
                <p:cNvSpPr/>
                <p:nvPr/>
              </p:nvSpPr>
              <p:spPr>
                <a:xfrm>
                  <a:off x="1482433" y="3694922"/>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tx1"/>
                                </a:solidFill>
                                <a:latin typeface="Cambria Math" panose="02040503050406030204" pitchFamily="18" charset="0"/>
                              </a:rPr>
                            </m:ctrlPr>
                          </m:sSubPr>
                          <m:e>
                            <m:r>
                              <a:rPr kumimoji="1" lang="en-US" altLang="zh-CN" sz="2400" b="0" i="1" smtClean="0">
                                <a:solidFill>
                                  <a:schemeClr val="tx1"/>
                                </a:solidFill>
                                <a:latin typeface="Cambria Math" panose="02040503050406030204" pitchFamily="18" charset="0"/>
                              </a:rPr>
                              <m:t>𝐹</m:t>
                            </m:r>
                          </m:e>
                          <m:sub>
                            <m:r>
                              <a:rPr kumimoji="1" lang="en-US" altLang="zh-CN" sz="2400" b="0" i="1" smtClean="0">
                                <a:solidFill>
                                  <a:schemeClr val="tx1"/>
                                </a:solidFill>
                                <a:latin typeface="Cambria Math" panose="02040503050406030204" pitchFamily="18" charset="0"/>
                              </a:rPr>
                              <m:t>22</m:t>
                            </m:r>
                          </m:sub>
                        </m:sSub>
                      </m:oMath>
                    </m:oMathPara>
                  </a14:m>
                  <a:endParaRPr kumimoji="1" lang="zh-CN" altLang="en-US" sz="2400" dirty="0">
                    <a:solidFill>
                      <a:schemeClr val="tx1"/>
                    </a:solidFill>
                  </a:endParaRPr>
                </a:p>
              </p:txBody>
            </p:sp>
          </mc:Choice>
          <mc:Fallback xmlns="">
            <p:sp>
              <p:nvSpPr>
                <p:cNvPr id="1034" name="矩形 1033">
                  <a:extLst>
                    <a:ext uri="{FF2B5EF4-FFF2-40B4-BE49-F238E27FC236}">
                      <a16:creationId xmlns:a16="http://schemas.microsoft.com/office/drawing/2014/main" id="{C74C2AA4-FCB5-7F53-8321-3E1CFB55A312}"/>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22"/>
                  <a:stretch>
                    <a:fillRect l="-8163"/>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5" name="矩形 1034">
                  <a:extLst>
                    <a:ext uri="{FF2B5EF4-FFF2-40B4-BE49-F238E27FC236}">
                      <a16:creationId xmlns:a16="http://schemas.microsoft.com/office/drawing/2014/main" id="{EF28B11C-4C56-25D6-60D6-B34820EFCE99}"/>
                    </a:ext>
                  </a:extLst>
                </p:cNvPr>
                <p:cNvSpPr/>
                <p:nvPr/>
              </p:nvSpPr>
              <p:spPr>
                <a:xfrm>
                  <a:off x="1482433" y="3232600"/>
                  <a:ext cx="470012" cy="4623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tx1"/>
                                </a:solidFill>
                                <a:latin typeface="Cambria Math" panose="02040503050406030204" pitchFamily="18" charset="0"/>
                              </a:rPr>
                            </m:ctrlPr>
                          </m:sSubPr>
                          <m:e>
                            <m:r>
                              <a:rPr kumimoji="1" lang="en-US" altLang="zh-CN" sz="2400" b="0" i="1" smtClean="0">
                                <a:solidFill>
                                  <a:schemeClr val="tx1"/>
                                </a:solidFill>
                                <a:latin typeface="Cambria Math" panose="02040503050406030204" pitchFamily="18" charset="0"/>
                              </a:rPr>
                              <m:t>𝐹</m:t>
                            </m:r>
                          </m:e>
                          <m:sub>
                            <m:r>
                              <a:rPr kumimoji="1" lang="en-US" altLang="zh-CN" sz="2400" i="1">
                                <a:solidFill>
                                  <a:schemeClr val="tx1"/>
                                </a:solidFill>
                                <a:latin typeface="Cambria Math" panose="02040503050406030204" pitchFamily="18" charset="0"/>
                              </a:rPr>
                              <m:t>1</m:t>
                            </m:r>
                            <m:r>
                              <a:rPr kumimoji="1" lang="en-US" altLang="zh-CN" sz="2400" b="0" i="1" smtClean="0">
                                <a:solidFill>
                                  <a:schemeClr val="tx1"/>
                                </a:solidFill>
                                <a:latin typeface="Cambria Math" panose="02040503050406030204" pitchFamily="18" charset="0"/>
                              </a:rPr>
                              <m:t>2</m:t>
                            </m:r>
                          </m:sub>
                        </m:sSub>
                      </m:oMath>
                    </m:oMathPara>
                  </a14:m>
                  <a:endParaRPr kumimoji="1" lang="zh-CN" altLang="en-US" sz="2400" dirty="0">
                    <a:solidFill>
                      <a:schemeClr val="tx1"/>
                    </a:solidFill>
                  </a:endParaRPr>
                </a:p>
              </p:txBody>
            </p:sp>
          </mc:Choice>
          <mc:Fallback xmlns="">
            <p:sp>
              <p:nvSpPr>
                <p:cNvPr id="1035" name="矩形 1034">
                  <a:extLst>
                    <a:ext uri="{FF2B5EF4-FFF2-40B4-BE49-F238E27FC236}">
                      <a16:creationId xmlns:a16="http://schemas.microsoft.com/office/drawing/2014/main" id="{EF28B11C-4C56-25D6-60D6-B34820EFCE99}"/>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23"/>
                  <a:stretch>
                    <a:fillRect l="-8163"/>
                  </a:stretch>
                </a:blipFill>
                <a:ln>
                  <a:solidFill>
                    <a:srgbClr val="7030A0"/>
                  </a:solidFill>
                </a:ln>
              </p:spPr>
              <p:txBody>
                <a:bodyPr/>
                <a:lstStyle/>
                <a:p>
                  <a:r>
                    <a:rPr lang="zh-CN" altLang="en-US">
                      <a:noFill/>
                    </a:rPr>
                    <a:t> </a:t>
                  </a:r>
                </a:p>
              </p:txBody>
            </p:sp>
          </mc:Fallback>
        </mc:AlternateContent>
      </p:grpSp>
      <p:sp>
        <p:nvSpPr>
          <p:cNvPr id="1036" name="文本框 1035">
            <a:extLst>
              <a:ext uri="{FF2B5EF4-FFF2-40B4-BE49-F238E27FC236}">
                <a16:creationId xmlns:a16="http://schemas.microsoft.com/office/drawing/2014/main" id="{E0A11806-45E0-E8A7-86CA-3C83020EA569}"/>
              </a:ext>
            </a:extLst>
          </p:cNvPr>
          <p:cNvSpPr txBox="1"/>
          <p:nvPr/>
        </p:nvSpPr>
        <p:spPr>
          <a:xfrm>
            <a:off x="7655891" y="2521606"/>
            <a:ext cx="240772"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p:sp>
        <p:nvSpPr>
          <p:cNvPr id="1037" name="Right Arrow 26">
            <a:extLst>
              <a:ext uri="{FF2B5EF4-FFF2-40B4-BE49-F238E27FC236}">
                <a16:creationId xmlns:a16="http://schemas.microsoft.com/office/drawing/2014/main" id="{BDF04D2C-EC4E-3D67-7DAA-DBD110A0F96B}"/>
              </a:ext>
            </a:extLst>
          </p:cNvPr>
          <p:cNvSpPr/>
          <p:nvPr/>
        </p:nvSpPr>
        <p:spPr>
          <a:xfrm rot="5400000">
            <a:off x="6013661" y="3591484"/>
            <a:ext cx="374703" cy="54286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038" name="文本框 1037">
                <a:extLst>
                  <a:ext uri="{FF2B5EF4-FFF2-40B4-BE49-F238E27FC236}">
                    <a16:creationId xmlns:a16="http://schemas.microsoft.com/office/drawing/2014/main" id="{7D268169-7FB1-ABFD-2D22-92A5E21BB552}"/>
                  </a:ext>
                </a:extLst>
              </p:cNvPr>
              <p:cNvSpPr txBox="1"/>
              <p:nvPr/>
            </p:nvSpPr>
            <p:spPr>
              <a:xfrm>
                <a:off x="3505626" y="4033476"/>
                <a:ext cx="56889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𝑧</m:t>
                          </m:r>
                        </m:e>
                        <m:sub>
                          <m:r>
                            <a:rPr kumimoji="1" lang="en-US" altLang="zh-CN" sz="2400" b="0" i="1" smtClean="0">
                              <a:latin typeface="Cambria Math" panose="02040503050406030204" pitchFamily="18" charset="0"/>
                            </a:rPr>
                            <m:t>11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𝑋</m:t>
                          </m:r>
                        </m:e>
                        <m:sub>
                          <m:r>
                            <a:rPr kumimoji="1" lang="en-US" altLang="zh-CN" sz="2400" b="0" i="1" smtClean="0">
                              <a:latin typeface="Cambria Math" panose="02040503050406030204" pitchFamily="18" charset="0"/>
                            </a:rPr>
                            <m:t>11</m:t>
                          </m:r>
                        </m:sub>
                      </m:sSub>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𝐹</m:t>
                          </m:r>
                        </m:e>
                        <m:sub>
                          <m:r>
                            <a:rPr kumimoji="1" lang="en-US" altLang="zh-CN" sz="2400" b="0" i="1" smtClean="0">
                              <a:latin typeface="Cambria Math" panose="02040503050406030204" pitchFamily="18" charset="0"/>
                            </a:rPr>
                            <m:t>11</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2</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21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b="0" i="1" smtClean="0">
                              <a:latin typeface="Cambria Math" panose="02040503050406030204" pitchFamily="18" charset="0"/>
                            </a:rPr>
                            <m:t>2</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22</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b="0" i="1" smtClean="0">
                              <a:latin typeface="Cambria Math" panose="02040503050406030204" pitchFamily="18" charset="0"/>
                            </a:rPr>
                            <m:t>22</m:t>
                          </m:r>
                        </m:sub>
                      </m:sSub>
                    </m:oMath>
                  </m:oMathPara>
                </a14:m>
                <a:endParaRPr kumimoji="1" lang="zh-CN" altLang="en-US" sz="2400" dirty="0">
                  <a:latin typeface="+mn-ea"/>
                </a:endParaRPr>
              </a:p>
            </p:txBody>
          </p:sp>
        </mc:Choice>
        <mc:Fallback xmlns="">
          <p:sp>
            <p:nvSpPr>
              <p:cNvPr id="1038" name="文本框 1037">
                <a:extLst>
                  <a:ext uri="{FF2B5EF4-FFF2-40B4-BE49-F238E27FC236}">
                    <a16:creationId xmlns:a16="http://schemas.microsoft.com/office/drawing/2014/main" id="{7D268169-7FB1-ABFD-2D22-92A5E21BB552}"/>
                  </a:ext>
                </a:extLst>
              </p:cNvPr>
              <p:cNvSpPr txBox="1">
                <a:spLocks noRot="1" noChangeAspect="1" noMove="1" noResize="1" noEditPoints="1" noAdjustHandles="1" noChangeArrowheads="1" noChangeShapeType="1" noTextEdit="1"/>
              </p:cNvSpPr>
              <p:nvPr/>
            </p:nvSpPr>
            <p:spPr>
              <a:xfrm>
                <a:off x="3505626" y="4033476"/>
                <a:ext cx="5688930" cy="461665"/>
              </a:xfrm>
              <a:prstGeom prst="rect">
                <a:avLst/>
              </a:prstGeom>
              <a:blipFill>
                <a:blip r:embed="rId2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9" name="文本框 1038">
                <a:extLst>
                  <a:ext uri="{FF2B5EF4-FFF2-40B4-BE49-F238E27FC236}">
                    <a16:creationId xmlns:a16="http://schemas.microsoft.com/office/drawing/2014/main" id="{44893B26-79D4-1142-9CAD-B09F90DE7348}"/>
                  </a:ext>
                </a:extLst>
              </p:cNvPr>
              <p:cNvSpPr txBox="1"/>
              <p:nvPr/>
            </p:nvSpPr>
            <p:spPr>
              <a:xfrm>
                <a:off x="3535050" y="4511156"/>
                <a:ext cx="56889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𝑧</m:t>
                          </m:r>
                        </m:e>
                        <m:sub>
                          <m:r>
                            <a:rPr kumimoji="1" lang="en-US" altLang="zh-CN" sz="2400" b="0" i="1" smtClean="0">
                              <a:latin typeface="Cambria Math" panose="02040503050406030204" pitchFamily="18" charset="0"/>
                            </a:rPr>
                            <m:t>12</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𝑋</m:t>
                          </m:r>
                        </m:e>
                        <m:sub>
                          <m:r>
                            <a:rPr kumimoji="1" lang="en-US" altLang="zh-CN" sz="2400" b="0" i="1" smtClean="0">
                              <a:latin typeface="Cambria Math" panose="02040503050406030204" pitchFamily="18" charset="0"/>
                            </a:rPr>
                            <m:t>12</m:t>
                          </m:r>
                        </m:sub>
                      </m:sSub>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𝐹</m:t>
                          </m:r>
                        </m:e>
                        <m:sub>
                          <m:r>
                            <a:rPr kumimoji="1" lang="en-US" altLang="zh-CN" sz="2400" b="0" i="1" smtClean="0">
                              <a:latin typeface="Cambria Math" panose="02040503050406030204" pitchFamily="18" charset="0"/>
                            </a:rPr>
                            <m:t>11</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3</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22</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b="0" i="1" smtClean="0">
                              <a:latin typeface="Cambria Math" panose="02040503050406030204" pitchFamily="18" charset="0"/>
                            </a:rPr>
                            <m:t>2</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23</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b="0" i="1" smtClean="0">
                              <a:latin typeface="Cambria Math" panose="02040503050406030204" pitchFamily="18" charset="0"/>
                            </a:rPr>
                            <m:t>22</m:t>
                          </m:r>
                        </m:sub>
                      </m:sSub>
                    </m:oMath>
                  </m:oMathPara>
                </a14:m>
                <a:endParaRPr kumimoji="1" lang="zh-CN" altLang="en-US" sz="2400" dirty="0">
                  <a:latin typeface="+mn-ea"/>
                </a:endParaRPr>
              </a:p>
            </p:txBody>
          </p:sp>
        </mc:Choice>
        <mc:Fallback xmlns="">
          <p:sp>
            <p:nvSpPr>
              <p:cNvPr id="1039" name="文本框 1038">
                <a:extLst>
                  <a:ext uri="{FF2B5EF4-FFF2-40B4-BE49-F238E27FC236}">
                    <a16:creationId xmlns:a16="http://schemas.microsoft.com/office/drawing/2014/main" id="{44893B26-79D4-1142-9CAD-B09F90DE7348}"/>
                  </a:ext>
                </a:extLst>
              </p:cNvPr>
              <p:cNvSpPr txBox="1">
                <a:spLocks noRot="1" noChangeAspect="1" noMove="1" noResize="1" noEditPoints="1" noAdjustHandles="1" noChangeArrowheads="1" noChangeShapeType="1" noTextEdit="1"/>
              </p:cNvSpPr>
              <p:nvPr/>
            </p:nvSpPr>
            <p:spPr>
              <a:xfrm>
                <a:off x="3535050" y="4511156"/>
                <a:ext cx="5688930" cy="461665"/>
              </a:xfrm>
              <a:prstGeom prst="rect">
                <a:avLst/>
              </a:prstGeom>
              <a:blipFill>
                <a:blip r:embed="rId25"/>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0" name="文本框 1039">
                <a:extLst>
                  <a:ext uri="{FF2B5EF4-FFF2-40B4-BE49-F238E27FC236}">
                    <a16:creationId xmlns:a16="http://schemas.microsoft.com/office/drawing/2014/main" id="{4DBC8D84-18FF-ED8B-6738-5C1BC7E1B30F}"/>
                  </a:ext>
                </a:extLst>
              </p:cNvPr>
              <p:cNvSpPr txBox="1"/>
              <p:nvPr/>
            </p:nvSpPr>
            <p:spPr>
              <a:xfrm>
                <a:off x="3535050" y="5009358"/>
                <a:ext cx="56889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𝑧</m:t>
                          </m:r>
                        </m:e>
                        <m:sub>
                          <m:r>
                            <a:rPr kumimoji="1" lang="en-US" altLang="zh-CN" sz="2400" b="0" i="1" smtClean="0">
                              <a:latin typeface="Cambria Math" panose="02040503050406030204" pitchFamily="18" charset="0"/>
                            </a:rPr>
                            <m:t>21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𝑋</m:t>
                          </m:r>
                        </m:e>
                        <m:sub>
                          <m:r>
                            <a:rPr kumimoji="1" lang="en-US" altLang="zh-CN" sz="2400" b="0" i="1" smtClean="0">
                              <a:latin typeface="Cambria Math" panose="02040503050406030204" pitchFamily="18" charset="0"/>
                            </a:rPr>
                            <m:t>21</m:t>
                          </m:r>
                        </m:sub>
                      </m:sSub>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𝐹</m:t>
                          </m:r>
                        </m:e>
                        <m:sub>
                          <m:r>
                            <a:rPr kumimoji="1" lang="en-US" altLang="zh-CN" sz="2400" b="0" i="1" smtClean="0">
                              <a:latin typeface="Cambria Math" panose="02040503050406030204" pitchFamily="18" charset="0"/>
                            </a:rPr>
                            <m:t>11</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22</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31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b="0" i="1" smtClean="0">
                              <a:latin typeface="Cambria Math" panose="02040503050406030204" pitchFamily="18" charset="0"/>
                            </a:rPr>
                            <m:t>2</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32</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b="0" i="1" smtClean="0">
                              <a:latin typeface="Cambria Math" panose="02040503050406030204" pitchFamily="18" charset="0"/>
                            </a:rPr>
                            <m:t>22</m:t>
                          </m:r>
                        </m:sub>
                      </m:sSub>
                    </m:oMath>
                  </m:oMathPara>
                </a14:m>
                <a:endParaRPr kumimoji="1" lang="zh-CN" altLang="en-US" sz="2400" dirty="0">
                  <a:latin typeface="+mn-ea"/>
                </a:endParaRPr>
              </a:p>
            </p:txBody>
          </p:sp>
        </mc:Choice>
        <mc:Fallback xmlns="">
          <p:sp>
            <p:nvSpPr>
              <p:cNvPr id="1040" name="文本框 1039">
                <a:extLst>
                  <a:ext uri="{FF2B5EF4-FFF2-40B4-BE49-F238E27FC236}">
                    <a16:creationId xmlns:a16="http://schemas.microsoft.com/office/drawing/2014/main" id="{4DBC8D84-18FF-ED8B-6738-5C1BC7E1B30F}"/>
                  </a:ext>
                </a:extLst>
              </p:cNvPr>
              <p:cNvSpPr txBox="1">
                <a:spLocks noRot="1" noChangeAspect="1" noMove="1" noResize="1" noEditPoints="1" noAdjustHandles="1" noChangeArrowheads="1" noChangeShapeType="1" noTextEdit="1"/>
              </p:cNvSpPr>
              <p:nvPr/>
            </p:nvSpPr>
            <p:spPr>
              <a:xfrm>
                <a:off x="3535050" y="5009358"/>
                <a:ext cx="5688930" cy="461665"/>
              </a:xfrm>
              <a:prstGeom prst="rect">
                <a:avLst/>
              </a:prstGeom>
              <a:blipFill>
                <a:blip r:embed="rId26"/>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1" name="文本框 1040">
                <a:extLst>
                  <a:ext uri="{FF2B5EF4-FFF2-40B4-BE49-F238E27FC236}">
                    <a16:creationId xmlns:a16="http://schemas.microsoft.com/office/drawing/2014/main" id="{F8519092-C49A-7A0C-CC61-6CA11D2D8C70}"/>
                  </a:ext>
                </a:extLst>
              </p:cNvPr>
              <p:cNvSpPr txBox="1"/>
              <p:nvPr/>
            </p:nvSpPr>
            <p:spPr>
              <a:xfrm>
                <a:off x="3535050" y="5485159"/>
                <a:ext cx="56889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𝑧</m:t>
                          </m:r>
                        </m:e>
                        <m:sub>
                          <m:r>
                            <a:rPr kumimoji="1" lang="en-US" altLang="zh-CN" sz="2400" b="0" i="1" smtClean="0">
                              <a:latin typeface="Cambria Math" panose="02040503050406030204" pitchFamily="18" charset="0"/>
                            </a:rPr>
                            <m:t>22</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𝑋</m:t>
                          </m:r>
                        </m:e>
                        <m:sub>
                          <m:r>
                            <a:rPr kumimoji="1" lang="en-US" altLang="zh-CN" sz="2400" b="0" i="1" smtClean="0">
                              <a:latin typeface="Cambria Math" panose="02040503050406030204" pitchFamily="18" charset="0"/>
                            </a:rPr>
                            <m:t>22</m:t>
                          </m:r>
                        </m:sub>
                      </m:sSub>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𝐹</m:t>
                          </m:r>
                        </m:e>
                        <m:sub>
                          <m:r>
                            <a:rPr kumimoji="1" lang="en-US" altLang="zh-CN" sz="2400" b="0" i="1" smtClean="0">
                              <a:latin typeface="Cambria Math" panose="02040503050406030204" pitchFamily="18" charset="0"/>
                            </a:rPr>
                            <m:t>11</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23</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32</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b="0" i="1" smtClean="0">
                              <a:latin typeface="Cambria Math" panose="02040503050406030204" pitchFamily="18" charset="0"/>
                            </a:rPr>
                            <m:t>2</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b="0" i="1" smtClean="0">
                              <a:latin typeface="Cambria Math" panose="02040503050406030204" pitchFamily="18" charset="0"/>
                            </a:rPr>
                            <m:t>33</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𝐹</m:t>
                          </m:r>
                        </m:e>
                        <m:sub>
                          <m:r>
                            <a:rPr kumimoji="1" lang="en-US" altLang="zh-CN" sz="2400" b="0" i="1" smtClean="0">
                              <a:latin typeface="Cambria Math" panose="02040503050406030204" pitchFamily="18" charset="0"/>
                            </a:rPr>
                            <m:t>22</m:t>
                          </m:r>
                        </m:sub>
                      </m:sSub>
                    </m:oMath>
                  </m:oMathPara>
                </a14:m>
                <a:endParaRPr kumimoji="1" lang="zh-CN" altLang="en-US" sz="2400" dirty="0">
                  <a:latin typeface="+mn-ea"/>
                </a:endParaRPr>
              </a:p>
            </p:txBody>
          </p:sp>
        </mc:Choice>
        <mc:Fallback xmlns="">
          <p:sp>
            <p:nvSpPr>
              <p:cNvPr id="1041" name="文本框 1040">
                <a:extLst>
                  <a:ext uri="{FF2B5EF4-FFF2-40B4-BE49-F238E27FC236}">
                    <a16:creationId xmlns:a16="http://schemas.microsoft.com/office/drawing/2014/main" id="{F8519092-C49A-7A0C-CC61-6CA11D2D8C70}"/>
                  </a:ext>
                </a:extLst>
              </p:cNvPr>
              <p:cNvSpPr txBox="1">
                <a:spLocks noRot="1" noChangeAspect="1" noMove="1" noResize="1" noEditPoints="1" noAdjustHandles="1" noChangeArrowheads="1" noChangeShapeType="1" noTextEdit="1"/>
              </p:cNvSpPr>
              <p:nvPr/>
            </p:nvSpPr>
            <p:spPr>
              <a:xfrm>
                <a:off x="3535050" y="5485159"/>
                <a:ext cx="5688930" cy="461665"/>
              </a:xfrm>
              <a:prstGeom prst="rect">
                <a:avLst/>
              </a:prstGeom>
              <a:blipFill>
                <a:blip r:embed="rId27"/>
                <a:stretch>
                  <a:fillRect/>
                </a:stretch>
              </a:blipFill>
            </p:spPr>
            <p:txBody>
              <a:bodyPr/>
              <a:lstStyle/>
              <a:p>
                <a:r>
                  <a:rPr lang="zh-CN" altLang="en-US">
                    <a:noFill/>
                  </a:rPr>
                  <a:t> </a:t>
                </a:r>
              </a:p>
            </p:txBody>
          </p:sp>
        </mc:Fallback>
      </mc:AlternateContent>
      <p:sp>
        <p:nvSpPr>
          <p:cNvPr id="1042" name="文本框 1041">
            <a:extLst>
              <a:ext uri="{FF2B5EF4-FFF2-40B4-BE49-F238E27FC236}">
                <a16:creationId xmlns:a16="http://schemas.microsoft.com/office/drawing/2014/main" id="{337C6811-3FB9-8B42-964B-0430C3313557}"/>
              </a:ext>
            </a:extLst>
          </p:cNvPr>
          <p:cNvSpPr txBox="1"/>
          <p:nvPr/>
        </p:nvSpPr>
        <p:spPr>
          <a:xfrm>
            <a:off x="1974498" y="1400218"/>
            <a:ext cx="1415772" cy="461665"/>
          </a:xfrm>
          <a:prstGeom prst="rect">
            <a:avLst/>
          </a:prstGeom>
          <a:noFill/>
        </p:spPr>
        <p:txBody>
          <a:bodyPr wrap="none" rtlCol="0">
            <a:spAutoFit/>
          </a:bodyPr>
          <a:lstStyle/>
          <a:p>
            <a:pPr algn="l"/>
            <a:r>
              <a:rPr kumimoji="1" lang="zh-CN" altLang="en-US" sz="2400" b="1" dirty="0">
                <a:latin typeface="+mn-ea"/>
              </a:rPr>
              <a:t>正向传播</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37</a:t>
            </a:fld>
            <a:endParaRPr lang="zh-CN" altLang="en-US" dirty="0"/>
          </a:p>
        </p:txBody>
      </p:sp>
    </p:spTree>
    <p:extLst>
      <p:ext uri="{BB962C8B-B14F-4D97-AF65-F5344CB8AC3E}">
        <p14:creationId xmlns:p14="http://schemas.microsoft.com/office/powerpoint/2010/main" val="3087566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FFADB9D-60E8-9AE5-BD07-1CFB9ED7657B}"/>
              </a:ext>
            </a:extLst>
          </p:cNvPr>
          <p:cNvSpPr/>
          <p:nvPr/>
        </p:nvSpPr>
        <p:spPr>
          <a:xfrm>
            <a:off x="4541596" y="1466659"/>
            <a:ext cx="6593764" cy="2046599"/>
          </a:xfrm>
          <a:prstGeom prst="rect">
            <a:avLst/>
          </a:prstGeom>
          <a:solidFill>
            <a:schemeClr val="bg1">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8D69E62C-4582-107D-5EC4-899BCF15CB97}"/>
              </a:ext>
            </a:extLst>
          </p:cNvPr>
          <p:cNvSpPr/>
          <p:nvPr/>
        </p:nvSpPr>
        <p:spPr>
          <a:xfrm>
            <a:off x="263383" y="2275135"/>
            <a:ext cx="3467473" cy="3265376"/>
          </a:xfrm>
          <a:prstGeom prst="rect">
            <a:avLst/>
          </a:prstGeom>
          <a:solidFill>
            <a:schemeClr val="bg1">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17" name="文本框 16">
            <a:extLst>
              <a:ext uri="{FF2B5EF4-FFF2-40B4-BE49-F238E27FC236}">
                <a16:creationId xmlns:a16="http://schemas.microsoft.com/office/drawing/2014/main" id="{E9853B30-33E8-59B3-0436-BFA54DBED5D3}"/>
              </a:ext>
            </a:extLst>
          </p:cNvPr>
          <p:cNvSpPr txBox="1"/>
          <p:nvPr/>
        </p:nvSpPr>
        <p:spPr>
          <a:xfrm>
            <a:off x="1426244" y="858147"/>
            <a:ext cx="877163" cy="369332"/>
          </a:xfrm>
          <a:prstGeom prst="rect">
            <a:avLst/>
          </a:prstGeom>
          <a:noFill/>
        </p:spPr>
        <p:txBody>
          <a:bodyPr wrap="none" rtlCol="0">
            <a:spAutoFit/>
          </a:bodyPr>
          <a:lstStyle/>
          <a:p>
            <a:pPr algn="l"/>
            <a:r>
              <a:rPr kumimoji="1" lang="zh-CN" altLang="en-US" b="1" dirty="0">
                <a:latin typeface="+mn-ea"/>
              </a:rPr>
              <a:t>卷积层</a:t>
            </a:r>
          </a:p>
        </p:txBody>
      </p:sp>
      <p:sp>
        <p:nvSpPr>
          <p:cNvPr id="92" name="椭圆 91">
            <a:extLst>
              <a:ext uri="{FF2B5EF4-FFF2-40B4-BE49-F238E27FC236}">
                <a16:creationId xmlns:a16="http://schemas.microsoft.com/office/drawing/2014/main" id="{E03DB5C0-F7DD-2A0D-B735-7D6282CCBDC5}"/>
              </a:ext>
            </a:extLst>
          </p:cNvPr>
          <p:cNvSpPr/>
          <p:nvPr/>
        </p:nvSpPr>
        <p:spPr>
          <a:xfrm>
            <a:off x="715460" y="911958"/>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233E56E-2DFB-DA24-2CA1-E1B6108251D8}"/>
                  </a:ext>
                </a:extLst>
              </p:cNvPr>
              <p:cNvSpPr txBox="1"/>
              <p:nvPr/>
            </p:nvSpPr>
            <p:spPr>
              <a:xfrm>
                <a:off x="2512741" y="782309"/>
                <a:ext cx="9345315" cy="499560"/>
              </a:xfrm>
              <a:prstGeom prst="rect">
                <a:avLst/>
              </a:prstGeom>
              <a:noFill/>
            </p:spPr>
            <p:txBody>
              <a:bodyPr wrap="none" rtlCol="0">
                <a:spAutoFit/>
              </a:bodyPr>
              <a:lstStyle/>
              <a:p>
                <a:r>
                  <a:rPr kumimoji="1" lang="zh-CN" altLang="en-US" dirty="0">
                    <a:latin typeface="+mn-ea"/>
                  </a:rPr>
                  <a:t>卷积层为</a:t>
                </a:r>
                <a14:m>
                  <m:oMath xmlns:m="http://schemas.openxmlformats.org/officeDocument/2006/math">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层</m:t>
                    </m:r>
                  </m:oMath>
                </a14:m>
                <a:r>
                  <a:rPr kumimoji="1" lang="zh-CN" altLang="en-US" dirty="0">
                    <a:latin typeface="+mn-ea"/>
                  </a:rPr>
                  <a:t>，上层经</a:t>
                </a:r>
                <a14:m>
                  <m:oMath xmlns:m="http://schemas.openxmlformats.org/officeDocument/2006/math">
                    <m:r>
                      <a:rPr kumimoji="1" lang="en-US" altLang="zh-CN" i="1">
                        <a:latin typeface="Cambria Math" panose="02040503050406030204" pitchFamily="18" charset="0"/>
                      </a:rPr>
                      <m:t>𝑙</m:t>
                    </m:r>
                  </m:oMath>
                </a14:m>
                <a:r>
                  <a:rPr kumimoji="1" lang="zh-CN" altLang="en-US" dirty="0">
                    <a:latin typeface="+mn-ea"/>
                  </a:rPr>
                  <a:t>层池化层回传至</a:t>
                </a:r>
                <a14:m>
                  <m:oMath xmlns:m="http://schemas.openxmlformats.org/officeDocument/2006/math">
                    <m:r>
                      <a:rPr kumimoji="1" lang="en-US" altLang="zh-CN" i="1">
                        <a:latin typeface="Cambria Math" panose="02040503050406030204" pitchFamily="18" charset="0"/>
                      </a:rPr>
                      <m:t>𝑙</m:t>
                    </m:r>
                    <m:r>
                      <a:rPr kumimoji="1" lang="en-US" altLang="zh-CN" i="1">
                        <a:latin typeface="Cambria Math" panose="02040503050406030204" pitchFamily="18" charset="0"/>
                      </a:rPr>
                      <m:t>−1</m:t>
                    </m:r>
                  </m:oMath>
                </a14:m>
                <a:r>
                  <a:rPr kumimoji="1" lang="zh-CN" altLang="en-US" dirty="0">
                    <a:latin typeface="+mn-ea"/>
                  </a:rPr>
                  <a:t>层的梯度为</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p>
                        </m:sSup>
                      </m:den>
                    </m:f>
                    <m:r>
                      <a:rPr kumimoji="1" lang="zh-CN" altLang="en-US" b="0" i="0" smtClean="0">
                        <a:latin typeface="Cambria Math" panose="02040503050406030204" pitchFamily="18" charset="0"/>
                      </a:rPr>
                      <m:t>，</m:t>
                    </m:r>
                    <m:r>
                      <a:rPr kumimoji="1" lang="zh-CN" altLang="en-US" i="1">
                        <a:latin typeface="Cambria Math" panose="02040503050406030204" pitchFamily="18" charset="0"/>
                      </a:rPr>
                      <m:t>为</m:t>
                    </m:r>
                    <m:r>
                      <a:rPr kumimoji="1" lang="zh-CN" altLang="en-US" i="1" smtClean="0">
                        <a:latin typeface="Cambria Math" panose="02040503050406030204" pitchFamily="18" charset="0"/>
                      </a:rPr>
                      <m:t>方便</m:t>
                    </m:r>
                    <m:r>
                      <a:rPr kumimoji="1" lang="zh-CN" altLang="en-US" i="1">
                        <a:latin typeface="Cambria Math" panose="02040503050406030204" pitchFamily="18" charset="0"/>
                      </a:rPr>
                      <m:t>表示</m:t>
                    </m:r>
                    <m:r>
                      <a:rPr kumimoji="1" lang="zh-CN" altLang="en-US" i="1" smtClean="0">
                        <a:latin typeface="Cambria Math" panose="02040503050406030204" pitchFamily="18" charset="0"/>
                      </a:rPr>
                      <m:t>后</m:t>
                    </m:r>
                    <m:r>
                      <a:rPr kumimoji="1" lang="zh-CN" altLang="en-US" i="1">
                        <a:latin typeface="Cambria Math" panose="02040503050406030204" pitchFamily="18" charset="0"/>
                      </a:rPr>
                      <m:t>统一</m:t>
                    </m:r>
                    <m:r>
                      <a:rPr kumimoji="1" lang="zh-CN" altLang="en-US" i="1" smtClean="0">
                        <a:latin typeface="Cambria Math" panose="02040503050406030204" pitchFamily="18" charset="0"/>
                      </a:rPr>
                      <m:t>写为</m:t>
                    </m:r>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a14:m>
                <a:endParaRPr kumimoji="1" lang="zh-CN" altLang="en-US" dirty="0">
                  <a:latin typeface="+mn-ea"/>
                </a:endParaRPr>
              </a:p>
            </p:txBody>
          </p:sp>
        </mc:Choice>
        <mc:Fallback xmlns="">
          <p:sp>
            <p:nvSpPr>
              <p:cNvPr id="95" name="文本框 94">
                <a:extLst>
                  <a:ext uri="{FF2B5EF4-FFF2-40B4-BE49-F238E27FC236}">
                    <a16:creationId xmlns:a16="http://schemas.microsoft.com/office/drawing/2014/main" id="{9233E56E-2DFB-DA24-2CA1-E1B6108251D8}"/>
                  </a:ext>
                </a:extLst>
              </p:cNvPr>
              <p:cNvSpPr txBox="1">
                <a:spLocks noRot="1" noChangeAspect="1" noMove="1" noResize="1" noEditPoints="1" noAdjustHandles="1" noChangeArrowheads="1" noChangeShapeType="1" noTextEdit="1"/>
              </p:cNvSpPr>
              <p:nvPr/>
            </p:nvSpPr>
            <p:spPr>
              <a:xfrm>
                <a:off x="2512741" y="782309"/>
                <a:ext cx="9345315" cy="499560"/>
              </a:xfrm>
              <a:prstGeom prst="rect">
                <a:avLst/>
              </a:prstGeom>
              <a:blipFill>
                <a:blip r:embed="rId3"/>
                <a:stretch>
                  <a:fillRect l="-522"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D110601-AD23-4439-2BCB-CB7F2B49FEE7}"/>
                  </a:ext>
                </a:extLst>
              </p:cNvPr>
              <p:cNvSpPr txBox="1"/>
              <p:nvPr/>
            </p:nvSpPr>
            <p:spPr>
              <a:xfrm>
                <a:off x="715460" y="1501527"/>
                <a:ext cx="3467473" cy="499560"/>
              </a:xfrm>
              <a:prstGeom prst="rect">
                <a:avLst/>
              </a:prstGeom>
              <a:noFill/>
            </p:spPr>
            <p:txBody>
              <a:bodyPr wrap="square">
                <a:spAutoFit/>
              </a:bodyPr>
              <a:lstStyle/>
              <a:p>
                <a:r>
                  <a:rPr kumimoji="1" lang="zh-CN" altLang="en-US" dirty="0"/>
                  <a:t>求解</a:t>
                </a:r>
                <a14:m>
                  <m:oMath xmlns:m="http://schemas.openxmlformats.org/officeDocument/2006/math">
                    <m:f>
                      <m:fPr>
                        <m:ctrlPr>
                          <a:rPr kumimoji="1" lang="en-US" altLang="zh-CN" b="1" i="1" smtClean="0">
                            <a:solidFill>
                              <a:schemeClr val="accent6"/>
                            </a:solidFill>
                            <a:latin typeface="Cambria Math" panose="02040503050406030204" pitchFamily="18" charset="0"/>
                          </a:rPr>
                        </m:ctrlPr>
                      </m:fPr>
                      <m:num>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𝑱</m:t>
                        </m:r>
                      </m:num>
                      <m:den>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𝑭</m:t>
                        </m:r>
                      </m:den>
                    </m:f>
                    <m:r>
                      <a:rPr kumimoji="1" lang="en-US" altLang="zh-CN" b="0" i="1" smtClean="0">
                        <a:solidFill>
                          <a:schemeClr val="tx1"/>
                        </a:solidFill>
                        <a:latin typeface="Cambria Math" panose="02040503050406030204" pitchFamily="18" charset="0"/>
                      </a:rPr>
                      <m:t>=</m:t>
                    </m:r>
                    <m:f>
                      <m:fPr>
                        <m:ctrlPr>
                          <a:rPr kumimoji="1" lang="en-US" altLang="zh-CN" i="1" smtClean="0">
                            <a:solidFill>
                              <a:srgbClr val="C00000"/>
                            </a:solidFill>
                            <a:latin typeface="Cambria Math" panose="02040503050406030204" pitchFamily="18" charset="0"/>
                          </a:rPr>
                        </m:ctrlPr>
                      </m:fPr>
                      <m:num>
                        <m:r>
                          <a:rPr kumimoji="1" lang="en-US" altLang="zh-CN" b="0" i="1">
                            <a:solidFill>
                              <a:srgbClr val="C00000"/>
                            </a:solidFill>
                            <a:latin typeface="Cambria Math" panose="02040503050406030204" pitchFamily="18" charset="0"/>
                          </a:rPr>
                          <m:t>𝜕</m:t>
                        </m:r>
                        <m:r>
                          <a:rPr kumimoji="1" lang="en-US" altLang="zh-CN" b="0" i="1">
                            <a:solidFill>
                              <a:srgbClr val="C00000"/>
                            </a:solidFill>
                            <a:latin typeface="Cambria Math" panose="02040503050406030204" pitchFamily="18" charset="0"/>
                          </a:rPr>
                          <m:t>𝐽</m:t>
                        </m:r>
                      </m:num>
                      <m:den>
                        <m:r>
                          <a:rPr kumimoji="1" lang="en-US" altLang="zh-CN" b="0" i="1">
                            <a:solidFill>
                              <a:srgbClr val="C00000"/>
                            </a:solidFill>
                            <a:latin typeface="Cambria Math" panose="02040503050406030204" pitchFamily="18" charset="0"/>
                          </a:rPr>
                          <m:t>𝜕</m:t>
                        </m:r>
                        <m:r>
                          <a:rPr kumimoji="1" lang="en-US" altLang="zh-CN" b="0" i="1">
                            <a:solidFill>
                              <a:srgbClr val="C00000"/>
                            </a:solidFill>
                            <a:latin typeface="Cambria Math" panose="02040503050406030204" pitchFamily="18" charset="0"/>
                          </a:rPr>
                          <m:t>𝑧</m:t>
                        </m:r>
                      </m:den>
                    </m:f>
                    <m:r>
                      <a:rPr kumimoji="1" lang="en-US" altLang="zh-CN" b="0" i="1" smtClean="0">
                        <a:solidFill>
                          <a:schemeClr val="tx1"/>
                        </a:solidFill>
                        <a:latin typeface="Cambria Math" panose="02040503050406030204" pitchFamily="18" charset="0"/>
                      </a:rPr>
                      <m:t>⋅</m:t>
                    </m:r>
                    <m:f>
                      <m:fPr>
                        <m:ctrlPr>
                          <a:rPr kumimoji="1" lang="en-US" altLang="zh-CN" b="1" i="1" smtClean="0">
                            <a:solidFill>
                              <a:schemeClr val="accent1"/>
                            </a:solidFill>
                            <a:latin typeface="Cambria Math" panose="02040503050406030204" pitchFamily="18" charset="0"/>
                          </a:rPr>
                        </m:ctrlPr>
                      </m:fPr>
                      <m:num>
                        <m:r>
                          <a:rPr kumimoji="1" lang="en-US" altLang="zh-CN" b="1" i="1" smtClean="0">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𝒛</m:t>
                        </m:r>
                      </m:num>
                      <m:den>
                        <m:r>
                          <a:rPr kumimoji="1" lang="en-US" altLang="zh-CN" b="1" i="1" smtClean="0">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𝑭</m:t>
                        </m:r>
                      </m:den>
                    </m:f>
                  </m:oMath>
                </a14:m>
                <a:r>
                  <a:rPr lang="zh-CN" altLang="en-US" b="1" dirty="0"/>
                  <a:t>，</a:t>
                </a:r>
                <a:r>
                  <a:rPr lang="zh-CN" altLang="en-US" dirty="0"/>
                  <a:t>即求解</a:t>
                </a:r>
                <a14:m>
                  <m:oMath xmlns:m="http://schemas.openxmlformats.org/officeDocument/2006/math">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𝑭</m:t>
                        </m:r>
                      </m:den>
                    </m:f>
                  </m:oMath>
                </a14:m>
                <a:endParaRPr lang="zh-CN" altLang="en-US" dirty="0"/>
              </a:p>
            </p:txBody>
          </p:sp>
        </mc:Choice>
        <mc:Fallback xmlns="">
          <p:sp>
            <p:nvSpPr>
              <p:cNvPr id="174" name="文本框 173">
                <a:extLst>
                  <a:ext uri="{FF2B5EF4-FFF2-40B4-BE49-F238E27FC236}">
                    <a16:creationId xmlns:a16="http://schemas.microsoft.com/office/drawing/2014/main" id="{AD110601-AD23-4439-2BCB-CB7F2B49FEE7}"/>
                  </a:ext>
                </a:extLst>
              </p:cNvPr>
              <p:cNvSpPr txBox="1">
                <a:spLocks noRot="1" noChangeAspect="1" noMove="1" noResize="1" noEditPoints="1" noAdjustHandles="1" noChangeArrowheads="1" noChangeShapeType="1" noTextEdit="1"/>
              </p:cNvSpPr>
              <p:nvPr/>
            </p:nvSpPr>
            <p:spPr>
              <a:xfrm>
                <a:off x="715460" y="1501527"/>
                <a:ext cx="3467473" cy="499560"/>
              </a:xfrm>
              <a:prstGeom prst="rect">
                <a:avLst/>
              </a:prstGeom>
              <a:blipFill>
                <a:blip r:embed="rId4"/>
                <a:stretch>
                  <a:fillRect l="-1460"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9169655-1F68-40A8-1F7A-1C407DC235D1}"/>
                  </a:ext>
                </a:extLst>
              </p:cNvPr>
              <p:cNvSpPr txBox="1"/>
              <p:nvPr/>
            </p:nvSpPr>
            <p:spPr>
              <a:xfrm>
                <a:off x="263383" y="2408386"/>
                <a:ext cx="338733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𝑧</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11</m:t>
                          </m:r>
                        </m:sub>
                      </m:sSub>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𝐹</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21</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m:t>
                          </m:r>
                          <m:r>
                            <a:rPr kumimoji="1" lang="en-US" altLang="zh-CN" sz="1400" i="1">
                              <a:latin typeface="Cambria Math" panose="02040503050406030204" pitchFamily="18" charset="0"/>
                            </a:rPr>
                            <m:t>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22</m:t>
                          </m:r>
                        </m:sub>
                      </m:sSub>
                    </m:oMath>
                  </m:oMathPara>
                </a14:m>
                <a:endParaRPr kumimoji="1" lang="zh-CN" altLang="en-US" sz="1400" dirty="0">
                  <a:latin typeface="+mn-ea"/>
                </a:endParaRPr>
              </a:p>
            </p:txBody>
          </p:sp>
        </mc:Choice>
        <mc:Fallback xmlns="">
          <p:sp>
            <p:nvSpPr>
              <p:cNvPr id="2" name="文本框 1">
                <a:extLst>
                  <a:ext uri="{FF2B5EF4-FFF2-40B4-BE49-F238E27FC236}">
                    <a16:creationId xmlns:a16="http://schemas.microsoft.com/office/drawing/2014/main" id="{09169655-1F68-40A8-1F7A-1C407DC235D1}"/>
                  </a:ext>
                </a:extLst>
              </p:cNvPr>
              <p:cNvSpPr txBox="1">
                <a:spLocks noRot="1" noChangeAspect="1" noMove="1" noResize="1" noEditPoints="1" noAdjustHandles="1" noChangeArrowheads="1" noChangeShapeType="1" noTextEdit="1"/>
              </p:cNvSpPr>
              <p:nvPr/>
            </p:nvSpPr>
            <p:spPr>
              <a:xfrm>
                <a:off x="263383" y="2408386"/>
                <a:ext cx="3387338" cy="3077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6BD724A-2E62-6334-FCF4-7CB57E88294D}"/>
                  </a:ext>
                </a:extLst>
              </p:cNvPr>
              <p:cNvSpPr txBox="1"/>
              <p:nvPr/>
            </p:nvSpPr>
            <p:spPr>
              <a:xfrm>
                <a:off x="292807" y="2886066"/>
                <a:ext cx="338733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𝑧</m:t>
                          </m:r>
                        </m:e>
                        <m:sub>
                          <m:r>
                            <a:rPr kumimoji="1" lang="en-US" altLang="zh-CN" sz="1400" b="0" i="1" smtClean="0">
                              <a:latin typeface="Cambria Math" panose="02040503050406030204" pitchFamily="18" charset="0"/>
                            </a:rPr>
                            <m:t>12</m:t>
                          </m:r>
                        </m:sub>
                      </m:sSub>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12</m:t>
                          </m:r>
                        </m:sub>
                      </m:sSub>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𝐹</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3</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m:t>
                          </m:r>
                          <m:r>
                            <a:rPr kumimoji="1" lang="en-US" altLang="zh-CN" sz="1400" i="1">
                              <a:latin typeface="Cambria Math" panose="02040503050406030204" pitchFamily="18" charset="0"/>
                            </a:rPr>
                            <m:t>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23</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22</m:t>
                          </m:r>
                        </m:sub>
                      </m:sSub>
                    </m:oMath>
                  </m:oMathPara>
                </a14:m>
                <a:endParaRPr kumimoji="1" lang="zh-CN" altLang="en-US" sz="1400" dirty="0">
                  <a:latin typeface="+mn-ea"/>
                </a:endParaRPr>
              </a:p>
            </p:txBody>
          </p:sp>
        </mc:Choice>
        <mc:Fallback xmlns="">
          <p:sp>
            <p:nvSpPr>
              <p:cNvPr id="3" name="文本框 2">
                <a:extLst>
                  <a:ext uri="{FF2B5EF4-FFF2-40B4-BE49-F238E27FC236}">
                    <a16:creationId xmlns:a16="http://schemas.microsoft.com/office/drawing/2014/main" id="{36BD724A-2E62-6334-FCF4-7CB57E88294D}"/>
                  </a:ext>
                </a:extLst>
              </p:cNvPr>
              <p:cNvSpPr txBox="1">
                <a:spLocks noRot="1" noChangeAspect="1" noMove="1" noResize="1" noEditPoints="1" noAdjustHandles="1" noChangeArrowheads="1" noChangeShapeType="1" noTextEdit="1"/>
              </p:cNvSpPr>
              <p:nvPr/>
            </p:nvSpPr>
            <p:spPr>
              <a:xfrm>
                <a:off x="292807" y="2886066"/>
                <a:ext cx="3387338"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E432501-1AF6-ABC5-5196-96208DD489D8}"/>
                  </a:ext>
                </a:extLst>
              </p:cNvPr>
              <p:cNvSpPr txBox="1"/>
              <p:nvPr/>
            </p:nvSpPr>
            <p:spPr>
              <a:xfrm>
                <a:off x="292807" y="3384268"/>
                <a:ext cx="33998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𝑧</m:t>
                          </m:r>
                        </m:e>
                        <m:sub>
                          <m:r>
                            <a:rPr kumimoji="1" lang="en-US" altLang="zh-CN" sz="1400" b="0" i="1" smtClean="0">
                              <a:latin typeface="Cambria Math" panose="02040503050406030204" pitchFamily="18" charset="0"/>
                            </a:rPr>
                            <m:t>21</m:t>
                          </m:r>
                        </m:sub>
                      </m:sSub>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21</m:t>
                          </m:r>
                        </m:sub>
                      </m:sSub>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𝐹</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31</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m:t>
                          </m:r>
                          <m:r>
                            <a:rPr kumimoji="1" lang="en-US" altLang="zh-CN" sz="1400" i="1">
                              <a:latin typeface="Cambria Math" panose="02040503050406030204" pitchFamily="18" charset="0"/>
                            </a:rPr>
                            <m:t>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32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22</m:t>
                          </m:r>
                        </m:sub>
                      </m:sSub>
                    </m:oMath>
                  </m:oMathPara>
                </a14:m>
                <a:endParaRPr kumimoji="1" lang="zh-CN" altLang="en-US" sz="1400" dirty="0">
                  <a:latin typeface="+mn-ea"/>
                </a:endParaRPr>
              </a:p>
            </p:txBody>
          </p:sp>
        </mc:Choice>
        <mc:Fallback xmlns="">
          <p:sp>
            <p:nvSpPr>
              <p:cNvPr id="5" name="文本框 4">
                <a:extLst>
                  <a:ext uri="{FF2B5EF4-FFF2-40B4-BE49-F238E27FC236}">
                    <a16:creationId xmlns:a16="http://schemas.microsoft.com/office/drawing/2014/main" id="{FE432501-1AF6-ABC5-5196-96208DD489D8}"/>
                  </a:ext>
                </a:extLst>
              </p:cNvPr>
              <p:cNvSpPr txBox="1">
                <a:spLocks noRot="1" noChangeAspect="1" noMove="1" noResize="1" noEditPoints="1" noAdjustHandles="1" noChangeArrowheads="1" noChangeShapeType="1" noTextEdit="1"/>
              </p:cNvSpPr>
              <p:nvPr/>
            </p:nvSpPr>
            <p:spPr>
              <a:xfrm>
                <a:off x="292807" y="3384268"/>
                <a:ext cx="3399840"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CC2E9C7-8B19-4F3B-7DDB-786C84693A36}"/>
                  </a:ext>
                </a:extLst>
              </p:cNvPr>
              <p:cNvSpPr txBox="1"/>
              <p:nvPr/>
            </p:nvSpPr>
            <p:spPr>
              <a:xfrm>
                <a:off x="292807" y="3860069"/>
                <a:ext cx="33998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𝑧</m:t>
                          </m:r>
                        </m:e>
                        <m:sub>
                          <m:r>
                            <a:rPr kumimoji="1" lang="en-US" altLang="zh-CN" sz="1400" b="0" i="1" smtClean="0">
                              <a:latin typeface="Cambria Math" panose="02040503050406030204" pitchFamily="18" charset="0"/>
                            </a:rPr>
                            <m:t>22</m:t>
                          </m:r>
                        </m:sub>
                      </m:sSub>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22</m:t>
                          </m:r>
                        </m:sub>
                      </m:sSub>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𝐹</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23</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32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m:t>
                          </m:r>
                          <m:r>
                            <a:rPr kumimoji="1" lang="en-US" altLang="zh-CN" sz="1400" i="1">
                              <a:latin typeface="Cambria Math" panose="02040503050406030204" pitchFamily="18" charset="0"/>
                            </a:rPr>
                            <m:t>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33</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22</m:t>
                          </m:r>
                        </m:sub>
                      </m:sSub>
                    </m:oMath>
                  </m:oMathPara>
                </a14:m>
                <a:endParaRPr kumimoji="1" lang="zh-CN" altLang="en-US" sz="1400" dirty="0">
                  <a:latin typeface="+mn-ea"/>
                </a:endParaRPr>
              </a:p>
            </p:txBody>
          </p:sp>
        </mc:Choice>
        <mc:Fallback xmlns="">
          <p:sp>
            <p:nvSpPr>
              <p:cNvPr id="6" name="文本框 5">
                <a:extLst>
                  <a:ext uri="{FF2B5EF4-FFF2-40B4-BE49-F238E27FC236}">
                    <a16:creationId xmlns:a16="http://schemas.microsoft.com/office/drawing/2014/main" id="{DCC2E9C7-8B19-4F3B-7DDB-786C84693A36}"/>
                  </a:ext>
                </a:extLst>
              </p:cNvPr>
              <p:cNvSpPr txBox="1">
                <a:spLocks noRot="1" noChangeAspect="1" noMove="1" noResize="1" noEditPoints="1" noAdjustHandles="1" noChangeArrowheads="1" noChangeShapeType="1" noTextEdit="1"/>
              </p:cNvSpPr>
              <p:nvPr/>
            </p:nvSpPr>
            <p:spPr>
              <a:xfrm>
                <a:off x="292807" y="3860069"/>
                <a:ext cx="3399840" cy="307777"/>
              </a:xfrm>
              <a:prstGeom prst="rect">
                <a:avLst/>
              </a:prstGeom>
              <a:blipFill>
                <a:blip r:embed="rId8"/>
                <a:stretch>
                  <a:fillRect/>
                </a:stretch>
              </a:blipFill>
            </p:spPr>
            <p:txBody>
              <a:bodyPr/>
              <a:lstStyle/>
              <a:p>
                <a:r>
                  <a:rPr lang="zh-CN" altLang="en-US">
                    <a:noFill/>
                  </a:rPr>
                  <a:t> </a:t>
                </a:r>
              </a:p>
            </p:txBody>
          </p:sp>
        </mc:Fallback>
      </mc:AlternateContent>
      <p:sp>
        <p:nvSpPr>
          <p:cNvPr id="8" name="Right Arrow 26">
            <a:extLst>
              <a:ext uri="{FF2B5EF4-FFF2-40B4-BE49-F238E27FC236}">
                <a16:creationId xmlns:a16="http://schemas.microsoft.com/office/drawing/2014/main" id="{7636F245-152B-8E36-88C9-E2C1E06E63A6}"/>
              </a:ext>
            </a:extLst>
          </p:cNvPr>
          <p:cNvSpPr/>
          <p:nvPr/>
        </p:nvSpPr>
        <p:spPr>
          <a:xfrm rot="20509923">
            <a:off x="3954052" y="2955333"/>
            <a:ext cx="560912" cy="31819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FAD336-1645-A754-E346-B16AE5B8F4CD}"/>
                  </a:ext>
                </a:extLst>
              </p:cNvPr>
              <p:cNvSpPr txBox="1"/>
              <p:nvPr/>
            </p:nvSpPr>
            <p:spPr>
              <a:xfrm>
                <a:off x="4572001" y="2047410"/>
                <a:ext cx="1910080"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smtClean="0">
                              <a:solidFill>
                                <a:schemeClr val="accent6"/>
                              </a:solidFill>
                              <a:latin typeface="Cambria Math" panose="02040503050406030204" pitchFamily="18" charset="0"/>
                            </a:rPr>
                          </m:ctrlPr>
                        </m:fPr>
                        <m:num>
                          <m:r>
                            <a:rPr kumimoji="1" lang="en-US" altLang="zh-CN" sz="1400" b="1" i="1">
                              <a:solidFill>
                                <a:schemeClr val="accent6"/>
                              </a:solidFill>
                              <a:latin typeface="Cambria Math" panose="02040503050406030204" pitchFamily="18" charset="0"/>
                            </a:rPr>
                            <m:t>𝝏</m:t>
                          </m:r>
                          <m:r>
                            <a:rPr kumimoji="1" lang="en-US" altLang="zh-CN" sz="1400" b="1" i="1" smtClean="0">
                              <a:solidFill>
                                <a:schemeClr val="accent6"/>
                              </a:solidFill>
                              <a:latin typeface="Cambria Math" panose="02040503050406030204" pitchFamily="18" charset="0"/>
                            </a:rPr>
                            <m:t>𝑱</m:t>
                          </m:r>
                        </m:num>
                        <m:den>
                          <m:r>
                            <a:rPr kumimoji="1" lang="en-US" altLang="zh-CN" sz="1400" b="1" i="1">
                              <a:solidFill>
                                <a:schemeClr val="accent6"/>
                              </a:solidFill>
                              <a:latin typeface="Cambria Math" panose="02040503050406030204" pitchFamily="18" charset="0"/>
                            </a:rPr>
                            <m:t>𝝏</m:t>
                          </m:r>
                          <m:sSub>
                            <m:sSubPr>
                              <m:ctrlPr>
                                <a:rPr kumimoji="1" lang="en-US" altLang="zh-CN" sz="1400" b="1" i="1" smtClean="0">
                                  <a:solidFill>
                                    <a:schemeClr val="accent6"/>
                                  </a:solidFill>
                                  <a:latin typeface="Cambria Math" panose="02040503050406030204" pitchFamily="18" charset="0"/>
                                </a:rPr>
                              </m:ctrlPr>
                            </m:sSubPr>
                            <m:e>
                              <m:r>
                                <a:rPr kumimoji="1" lang="en-US" altLang="zh-CN" sz="1400" b="1" i="1" smtClean="0">
                                  <a:solidFill>
                                    <a:schemeClr val="accent6"/>
                                  </a:solidFill>
                                  <a:latin typeface="Cambria Math" panose="02040503050406030204" pitchFamily="18" charset="0"/>
                                </a:rPr>
                                <m:t>𝑭</m:t>
                              </m:r>
                            </m:e>
                            <m:sub>
                              <m:r>
                                <a:rPr kumimoji="1" lang="en-US" altLang="zh-CN" sz="1400" b="1" i="1" smtClean="0">
                                  <a:solidFill>
                                    <a:schemeClr val="accent6"/>
                                  </a:solidFill>
                                  <a:latin typeface="Cambria Math" panose="02040503050406030204" pitchFamily="18" charset="0"/>
                                </a:rPr>
                                <m:t>𝒊</m:t>
                              </m:r>
                            </m:sub>
                          </m:sSub>
                        </m:den>
                      </m:f>
                      <m:r>
                        <a:rPr kumimoji="1" lang="en-US" altLang="zh-CN" sz="1400" b="0" i="1" smtClean="0">
                          <a:solidFill>
                            <a:schemeClr val="tx1"/>
                          </a:solidFill>
                          <a:latin typeface="Cambria Math" panose="02040503050406030204" pitchFamily="18" charset="0"/>
                        </a:rPr>
                        <m:t>=</m:t>
                      </m:r>
                      <m:nary>
                        <m:naryPr>
                          <m:chr m:val="∑"/>
                          <m:ctrlPr>
                            <a:rPr kumimoji="1" lang="en-US" altLang="zh-CN" sz="1400" b="0" i="1" smtClean="0">
                              <a:solidFill>
                                <a:schemeClr val="tx1"/>
                              </a:solidFill>
                              <a:latin typeface="Cambria Math" panose="02040503050406030204" pitchFamily="18" charset="0"/>
                            </a:rPr>
                          </m:ctrlPr>
                        </m:naryPr>
                        <m:sub>
                          <m:r>
                            <a:rPr kumimoji="1" lang="en-US" altLang="zh-CN" sz="1400" b="0" i="1" smtClean="0">
                              <a:solidFill>
                                <a:schemeClr val="tx1"/>
                              </a:solidFill>
                              <a:latin typeface="Cambria Math" panose="02040503050406030204" pitchFamily="18" charset="0"/>
                            </a:rPr>
                            <m:t>𝑘</m:t>
                          </m:r>
                          <m:r>
                            <a:rPr kumimoji="1" lang="en-US" altLang="zh-CN" sz="1400" b="0" i="1" smtClean="0">
                              <a:solidFill>
                                <a:schemeClr val="tx1"/>
                              </a:solidFill>
                              <a:latin typeface="Cambria Math" panose="02040503050406030204" pitchFamily="18" charset="0"/>
                            </a:rPr>
                            <m:t>=1</m:t>
                          </m:r>
                        </m:sub>
                        <m:sup>
                          <m:r>
                            <a:rPr kumimoji="1" lang="en-US" altLang="zh-CN" sz="1400" b="0" i="1" smtClean="0">
                              <a:solidFill>
                                <a:schemeClr val="tx1"/>
                              </a:solidFill>
                              <a:latin typeface="Cambria Math" panose="02040503050406030204" pitchFamily="18" charset="0"/>
                            </a:rPr>
                            <m:t>𝐾</m:t>
                          </m:r>
                        </m:sup>
                        <m:e>
                          <m:f>
                            <m:fPr>
                              <m:ctrlPr>
                                <a:rPr kumimoji="1" lang="en-US" altLang="zh-CN" sz="1400" i="1">
                                  <a:solidFill>
                                    <a:srgbClr val="C00000"/>
                                  </a:solidFill>
                                  <a:latin typeface="Cambria Math" panose="02040503050406030204" pitchFamily="18" charset="0"/>
                                </a:rPr>
                              </m:ctrlPr>
                            </m:fPr>
                            <m:num>
                              <m:r>
                                <a:rPr kumimoji="1" lang="en-US" altLang="zh-CN" sz="1400" i="1">
                                  <a:solidFill>
                                    <a:srgbClr val="C00000"/>
                                  </a:solidFill>
                                  <a:latin typeface="Cambria Math" panose="02040503050406030204" pitchFamily="18" charset="0"/>
                                </a:rPr>
                                <m:t>𝜕</m:t>
                              </m:r>
                              <m:r>
                                <a:rPr kumimoji="1" lang="en-US" altLang="zh-CN" sz="1400" i="1">
                                  <a:solidFill>
                                    <a:srgbClr val="C00000"/>
                                  </a:solidFill>
                                  <a:latin typeface="Cambria Math" panose="02040503050406030204" pitchFamily="18" charset="0"/>
                                </a:rPr>
                                <m:t>𝐽</m:t>
                              </m:r>
                            </m:num>
                            <m:den>
                              <m:r>
                                <a:rPr kumimoji="1" lang="en-US" altLang="zh-CN" sz="1400" i="1">
                                  <a:solidFill>
                                    <a:srgbClr val="C00000"/>
                                  </a:solidFill>
                                  <a:latin typeface="Cambria Math" panose="02040503050406030204" pitchFamily="18" charset="0"/>
                                </a:rPr>
                                <m:t>𝜕</m:t>
                              </m:r>
                              <m:sSub>
                                <m:sSubPr>
                                  <m:ctrlPr>
                                    <a:rPr kumimoji="1" lang="en-US" altLang="zh-CN" sz="1400" b="0" i="1" smtClean="0">
                                      <a:solidFill>
                                        <a:srgbClr val="C00000"/>
                                      </a:solidFill>
                                      <a:latin typeface="Cambria Math" panose="02040503050406030204" pitchFamily="18" charset="0"/>
                                    </a:rPr>
                                  </m:ctrlPr>
                                </m:sSubPr>
                                <m:e>
                                  <m:r>
                                    <a:rPr kumimoji="1" lang="en-US" altLang="zh-CN" sz="1400" i="1">
                                      <a:solidFill>
                                        <a:srgbClr val="C00000"/>
                                      </a:solidFill>
                                      <a:latin typeface="Cambria Math" panose="02040503050406030204" pitchFamily="18" charset="0"/>
                                    </a:rPr>
                                    <m:t>𝑧</m:t>
                                  </m:r>
                                </m:e>
                                <m:sub>
                                  <m:r>
                                    <a:rPr kumimoji="1" lang="en-US" altLang="zh-CN" sz="1400" b="0" i="1" smtClean="0">
                                      <a:solidFill>
                                        <a:srgbClr val="C00000"/>
                                      </a:solidFill>
                                      <a:latin typeface="Cambria Math" panose="02040503050406030204" pitchFamily="18" charset="0"/>
                                    </a:rPr>
                                    <m:t>𝑘</m:t>
                                  </m:r>
                                </m:sub>
                              </m:sSub>
                            </m:den>
                          </m:f>
                          <m:r>
                            <a:rPr kumimoji="1" lang="en-US" altLang="zh-CN" sz="1400" i="1">
                              <a:latin typeface="Cambria Math" panose="02040503050406030204" pitchFamily="18" charset="0"/>
                            </a:rPr>
                            <m:t>⋅</m:t>
                          </m:r>
                          <m:f>
                            <m:fPr>
                              <m:ctrlPr>
                                <a:rPr kumimoji="1" lang="en-US" altLang="zh-CN" sz="1400" b="1" i="1">
                                  <a:solidFill>
                                    <a:schemeClr val="accent1"/>
                                  </a:solidFill>
                                  <a:latin typeface="Cambria Math" panose="02040503050406030204" pitchFamily="18" charset="0"/>
                                </a:rPr>
                              </m:ctrlPr>
                            </m:fPr>
                            <m:num>
                              <m:r>
                                <a:rPr kumimoji="1" lang="en-US" altLang="zh-CN" sz="1400" b="1" i="1">
                                  <a:solidFill>
                                    <a:schemeClr val="accent1"/>
                                  </a:solidFill>
                                  <a:latin typeface="Cambria Math" panose="02040503050406030204" pitchFamily="18" charset="0"/>
                                </a:rPr>
                                <m:t>𝝏</m:t>
                              </m:r>
                              <m:sSub>
                                <m:sSubPr>
                                  <m:ctrlPr>
                                    <a:rPr kumimoji="1" lang="en-US" altLang="zh-CN" sz="1400" b="1" i="1" smtClean="0">
                                      <a:solidFill>
                                        <a:schemeClr val="accent1"/>
                                      </a:solidFill>
                                      <a:latin typeface="Cambria Math" panose="02040503050406030204" pitchFamily="18" charset="0"/>
                                    </a:rPr>
                                  </m:ctrlPr>
                                </m:sSubPr>
                                <m:e>
                                  <m:r>
                                    <a:rPr kumimoji="1" lang="en-US" altLang="zh-CN" sz="1400" b="1" i="1">
                                      <a:solidFill>
                                        <a:schemeClr val="accent1"/>
                                      </a:solidFill>
                                      <a:latin typeface="Cambria Math" panose="02040503050406030204" pitchFamily="18" charset="0"/>
                                    </a:rPr>
                                    <m:t>𝒛</m:t>
                                  </m:r>
                                </m:e>
                                <m:sub>
                                  <m:r>
                                    <a:rPr kumimoji="1" lang="en-US" altLang="zh-CN" sz="1400" b="1" i="1" smtClean="0">
                                      <a:solidFill>
                                        <a:schemeClr val="accent1"/>
                                      </a:solidFill>
                                      <a:latin typeface="Cambria Math" panose="02040503050406030204" pitchFamily="18" charset="0"/>
                                    </a:rPr>
                                    <m:t>𝒌</m:t>
                                  </m:r>
                                </m:sub>
                              </m:sSub>
                            </m:num>
                            <m:den>
                              <m:r>
                                <a:rPr kumimoji="1" lang="en-US" altLang="zh-CN" sz="1400" b="1" i="1">
                                  <a:solidFill>
                                    <a:schemeClr val="accent1"/>
                                  </a:solidFill>
                                  <a:latin typeface="Cambria Math" panose="02040503050406030204" pitchFamily="18" charset="0"/>
                                </a:rPr>
                                <m:t>𝝏</m:t>
                              </m:r>
                              <m:sSub>
                                <m:sSubPr>
                                  <m:ctrlPr>
                                    <a:rPr kumimoji="1" lang="en-US" altLang="zh-CN" sz="1400" b="1" i="1" smtClean="0">
                                      <a:solidFill>
                                        <a:schemeClr val="accent1"/>
                                      </a:solidFill>
                                      <a:latin typeface="Cambria Math" panose="02040503050406030204" pitchFamily="18" charset="0"/>
                                    </a:rPr>
                                  </m:ctrlPr>
                                </m:sSubPr>
                                <m:e>
                                  <m:r>
                                    <a:rPr kumimoji="1" lang="en-US" altLang="zh-CN" sz="1400" b="1" i="1">
                                      <a:solidFill>
                                        <a:schemeClr val="accent1"/>
                                      </a:solidFill>
                                      <a:latin typeface="Cambria Math" panose="02040503050406030204" pitchFamily="18" charset="0"/>
                                    </a:rPr>
                                    <m:t>𝑭</m:t>
                                  </m:r>
                                </m:e>
                                <m:sub>
                                  <m:r>
                                    <a:rPr kumimoji="1" lang="en-US" altLang="zh-CN" sz="1400" b="1" i="1" smtClean="0">
                                      <a:solidFill>
                                        <a:schemeClr val="accent1"/>
                                      </a:solidFill>
                                      <a:latin typeface="Cambria Math" panose="02040503050406030204" pitchFamily="18" charset="0"/>
                                    </a:rPr>
                                    <m:t>𝒊</m:t>
                                  </m:r>
                                </m:sub>
                              </m:sSub>
                            </m:den>
                          </m:f>
                        </m:e>
                      </m:nary>
                    </m:oMath>
                  </m:oMathPara>
                </a14:m>
                <a:endParaRPr lang="zh-CN" altLang="en-US" sz="1400" dirty="0"/>
              </a:p>
            </p:txBody>
          </p:sp>
        </mc:Choice>
        <mc:Fallback xmlns="">
          <p:sp>
            <p:nvSpPr>
              <p:cNvPr id="10" name="文本框 9">
                <a:extLst>
                  <a:ext uri="{FF2B5EF4-FFF2-40B4-BE49-F238E27FC236}">
                    <a16:creationId xmlns:a16="http://schemas.microsoft.com/office/drawing/2014/main" id="{EAFAD336-1645-A754-E346-B16AE5B8F4CD}"/>
                  </a:ext>
                </a:extLst>
              </p:cNvPr>
              <p:cNvSpPr txBox="1">
                <a:spLocks noRot="1" noChangeAspect="1" noMove="1" noResize="1" noEditPoints="1" noAdjustHandles="1" noChangeArrowheads="1" noChangeShapeType="1" noTextEdit="1"/>
              </p:cNvSpPr>
              <p:nvPr/>
            </p:nvSpPr>
            <p:spPr>
              <a:xfrm>
                <a:off x="4572001" y="2047410"/>
                <a:ext cx="1910080" cy="698140"/>
              </a:xfrm>
              <a:prstGeom prst="rect">
                <a:avLst/>
              </a:prstGeom>
              <a:blipFill>
                <a:blip r:embed="rId9"/>
                <a:stretch>
                  <a:fillRect t="-92857" b="-148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63329DC-561B-012C-3180-0D1A08A8F48A}"/>
                  </a:ext>
                </a:extLst>
              </p:cNvPr>
              <p:cNvSpPr txBox="1"/>
              <p:nvPr/>
            </p:nvSpPr>
            <p:spPr>
              <a:xfrm>
                <a:off x="6358061" y="1479054"/>
                <a:ext cx="4767139"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𝑭</m:t>
                              </m:r>
                            </m:e>
                            <m:sub>
                              <m:r>
                                <a:rPr kumimoji="1" lang="en-US" altLang="zh-CN" sz="1200" b="1" i="1" smtClean="0">
                                  <a:solidFill>
                                    <a:schemeClr val="accent6"/>
                                  </a:solidFill>
                                  <a:latin typeface="Cambria Math" panose="02040503050406030204" pitchFamily="18" charset="0"/>
                                </a:rPr>
                                <m:t>𝟏𝟏</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𝟏𝟏</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𝟏𝟏</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i="1">
                                  <a:solidFill>
                                    <a:srgbClr val="C00000"/>
                                  </a:solidFill>
                                  <a:latin typeface="Cambria Math" panose="02040503050406030204" pitchFamily="18" charset="0"/>
                                </a:rPr>
                                <m:t>1</m:t>
                              </m:r>
                              <m:r>
                                <a:rPr kumimoji="1" lang="en-US" altLang="zh-CN" sz="1200" b="0" i="1" smtClean="0">
                                  <a:solidFill>
                                    <a:srgbClr val="C00000"/>
                                  </a:solidFill>
                                  <a:latin typeface="Cambria Math" panose="02040503050406030204" pitchFamily="18" charset="0"/>
                                </a:rPr>
                                <m:t>2</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𝟐</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𝟏</m:t>
                              </m:r>
                            </m:sub>
                          </m:sSub>
                        </m:den>
                      </m:f>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smtClean="0">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𝟐𝟏</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𝟏</m:t>
                              </m:r>
                            </m:sub>
                          </m:sSub>
                        </m:den>
                      </m:f>
                      <m:r>
                        <a:rPr kumimoji="1" lang="en-US" altLang="zh-CN" sz="1200" b="1" i="1" smtClean="0">
                          <a:solidFill>
                            <a:schemeClr val="accent1"/>
                          </a:solidFill>
                          <a:latin typeface="Cambria Math" panose="02040503050406030204" pitchFamily="18" charset="0"/>
                        </a:rPr>
                        <m:t>+</m:t>
                      </m:r>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𝟐𝟐</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𝟏</m:t>
                              </m:r>
                            </m:sub>
                          </m:sSub>
                        </m:den>
                      </m:f>
                    </m:oMath>
                  </m:oMathPara>
                </a14:m>
                <a:endParaRPr lang="zh-CN" altLang="en-US" sz="1200" dirty="0"/>
              </a:p>
            </p:txBody>
          </p:sp>
        </mc:Choice>
        <mc:Fallback xmlns="">
          <p:sp>
            <p:nvSpPr>
              <p:cNvPr id="13" name="文本框 12">
                <a:extLst>
                  <a:ext uri="{FF2B5EF4-FFF2-40B4-BE49-F238E27FC236}">
                    <a16:creationId xmlns:a16="http://schemas.microsoft.com/office/drawing/2014/main" id="{063329DC-561B-012C-3180-0D1A08A8F48A}"/>
                  </a:ext>
                </a:extLst>
              </p:cNvPr>
              <p:cNvSpPr txBox="1">
                <a:spLocks noRot="1" noChangeAspect="1" noMove="1" noResize="1" noEditPoints="1" noAdjustHandles="1" noChangeArrowheads="1" noChangeShapeType="1" noTextEdit="1"/>
              </p:cNvSpPr>
              <p:nvPr/>
            </p:nvSpPr>
            <p:spPr>
              <a:xfrm>
                <a:off x="6358061" y="1479054"/>
                <a:ext cx="4767139" cy="47455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35A4D53-4FFC-BE3A-7C0A-CCD461386C4C}"/>
                  </a:ext>
                </a:extLst>
              </p:cNvPr>
              <p:cNvSpPr txBox="1"/>
              <p:nvPr/>
            </p:nvSpPr>
            <p:spPr>
              <a:xfrm>
                <a:off x="6358061" y="1976947"/>
                <a:ext cx="4767139"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𝑭</m:t>
                              </m:r>
                            </m:e>
                            <m:sub>
                              <m:r>
                                <a:rPr kumimoji="1" lang="en-US" altLang="zh-CN" sz="1200" b="1" i="1" smtClean="0">
                                  <a:solidFill>
                                    <a:schemeClr val="accent6"/>
                                  </a:solidFill>
                                  <a:latin typeface="Cambria Math" panose="02040503050406030204" pitchFamily="18" charset="0"/>
                                </a:rPr>
                                <m:t>𝟏𝟐</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𝟏𝟏</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𝟏𝟐</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i="1">
                                  <a:solidFill>
                                    <a:srgbClr val="C00000"/>
                                  </a:solidFill>
                                  <a:latin typeface="Cambria Math" panose="02040503050406030204" pitchFamily="18" charset="0"/>
                                </a:rPr>
                                <m:t>1</m:t>
                              </m:r>
                              <m:r>
                                <a:rPr kumimoji="1" lang="en-US" altLang="zh-CN" sz="1200" b="0" i="1" smtClean="0">
                                  <a:solidFill>
                                    <a:srgbClr val="C00000"/>
                                  </a:solidFill>
                                  <a:latin typeface="Cambria Math" panose="02040503050406030204" pitchFamily="18" charset="0"/>
                                </a:rPr>
                                <m:t>2</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𝟐</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𝟐</m:t>
                              </m:r>
                            </m:sub>
                          </m:sSub>
                        </m:den>
                      </m:f>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smtClean="0">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𝟐𝟏</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𝟐</m:t>
                              </m:r>
                            </m:sub>
                          </m:sSub>
                        </m:den>
                      </m:f>
                      <m:r>
                        <a:rPr kumimoji="1" lang="en-US" altLang="zh-CN" sz="1200" b="1" i="1" smtClean="0">
                          <a:solidFill>
                            <a:schemeClr val="accent1"/>
                          </a:solidFill>
                          <a:latin typeface="Cambria Math" panose="02040503050406030204" pitchFamily="18" charset="0"/>
                        </a:rPr>
                        <m:t>+</m:t>
                      </m:r>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𝟐𝟐</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𝟐</m:t>
                              </m:r>
                            </m:sub>
                          </m:sSub>
                        </m:den>
                      </m:f>
                    </m:oMath>
                  </m:oMathPara>
                </a14:m>
                <a:endParaRPr lang="zh-CN" altLang="en-US" sz="1200" dirty="0"/>
              </a:p>
            </p:txBody>
          </p:sp>
        </mc:Choice>
        <mc:Fallback xmlns="">
          <p:sp>
            <p:nvSpPr>
              <p:cNvPr id="14" name="文本框 13">
                <a:extLst>
                  <a:ext uri="{FF2B5EF4-FFF2-40B4-BE49-F238E27FC236}">
                    <a16:creationId xmlns:a16="http://schemas.microsoft.com/office/drawing/2014/main" id="{D35A4D53-4FFC-BE3A-7C0A-CCD461386C4C}"/>
                  </a:ext>
                </a:extLst>
              </p:cNvPr>
              <p:cNvSpPr txBox="1">
                <a:spLocks noRot="1" noChangeAspect="1" noMove="1" noResize="1" noEditPoints="1" noAdjustHandles="1" noChangeArrowheads="1" noChangeShapeType="1" noTextEdit="1"/>
              </p:cNvSpPr>
              <p:nvPr/>
            </p:nvSpPr>
            <p:spPr>
              <a:xfrm>
                <a:off x="6358061" y="1976947"/>
                <a:ext cx="4767139" cy="47455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11A4087-5983-0D6E-5AAC-58CC30D2DEC4}"/>
                  </a:ext>
                </a:extLst>
              </p:cNvPr>
              <p:cNvSpPr txBox="1"/>
              <p:nvPr/>
            </p:nvSpPr>
            <p:spPr>
              <a:xfrm>
                <a:off x="6358061" y="2469013"/>
                <a:ext cx="4767139"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𝑭</m:t>
                              </m:r>
                            </m:e>
                            <m:sub>
                              <m:r>
                                <a:rPr kumimoji="1" lang="en-US" altLang="zh-CN" sz="1200" b="1" i="1" smtClean="0">
                                  <a:solidFill>
                                    <a:schemeClr val="accent6"/>
                                  </a:solidFill>
                                  <a:latin typeface="Cambria Math" panose="02040503050406030204" pitchFamily="18" charset="0"/>
                                </a:rPr>
                                <m:t>𝟐𝟏</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𝟏𝟏</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𝟐𝟏</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i="1">
                                  <a:solidFill>
                                    <a:srgbClr val="C00000"/>
                                  </a:solidFill>
                                  <a:latin typeface="Cambria Math" panose="02040503050406030204" pitchFamily="18" charset="0"/>
                                </a:rPr>
                                <m:t>1</m:t>
                              </m:r>
                              <m:r>
                                <a:rPr kumimoji="1" lang="en-US" altLang="zh-CN" sz="1200" b="0" i="1" smtClean="0">
                                  <a:solidFill>
                                    <a:srgbClr val="C00000"/>
                                  </a:solidFill>
                                  <a:latin typeface="Cambria Math" panose="02040503050406030204" pitchFamily="18" charset="0"/>
                                </a:rPr>
                                <m:t>2</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𝟐</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𝟐𝟏</m:t>
                              </m:r>
                            </m:sub>
                          </m:sSub>
                        </m:den>
                      </m:f>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smtClean="0">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𝟐𝟏</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𝟐𝟏</m:t>
                              </m:r>
                            </m:sub>
                          </m:sSub>
                        </m:den>
                      </m:f>
                      <m:r>
                        <a:rPr kumimoji="1" lang="en-US" altLang="zh-CN" sz="1200" b="1" i="1" smtClean="0">
                          <a:solidFill>
                            <a:schemeClr val="accent1"/>
                          </a:solidFill>
                          <a:latin typeface="Cambria Math" panose="02040503050406030204" pitchFamily="18" charset="0"/>
                        </a:rPr>
                        <m:t>+</m:t>
                      </m:r>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𝟐𝟐</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𝟐𝟏</m:t>
                              </m:r>
                            </m:sub>
                          </m:sSub>
                        </m:den>
                      </m:f>
                    </m:oMath>
                  </m:oMathPara>
                </a14:m>
                <a:endParaRPr lang="zh-CN" altLang="en-US" sz="1200" dirty="0"/>
              </a:p>
            </p:txBody>
          </p:sp>
        </mc:Choice>
        <mc:Fallback xmlns="">
          <p:sp>
            <p:nvSpPr>
              <p:cNvPr id="15" name="文本框 14">
                <a:extLst>
                  <a:ext uri="{FF2B5EF4-FFF2-40B4-BE49-F238E27FC236}">
                    <a16:creationId xmlns:a16="http://schemas.microsoft.com/office/drawing/2014/main" id="{611A4087-5983-0D6E-5AAC-58CC30D2DEC4}"/>
                  </a:ext>
                </a:extLst>
              </p:cNvPr>
              <p:cNvSpPr txBox="1">
                <a:spLocks noRot="1" noChangeAspect="1" noMove="1" noResize="1" noEditPoints="1" noAdjustHandles="1" noChangeArrowheads="1" noChangeShapeType="1" noTextEdit="1"/>
              </p:cNvSpPr>
              <p:nvPr/>
            </p:nvSpPr>
            <p:spPr>
              <a:xfrm>
                <a:off x="6358061" y="2469013"/>
                <a:ext cx="4767139" cy="47455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B566129-F4C9-03C2-9494-119C4E087118}"/>
                  </a:ext>
                </a:extLst>
              </p:cNvPr>
              <p:cNvSpPr txBox="1"/>
              <p:nvPr/>
            </p:nvSpPr>
            <p:spPr>
              <a:xfrm>
                <a:off x="6569929" y="2967981"/>
                <a:ext cx="4431251"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𝑭</m:t>
                              </m:r>
                            </m:e>
                            <m:sub>
                              <m:r>
                                <a:rPr kumimoji="1" lang="en-US" altLang="zh-CN" sz="1200" b="1" i="1" smtClean="0">
                                  <a:solidFill>
                                    <a:schemeClr val="accent6"/>
                                  </a:solidFill>
                                  <a:latin typeface="Cambria Math" panose="02040503050406030204" pitchFamily="18" charset="0"/>
                                </a:rPr>
                                <m:t>𝟐𝟐</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𝟏𝟏</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𝟐𝟐</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i="1">
                                  <a:solidFill>
                                    <a:srgbClr val="C00000"/>
                                  </a:solidFill>
                                  <a:latin typeface="Cambria Math" panose="02040503050406030204" pitchFamily="18" charset="0"/>
                                </a:rPr>
                                <m:t>1</m:t>
                              </m:r>
                              <m:r>
                                <a:rPr kumimoji="1" lang="en-US" altLang="zh-CN" sz="1200" b="0" i="1" smtClean="0">
                                  <a:solidFill>
                                    <a:srgbClr val="C00000"/>
                                  </a:solidFill>
                                  <a:latin typeface="Cambria Math" panose="02040503050406030204" pitchFamily="18" charset="0"/>
                                </a:rPr>
                                <m:t>2</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𝟐</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𝟐𝟐</m:t>
                              </m:r>
                            </m:sub>
                          </m:sSub>
                        </m:den>
                      </m:f>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smtClean="0">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𝟐𝟏</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𝟐𝟐</m:t>
                              </m:r>
                            </m:sub>
                          </m:sSub>
                        </m:den>
                      </m:f>
                      <m:r>
                        <a:rPr kumimoji="1" lang="en-US" altLang="zh-CN" sz="1200" b="1" i="1" smtClean="0">
                          <a:solidFill>
                            <a:schemeClr val="accent1"/>
                          </a:solidFill>
                          <a:latin typeface="Cambria Math" panose="02040503050406030204" pitchFamily="18" charset="0"/>
                        </a:rPr>
                        <m:t>+</m:t>
                      </m:r>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f>
                        <m:fPr>
                          <m:ctrlPr>
                            <a:rPr kumimoji="1" lang="en-US" altLang="zh-CN" sz="1200" b="1" i="1">
                              <a:solidFill>
                                <a:schemeClr val="accent1"/>
                              </a:solidFill>
                              <a:latin typeface="Cambria Math" panose="02040503050406030204" pitchFamily="18" charset="0"/>
                            </a:rPr>
                          </m:ctrlPr>
                        </m:fPr>
                        <m:num>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𝒛</m:t>
                              </m:r>
                            </m:e>
                            <m:sub>
                              <m:r>
                                <a:rPr kumimoji="1" lang="en-US" altLang="zh-CN" sz="1200" b="1" i="1" smtClean="0">
                                  <a:solidFill>
                                    <a:schemeClr val="accent1"/>
                                  </a:solidFill>
                                  <a:latin typeface="Cambria Math" panose="02040503050406030204" pitchFamily="18" charset="0"/>
                                </a:rPr>
                                <m:t>𝟐𝟐</m:t>
                              </m:r>
                            </m:sub>
                          </m:sSub>
                        </m:num>
                        <m:den>
                          <m:r>
                            <a:rPr kumimoji="1" lang="en-US" altLang="zh-CN" sz="1200" b="1" i="1">
                              <a:solidFill>
                                <a:schemeClr val="accent1"/>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𝟐𝟐</m:t>
                              </m:r>
                            </m:sub>
                          </m:sSub>
                        </m:den>
                      </m:f>
                    </m:oMath>
                  </m:oMathPara>
                </a14:m>
                <a:endParaRPr lang="zh-CN" altLang="en-US" sz="1200" dirty="0"/>
              </a:p>
            </p:txBody>
          </p:sp>
        </mc:Choice>
        <mc:Fallback xmlns="">
          <p:sp>
            <p:nvSpPr>
              <p:cNvPr id="16" name="文本框 15">
                <a:extLst>
                  <a:ext uri="{FF2B5EF4-FFF2-40B4-BE49-F238E27FC236}">
                    <a16:creationId xmlns:a16="http://schemas.microsoft.com/office/drawing/2014/main" id="{9B566129-F4C9-03C2-9494-119C4E087118}"/>
                  </a:ext>
                </a:extLst>
              </p:cNvPr>
              <p:cNvSpPr txBox="1">
                <a:spLocks noRot="1" noChangeAspect="1" noMove="1" noResize="1" noEditPoints="1" noAdjustHandles="1" noChangeArrowheads="1" noChangeShapeType="1" noTextEdit="1"/>
              </p:cNvSpPr>
              <p:nvPr/>
            </p:nvSpPr>
            <p:spPr>
              <a:xfrm>
                <a:off x="6569929" y="2967981"/>
                <a:ext cx="4431251" cy="474553"/>
              </a:xfrm>
              <a:prstGeom prst="rect">
                <a:avLst/>
              </a:prstGeom>
              <a:blipFill>
                <a:blip r:embed="rId13"/>
                <a:stretch>
                  <a:fillRect/>
                </a:stretch>
              </a:blipFill>
            </p:spPr>
            <p:txBody>
              <a:bodyPr/>
              <a:lstStyle/>
              <a:p>
                <a:r>
                  <a:rPr lang="zh-CN" altLang="en-US">
                    <a:noFill/>
                  </a:rPr>
                  <a:t> </a:t>
                </a:r>
              </a:p>
            </p:txBody>
          </p:sp>
        </mc:Fallback>
      </mc:AlternateContent>
      <p:sp>
        <p:nvSpPr>
          <p:cNvPr id="19" name="Right Arrow 26">
            <a:extLst>
              <a:ext uri="{FF2B5EF4-FFF2-40B4-BE49-F238E27FC236}">
                <a16:creationId xmlns:a16="http://schemas.microsoft.com/office/drawing/2014/main" id="{E1650EC5-BCA5-1452-DBDA-25E3F4D3E1EC}"/>
              </a:ext>
            </a:extLst>
          </p:cNvPr>
          <p:cNvSpPr/>
          <p:nvPr/>
        </p:nvSpPr>
        <p:spPr>
          <a:xfrm rot="5400000">
            <a:off x="7634823" y="3538952"/>
            <a:ext cx="366669" cy="31819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矩形 19">
            <a:extLst>
              <a:ext uri="{FF2B5EF4-FFF2-40B4-BE49-F238E27FC236}">
                <a16:creationId xmlns:a16="http://schemas.microsoft.com/office/drawing/2014/main" id="{3A77D8FC-7341-F775-F205-4D001638A6A8}"/>
              </a:ext>
            </a:extLst>
          </p:cNvPr>
          <p:cNvSpPr/>
          <p:nvPr/>
        </p:nvSpPr>
        <p:spPr>
          <a:xfrm>
            <a:off x="4531436" y="3901040"/>
            <a:ext cx="6593764" cy="2046599"/>
          </a:xfrm>
          <a:prstGeom prst="rect">
            <a:avLst/>
          </a:prstGeom>
          <a:solidFill>
            <a:schemeClr val="bg1">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3136B1C-14A9-F3CC-BA7A-2031BB616F4F}"/>
                  </a:ext>
                </a:extLst>
              </p:cNvPr>
              <p:cNvSpPr txBox="1"/>
              <p:nvPr/>
            </p:nvSpPr>
            <p:spPr>
              <a:xfrm>
                <a:off x="4561841" y="4481791"/>
                <a:ext cx="1910080"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smtClean="0">
                              <a:solidFill>
                                <a:schemeClr val="accent6"/>
                              </a:solidFill>
                              <a:latin typeface="Cambria Math" panose="02040503050406030204" pitchFamily="18" charset="0"/>
                            </a:rPr>
                          </m:ctrlPr>
                        </m:fPr>
                        <m:num>
                          <m:r>
                            <a:rPr kumimoji="1" lang="en-US" altLang="zh-CN" sz="1400" b="1" i="1">
                              <a:solidFill>
                                <a:schemeClr val="accent6"/>
                              </a:solidFill>
                              <a:latin typeface="Cambria Math" panose="02040503050406030204" pitchFamily="18" charset="0"/>
                            </a:rPr>
                            <m:t>𝝏</m:t>
                          </m:r>
                          <m:r>
                            <a:rPr kumimoji="1" lang="en-US" altLang="zh-CN" sz="1400" b="1" i="1" smtClean="0">
                              <a:solidFill>
                                <a:schemeClr val="accent6"/>
                              </a:solidFill>
                              <a:latin typeface="Cambria Math" panose="02040503050406030204" pitchFamily="18" charset="0"/>
                            </a:rPr>
                            <m:t>𝑱</m:t>
                          </m:r>
                        </m:num>
                        <m:den>
                          <m:r>
                            <a:rPr kumimoji="1" lang="en-US" altLang="zh-CN" sz="1400" b="1" i="1">
                              <a:solidFill>
                                <a:schemeClr val="accent6"/>
                              </a:solidFill>
                              <a:latin typeface="Cambria Math" panose="02040503050406030204" pitchFamily="18" charset="0"/>
                            </a:rPr>
                            <m:t>𝝏</m:t>
                          </m:r>
                          <m:sSub>
                            <m:sSubPr>
                              <m:ctrlPr>
                                <a:rPr kumimoji="1" lang="en-US" altLang="zh-CN" sz="1400" b="1" i="1" smtClean="0">
                                  <a:solidFill>
                                    <a:schemeClr val="accent6"/>
                                  </a:solidFill>
                                  <a:latin typeface="Cambria Math" panose="02040503050406030204" pitchFamily="18" charset="0"/>
                                </a:rPr>
                              </m:ctrlPr>
                            </m:sSubPr>
                            <m:e>
                              <m:r>
                                <a:rPr kumimoji="1" lang="en-US" altLang="zh-CN" sz="1400" b="1" i="1" smtClean="0">
                                  <a:solidFill>
                                    <a:schemeClr val="accent6"/>
                                  </a:solidFill>
                                  <a:latin typeface="Cambria Math" panose="02040503050406030204" pitchFamily="18" charset="0"/>
                                </a:rPr>
                                <m:t>𝑭</m:t>
                              </m:r>
                            </m:e>
                            <m:sub>
                              <m:r>
                                <a:rPr kumimoji="1" lang="en-US" altLang="zh-CN" sz="1400" b="1" i="1" smtClean="0">
                                  <a:solidFill>
                                    <a:schemeClr val="accent6"/>
                                  </a:solidFill>
                                  <a:latin typeface="Cambria Math" panose="02040503050406030204" pitchFamily="18" charset="0"/>
                                </a:rPr>
                                <m:t>𝒊</m:t>
                              </m:r>
                            </m:sub>
                          </m:sSub>
                        </m:den>
                      </m:f>
                      <m:r>
                        <a:rPr kumimoji="1" lang="en-US" altLang="zh-CN" sz="1400" b="0" i="1" smtClean="0">
                          <a:solidFill>
                            <a:schemeClr val="tx1"/>
                          </a:solidFill>
                          <a:latin typeface="Cambria Math" panose="02040503050406030204" pitchFamily="18" charset="0"/>
                        </a:rPr>
                        <m:t>=</m:t>
                      </m:r>
                      <m:nary>
                        <m:naryPr>
                          <m:chr m:val="∑"/>
                          <m:ctrlPr>
                            <a:rPr kumimoji="1" lang="en-US" altLang="zh-CN" sz="1400" b="0" i="1" smtClean="0">
                              <a:solidFill>
                                <a:schemeClr val="tx1"/>
                              </a:solidFill>
                              <a:latin typeface="Cambria Math" panose="02040503050406030204" pitchFamily="18" charset="0"/>
                            </a:rPr>
                          </m:ctrlPr>
                        </m:naryPr>
                        <m:sub>
                          <m:r>
                            <a:rPr kumimoji="1" lang="en-US" altLang="zh-CN" sz="1400" b="0" i="1" smtClean="0">
                              <a:solidFill>
                                <a:schemeClr val="tx1"/>
                              </a:solidFill>
                              <a:latin typeface="Cambria Math" panose="02040503050406030204" pitchFamily="18" charset="0"/>
                            </a:rPr>
                            <m:t>𝑘</m:t>
                          </m:r>
                          <m:r>
                            <a:rPr kumimoji="1" lang="en-US" altLang="zh-CN" sz="1400" b="0" i="1" smtClean="0">
                              <a:solidFill>
                                <a:schemeClr val="tx1"/>
                              </a:solidFill>
                              <a:latin typeface="Cambria Math" panose="02040503050406030204" pitchFamily="18" charset="0"/>
                            </a:rPr>
                            <m:t>=1</m:t>
                          </m:r>
                        </m:sub>
                        <m:sup>
                          <m:r>
                            <a:rPr kumimoji="1" lang="en-US" altLang="zh-CN" sz="1400" b="0" i="1" smtClean="0">
                              <a:solidFill>
                                <a:schemeClr val="tx1"/>
                              </a:solidFill>
                              <a:latin typeface="Cambria Math" panose="02040503050406030204" pitchFamily="18" charset="0"/>
                            </a:rPr>
                            <m:t>𝐾</m:t>
                          </m:r>
                        </m:sup>
                        <m:e>
                          <m:f>
                            <m:fPr>
                              <m:ctrlPr>
                                <a:rPr kumimoji="1" lang="en-US" altLang="zh-CN" sz="1400" i="1">
                                  <a:solidFill>
                                    <a:srgbClr val="C00000"/>
                                  </a:solidFill>
                                  <a:latin typeface="Cambria Math" panose="02040503050406030204" pitchFamily="18" charset="0"/>
                                </a:rPr>
                              </m:ctrlPr>
                            </m:fPr>
                            <m:num>
                              <m:r>
                                <a:rPr kumimoji="1" lang="en-US" altLang="zh-CN" sz="1400" i="1">
                                  <a:solidFill>
                                    <a:srgbClr val="C00000"/>
                                  </a:solidFill>
                                  <a:latin typeface="Cambria Math" panose="02040503050406030204" pitchFamily="18" charset="0"/>
                                </a:rPr>
                                <m:t>𝜕</m:t>
                              </m:r>
                              <m:r>
                                <a:rPr kumimoji="1" lang="en-US" altLang="zh-CN" sz="1400" i="1">
                                  <a:solidFill>
                                    <a:srgbClr val="C00000"/>
                                  </a:solidFill>
                                  <a:latin typeface="Cambria Math" panose="02040503050406030204" pitchFamily="18" charset="0"/>
                                </a:rPr>
                                <m:t>𝐽</m:t>
                              </m:r>
                            </m:num>
                            <m:den>
                              <m:r>
                                <a:rPr kumimoji="1" lang="en-US" altLang="zh-CN" sz="1400" i="1">
                                  <a:solidFill>
                                    <a:srgbClr val="C00000"/>
                                  </a:solidFill>
                                  <a:latin typeface="Cambria Math" panose="02040503050406030204" pitchFamily="18" charset="0"/>
                                </a:rPr>
                                <m:t>𝜕</m:t>
                              </m:r>
                              <m:sSub>
                                <m:sSubPr>
                                  <m:ctrlPr>
                                    <a:rPr kumimoji="1" lang="en-US" altLang="zh-CN" sz="1400" b="0" i="1" smtClean="0">
                                      <a:solidFill>
                                        <a:srgbClr val="C00000"/>
                                      </a:solidFill>
                                      <a:latin typeface="Cambria Math" panose="02040503050406030204" pitchFamily="18" charset="0"/>
                                    </a:rPr>
                                  </m:ctrlPr>
                                </m:sSubPr>
                                <m:e>
                                  <m:r>
                                    <a:rPr kumimoji="1" lang="en-US" altLang="zh-CN" sz="1400" i="1">
                                      <a:solidFill>
                                        <a:srgbClr val="C00000"/>
                                      </a:solidFill>
                                      <a:latin typeface="Cambria Math" panose="02040503050406030204" pitchFamily="18" charset="0"/>
                                    </a:rPr>
                                    <m:t>𝑧</m:t>
                                  </m:r>
                                </m:e>
                                <m:sub>
                                  <m:r>
                                    <a:rPr kumimoji="1" lang="en-US" altLang="zh-CN" sz="1400" b="0" i="1" smtClean="0">
                                      <a:solidFill>
                                        <a:srgbClr val="C00000"/>
                                      </a:solidFill>
                                      <a:latin typeface="Cambria Math" panose="02040503050406030204" pitchFamily="18" charset="0"/>
                                    </a:rPr>
                                    <m:t>𝑘</m:t>
                                  </m:r>
                                </m:sub>
                              </m:sSub>
                            </m:den>
                          </m:f>
                          <m:r>
                            <a:rPr kumimoji="1" lang="en-US" altLang="zh-CN" sz="1400" i="1">
                              <a:latin typeface="Cambria Math" panose="02040503050406030204" pitchFamily="18" charset="0"/>
                            </a:rPr>
                            <m:t>⋅</m:t>
                          </m:r>
                          <m:f>
                            <m:fPr>
                              <m:ctrlPr>
                                <a:rPr kumimoji="1" lang="en-US" altLang="zh-CN" sz="1400" b="1" i="1">
                                  <a:solidFill>
                                    <a:schemeClr val="accent1"/>
                                  </a:solidFill>
                                  <a:latin typeface="Cambria Math" panose="02040503050406030204" pitchFamily="18" charset="0"/>
                                </a:rPr>
                              </m:ctrlPr>
                            </m:fPr>
                            <m:num>
                              <m:r>
                                <a:rPr kumimoji="1" lang="en-US" altLang="zh-CN" sz="1400" b="1" i="1">
                                  <a:solidFill>
                                    <a:schemeClr val="accent1"/>
                                  </a:solidFill>
                                  <a:latin typeface="Cambria Math" panose="02040503050406030204" pitchFamily="18" charset="0"/>
                                </a:rPr>
                                <m:t>𝝏</m:t>
                              </m:r>
                              <m:sSub>
                                <m:sSubPr>
                                  <m:ctrlPr>
                                    <a:rPr kumimoji="1" lang="en-US" altLang="zh-CN" sz="1400" b="1" i="1" smtClean="0">
                                      <a:solidFill>
                                        <a:schemeClr val="accent1"/>
                                      </a:solidFill>
                                      <a:latin typeface="Cambria Math" panose="02040503050406030204" pitchFamily="18" charset="0"/>
                                    </a:rPr>
                                  </m:ctrlPr>
                                </m:sSubPr>
                                <m:e>
                                  <m:r>
                                    <a:rPr kumimoji="1" lang="en-US" altLang="zh-CN" sz="1400" b="1" i="1">
                                      <a:solidFill>
                                        <a:schemeClr val="accent1"/>
                                      </a:solidFill>
                                      <a:latin typeface="Cambria Math" panose="02040503050406030204" pitchFamily="18" charset="0"/>
                                    </a:rPr>
                                    <m:t>𝒛</m:t>
                                  </m:r>
                                </m:e>
                                <m:sub>
                                  <m:r>
                                    <a:rPr kumimoji="1" lang="en-US" altLang="zh-CN" sz="1400" b="1" i="1" smtClean="0">
                                      <a:solidFill>
                                        <a:schemeClr val="accent1"/>
                                      </a:solidFill>
                                      <a:latin typeface="Cambria Math" panose="02040503050406030204" pitchFamily="18" charset="0"/>
                                    </a:rPr>
                                    <m:t>𝒌</m:t>
                                  </m:r>
                                </m:sub>
                              </m:sSub>
                            </m:num>
                            <m:den>
                              <m:r>
                                <a:rPr kumimoji="1" lang="en-US" altLang="zh-CN" sz="1400" b="1" i="1">
                                  <a:solidFill>
                                    <a:schemeClr val="accent1"/>
                                  </a:solidFill>
                                  <a:latin typeface="Cambria Math" panose="02040503050406030204" pitchFamily="18" charset="0"/>
                                </a:rPr>
                                <m:t>𝝏</m:t>
                              </m:r>
                              <m:sSub>
                                <m:sSubPr>
                                  <m:ctrlPr>
                                    <a:rPr kumimoji="1" lang="en-US" altLang="zh-CN" sz="1400" b="1" i="1" smtClean="0">
                                      <a:solidFill>
                                        <a:schemeClr val="accent1"/>
                                      </a:solidFill>
                                      <a:latin typeface="Cambria Math" panose="02040503050406030204" pitchFamily="18" charset="0"/>
                                    </a:rPr>
                                  </m:ctrlPr>
                                </m:sSubPr>
                                <m:e>
                                  <m:r>
                                    <a:rPr kumimoji="1" lang="en-US" altLang="zh-CN" sz="1400" b="1" i="1">
                                      <a:solidFill>
                                        <a:schemeClr val="accent1"/>
                                      </a:solidFill>
                                      <a:latin typeface="Cambria Math" panose="02040503050406030204" pitchFamily="18" charset="0"/>
                                    </a:rPr>
                                    <m:t>𝑭</m:t>
                                  </m:r>
                                </m:e>
                                <m:sub>
                                  <m:r>
                                    <a:rPr kumimoji="1" lang="en-US" altLang="zh-CN" sz="1400" b="1" i="1" smtClean="0">
                                      <a:solidFill>
                                        <a:schemeClr val="accent1"/>
                                      </a:solidFill>
                                      <a:latin typeface="Cambria Math" panose="02040503050406030204" pitchFamily="18" charset="0"/>
                                    </a:rPr>
                                    <m:t>𝒊</m:t>
                                  </m:r>
                                </m:sub>
                              </m:sSub>
                            </m:den>
                          </m:f>
                        </m:e>
                      </m:nary>
                    </m:oMath>
                  </m:oMathPara>
                </a14:m>
                <a:endParaRPr lang="zh-CN" altLang="en-US" sz="1400" dirty="0"/>
              </a:p>
            </p:txBody>
          </p:sp>
        </mc:Choice>
        <mc:Fallback xmlns="">
          <p:sp>
            <p:nvSpPr>
              <p:cNvPr id="21" name="文本框 20">
                <a:extLst>
                  <a:ext uri="{FF2B5EF4-FFF2-40B4-BE49-F238E27FC236}">
                    <a16:creationId xmlns:a16="http://schemas.microsoft.com/office/drawing/2014/main" id="{D3136B1C-14A9-F3CC-BA7A-2031BB616F4F}"/>
                  </a:ext>
                </a:extLst>
              </p:cNvPr>
              <p:cNvSpPr txBox="1">
                <a:spLocks noRot="1" noChangeAspect="1" noMove="1" noResize="1" noEditPoints="1" noAdjustHandles="1" noChangeArrowheads="1" noChangeShapeType="1" noTextEdit="1"/>
              </p:cNvSpPr>
              <p:nvPr/>
            </p:nvSpPr>
            <p:spPr>
              <a:xfrm>
                <a:off x="4561841" y="4481791"/>
                <a:ext cx="1910080" cy="698140"/>
              </a:xfrm>
              <a:prstGeom prst="rect">
                <a:avLst/>
              </a:prstGeom>
              <a:blipFill>
                <a:blip r:embed="rId14"/>
                <a:stretch>
                  <a:fillRect t="-89474" b="-1438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FECF638-9121-261E-7221-3BF10F24FA06}"/>
                  </a:ext>
                </a:extLst>
              </p:cNvPr>
              <p:cNvSpPr txBox="1"/>
              <p:nvPr/>
            </p:nvSpPr>
            <p:spPr>
              <a:xfrm>
                <a:off x="6347901" y="3913435"/>
                <a:ext cx="4767139"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𝑭</m:t>
                              </m:r>
                            </m:e>
                            <m:sub>
                              <m:r>
                                <a:rPr kumimoji="1" lang="en-US" altLang="zh-CN" sz="1200" b="1" i="1" smtClean="0">
                                  <a:solidFill>
                                    <a:schemeClr val="accent6"/>
                                  </a:solidFill>
                                  <a:latin typeface="Cambria Math" panose="02040503050406030204" pitchFamily="18" charset="0"/>
                                </a:rPr>
                                <m:t>𝟏𝟏</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smtClean="0">
                              <a:solidFill>
                                <a:schemeClr val="accent1"/>
                              </a:solidFill>
                              <a:latin typeface="Cambria Math" panose="02040503050406030204" pitchFamily="18" charset="0"/>
                            </a:rPr>
                          </m:ctrlPr>
                        </m:sSubPr>
                        <m:e>
                          <m:r>
                            <a:rPr kumimoji="1" lang="en-US" altLang="zh-CN" sz="1200" b="1" i="1" smtClean="0">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𝟏𝟏</m:t>
                          </m:r>
                        </m:sub>
                      </m:sSub>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i="1">
                                  <a:solidFill>
                                    <a:srgbClr val="C00000"/>
                                  </a:solidFill>
                                  <a:latin typeface="Cambria Math" panose="02040503050406030204" pitchFamily="18" charset="0"/>
                                </a:rPr>
                                <m:t>1</m:t>
                              </m:r>
                              <m:r>
                                <a:rPr kumimoji="1" lang="en-US" altLang="zh-CN" sz="1200" b="0" i="1" smtClean="0">
                                  <a:solidFill>
                                    <a:srgbClr val="C00000"/>
                                  </a:solidFill>
                                  <a:latin typeface="Cambria Math" panose="02040503050406030204" pitchFamily="18" charset="0"/>
                                </a:rPr>
                                <m:t>2</m:t>
                              </m:r>
                            </m:sub>
                          </m:sSub>
                        </m:den>
                      </m:f>
                      <m:r>
                        <a:rPr kumimoji="1" lang="en-US" altLang="zh-CN" sz="1200" i="1">
                          <a:solidFill>
                            <a:srgbClr val="C00000"/>
                          </a:solidFill>
                          <a:latin typeface="Cambria Math" panose="02040503050406030204" pitchFamily="18" charset="0"/>
                        </a:rPr>
                        <m:t>⋅</m:t>
                      </m:r>
                      <m:sSub>
                        <m:sSubPr>
                          <m:ctrlPr>
                            <a:rPr kumimoji="1" lang="en-US" altLang="zh-CN" sz="1200" b="1" i="1" smtClean="0">
                              <a:solidFill>
                                <a:schemeClr val="accent1"/>
                              </a:solidFill>
                              <a:latin typeface="Cambria Math" panose="02040503050406030204" pitchFamily="18" charset="0"/>
                            </a:rPr>
                          </m:ctrlPr>
                        </m:sSubPr>
                        <m:e>
                          <m:r>
                            <a:rPr kumimoji="1" lang="en-US" altLang="zh-CN" sz="1200" b="1" i="1" smtClean="0">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𝟏𝟐</m:t>
                          </m:r>
                        </m:sub>
                      </m:sSub>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smtClean="0">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𝟐𝟏</m:t>
                          </m:r>
                        </m:sub>
                      </m:sSub>
                      <m:r>
                        <a:rPr kumimoji="1" lang="en-US" altLang="zh-CN" sz="1200" b="1" i="1" smtClean="0">
                          <a:solidFill>
                            <a:schemeClr val="accent1"/>
                          </a:solidFill>
                          <a:latin typeface="Cambria Math" panose="02040503050406030204" pitchFamily="18" charset="0"/>
                        </a:rPr>
                        <m:t>+</m:t>
                      </m:r>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𝟐𝟐</m:t>
                          </m:r>
                        </m:sub>
                      </m:sSub>
                    </m:oMath>
                  </m:oMathPara>
                </a14:m>
                <a:endParaRPr lang="zh-CN" altLang="en-US" sz="1200" dirty="0"/>
              </a:p>
            </p:txBody>
          </p:sp>
        </mc:Choice>
        <mc:Fallback xmlns="">
          <p:sp>
            <p:nvSpPr>
              <p:cNvPr id="23" name="文本框 22">
                <a:extLst>
                  <a:ext uri="{FF2B5EF4-FFF2-40B4-BE49-F238E27FC236}">
                    <a16:creationId xmlns:a16="http://schemas.microsoft.com/office/drawing/2014/main" id="{AFECF638-9121-261E-7221-3BF10F24FA06}"/>
                  </a:ext>
                </a:extLst>
              </p:cNvPr>
              <p:cNvSpPr txBox="1">
                <a:spLocks noRot="1" noChangeAspect="1" noMove="1" noResize="1" noEditPoints="1" noAdjustHandles="1" noChangeArrowheads="1" noChangeShapeType="1" noTextEdit="1"/>
              </p:cNvSpPr>
              <p:nvPr/>
            </p:nvSpPr>
            <p:spPr>
              <a:xfrm>
                <a:off x="6347901" y="3913435"/>
                <a:ext cx="4767139" cy="47455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96C77AB-8A5A-C4FB-5102-B053C3B53693}"/>
                  </a:ext>
                </a:extLst>
              </p:cNvPr>
              <p:cNvSpPr txBox="1"/>
              <p:nvPr/>
            </p:nvSpPr>
            <p:spPr>
              <a:xfrm>
                <a:off x="6347901" y="4411328"/>
                <a:ext cx="4767139"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𝑭</m:t>
                              </m:r>
                            </m:e>
                            <m:sub>
                              <m:r>
                                <a:rPr kumimoji="1" lang="en-US" altLang="zh-CN" sz="1200" b="1" i="1" smtClean="0">
                                  <a:solidFill>
                                    <a:schemeClr val="accent6"/>
                                  </a:solidFill>
                                  <a:latin typeface="Cambria Math" panose="02040503050406030204" pitchFamily="18" charset="0"/>
                                </a:rPr>
                                <m:t>𝟏𝟐</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smtClean="0">
                              <a:solidFill>
                                <a:schemeClr val="accent1"/>
                              </a:solidFill>
                              <a:latin typeface="Cambria Math" panose="02040503050406030204" pitchFamily="18" charset="0"/>
                            </a:rPr>
                          </m:ctrlPr>
                        </m:sSubPr>
                        <m:e>
                          <m:r>
                            <a:rPr kumimoji="1" lang="en-US" altLang="zh-CN" sz="1200" b="1" i="1" smtClean="0">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𝟏𝟐</m:t>
                          </m:r>
                        </m:sub>
                      </m:sSub>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i="1">
                                  <a:solidFill>
                                    <a:srgbClr val="C00000"/>
                                  </a:solidFill>
                                  <a:latin typeface="Cambria Math" panose="02040503050406030204" pitchFamily="18" charset="0"/>
                                </a:rPr>
                                <m:t>1</m:t>
                              </m:r>
                              <m:r>
                                <a:rPr kumimoji="1" lang="en-US" altLang="zh-CN" sz="1200" b="0" i="1" smtClean="0">
                                  <a:solidFill>
                                    <a:srgbClr val="C00000"/>
                                  </a:solidFill>
                                  <a:latin typeface="Cambria Math" panose="02040503050406030204" pitchFamily="18" charset="0"/>
                                </a:rPr>
                                <m:t>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𝟑</m:t>
                          </m:r>
                        </m:sub>
                      </m:sSub>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smtClean="0">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𝟐𝟐</m:t>
                          </m:r>
                        </m:sub>
                      </m:sSub>
                      <m:r>
                        <a:rPr kumimoji="1" lang="en-US" altLang="zh-CN" sz="1200" b="1" i="1" smtClean="0">
                          <a:solidFill>
                            <a:schemeClr val="accent1"/>
                          </a:solidFill>
                          <a:latin typeface="Cambria Math" panose="02040503050406030204" pitchFamily="18" charset="0"/>
                        </a:rPr>
                        <m:t>+</m:t>
                      </m:r>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a:solidFill>
                                <a:schemeClr val="accent1"/>
                              </a:solidFill>
                              <a:latin typeface="Cambria Math" panose="02040503050406030204" pitchFamily="18" charset="0"/>
                            </a:rPr>
                            <m:t>𝟐</m:t>
                          </m:r>
                          <m:r>
                            <a:rPr kumimoji="1" lang="en-US" altLang="zh-CN" sz="1200" b="1" i="1" smtClean="0">
                              <a:solidFill>
                                <a:schemeClr val="accent1"/>
                              </a:solidFill>
                              <a:latin typeface="Cambria Math" panose="02040503050406030204" pitchFamily="18" charset="0"/>
                            </a:rPr>
                            <m:t>𝟑</m:t>
                          </m:r>
                        </m:sub>
                      </m:sSub>
                    </m:oMath>
                  </m:oMathPara>
                </a14:m>
                <a:endParaRPr lang="zh-CN" altLang="en-US" sz="1200" dirty="0"/>
              </a:p>
            </p:txBody>
          </p:sp>
        </mc:Choice>
        <mc:Fallback xmlns="">
          <p:sp>
            <p:nvSpPr>
              <p:cNvPr id="24" name="文本框 23">
                <a:extLst>
                  <a:ext uri="{FF2B5EF4-FFF2-40B4-BE49-F238E27FC236}">
                    <a16:creationId xmlns:a16="http://schemas.microsoft.com/office/drawing/2014/main" id="{D96C77AB-8A5A-C4FB-5102-B053C3B53693}"/>
                  </a:ext>
                </a:extLst>
              </p:cNvPr>
              <p:cNvSpPr txBox="1">
                <a:spLocks noRot="1" noChangeAspect="1" noMove="1" noResize="1" noEditPoints="1" noAdjustHandles="1" noChangeArrowheads="1" noChangeShapeType="1" noTextEdit="1"/>
              </p:cNvSpPr>
              <p:nvPr/>
            </p:nvSpPr>
            <p:spPr>
              <a:xfrm>
                <a:off x="6347901" y="4411328"/>
                <a:ext cx="4767139" cy="47455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51B4477-7BEB-A57C-1804-3E1A10791C0A}"/>
                  </a:ext>
                </a:extLst>
              </p:cNvPr>
              <p:cNvSpPr txBox="1"/>
              <p:nvPr/>
            </p:nvSpPr>
            <p:spPr>
              <a:xfrm>
                <a:off x="6347901" y="4903394"/>
                <a:ext cx="4767139"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𝑭</m:t>
                              </m:r>
                            </m:e>
                            <m:sub>
                              <m:r>
                                <a:rPr kumimoji="1" lang="en-US" altLang="zh-CN" sz="1200" b="1" i="1" smtClean="0">
                                  <a:solidFill>
                                    <a:schemeClr val="accent6"/>
                                  </a:solidFill>
                                  <a:latin typeface="Cambria Math" panose="02040503050406030204" pitchFamily="18" charset="0"/>
                                </a:rPr>
                                <m:t>𝟏𝟑</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smtClean="0">
                              <a:solidFill>
                                <a:schemeClr val="accent1"/>
                              </a:solidFill>
                              <a:latin typeface="Cambria Math" panose="02040503050406030204" pitchFamily="18" charset="0"/>
                            </a:rPr>
                          </m:ctrlPr>
                        </m:sSubPr>
                        <m:e>
                          <m:r>
                            <a:rPr kumimoji="1" lang="en-US" altLang="zh-CN" sz="1200" b="1" i="1" smtClean="0">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𝟐𝟏</m:t>
                          </m:r>
                        </m:sub>
                      </m:sSub>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i="1">
                                  <a:solidFill>
                                    <a:srgbClr val="C00000"/>
                                  </a:solidFill>
                                  <a:latin typeface="Cambria Math" panose="02040503050406030204" pitchFamily="18" charset="0"/>
                                </a:rPr>
                                <m:t>1</m:t>
                              </m:r>
                              <m:r>
                                <a:rPr kumimoji="1" lang="en-US" altLang="zh-CN" sz="1200" b="0" i="1" smtClean="0">
                                  <a:solidFill>
                                    <a:srgbClr val="C00000"/>
                                  </a:solidFill>
                                  <a:latin typeface="Cambria Math" panose="02040503050406030204" pitchFamily="18" charset="0"/>
                                </a:rPr>
                                <m:t>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a:solidFill>
                                <a:schemeClr val="accent1"/>
                              </a:solidFill>
                              <a:latin typeface="Cambria Math" panose="02040503050406030204" pitchFamily="18" charset="0"/>
                            </a:rPr>
                            <m:t>𝟐</m:t>
                          </m:r>
                          <m:r>
                            <a:rPr kumimoji="1" lang="en-US" altLang="zh-CN" sz="1200" b="1" i="1" smtClean="0">
                              <a:solidFill>
                                <a:schemeClr val="accent1"/>
                              </a:solidFill>
                              <a:latin typeface="Cambria Math" panose="02040503050406030204" pitchFamily="18" charset="0"/>
                            </a:rPr>
                            <m:t>𝟐</m:t>
                          </m:r>
                        </m:sub>
                      </m:sSub>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smtClean="0">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𝟑𝟏</m:t>
                          </m:r>
                        </m:sub>
                      </m:sSub>
                      <m:r>
                        <a:rPr kumimoji="1" lang="en-US" altLang="zh-CN" sz="1200" b="1" i="1" smtClean="0">
                          <a:solidFill>
                            <a:schemeClr val="accent1"/>
                          </a:solidFill>
                          <a:latin typeface="Cambria Math" panose="02040503050406030204" pitchFamily="18" charset="0"/>
                        </a:rPr>
                        <m:t>+</m:t>
                      </m:r>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𝟑𝟐</m:t>
                          </m:r>
                        </m:sub>
                      </m:sSub>
                    </m:oMath>
                  </m:oMathPara>
                </a14:m>
                <a:endParaRPr lang="zh-CN" altLang="en-US" sz="1200" dirty="0"/>
              </a:p>
            </p:txBody>
          </p:sp>
        </mc:Choice>
        <mc:Fallback xmlns="">
          <p:sp>
            <p:nvSpPr>
              <p:cNvPr id="25" name="文本框 24">
                <a:extLst>
                  <a:ext uri="{FF2B5EF4-FFF2-40B4-BE49-F238E27FC236}">
                    <a16:creationId xmlns:a16="http://schemas.microsoft.com/office/drawing/2014/main" id="{D51B4477-7BEB-A57C-1804-3E1A10791C0A}"/>
                  </a:ext>
                </a:extLst>
              </p:cNvPr>
              <p:cNvSpPr txBox="1">
                <a:spLocks noRot="1" noChangeAspect="1" noMove="1" noResize="1" noEditPoints="1" noAdjustHandles="1" noChangeArrowheads="1" noChangeShapeType="1" noTextEdit="1"/>
              </p:cNvSpPr>
              <p:nvPr/>
            </p:nvSpPr>
            <p:spPr>
              <a:xfrm>
                <a:off x="6347901" y="4903394"/>
                <a:ext cx="4767139" cy="474553"/>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6C4DEC0-A33C-1EAA-D72B-86F83AF89434}"/>
                  </a:ext>
                </a:extLst>
              </p:cNvPr>
              <p:cNvSpPr txBox="1"/>
              <p:nvPr/>
            </p:nvSpPr>
            <p:spPr>
              <a:xfrm>
                <a:off x="6575008" y="5402746"/>
                <a:ext cx="4333243"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𝑭</m:t>
                              </m:r>
                            </m:e>
                            <m:sub>
                              <m:r>
                                <a:rPr kumimoji="1" lang="en-US" altLang="zh-CN" sz="1200" b="1" i="1" smtClean="0">
                                  <a:solidFill>
                                    <a:schemeClr val="accent6"/>
                                  </a:solidFill>
                                  <a:latin typeface="Cambria Math" panose="02040503050406030204" pitchFamily="18" charset="0"/>
                                </a:rPr>
                                <m:t>𝟏𝟒</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smtClean="0">
                              <a:solidFill>
                                <a:schemeClr val="accent1"/>
                              </a:solidFill>
                              <a:latin typeface="Cambria Math" panose="02040503050406030204" pitchFamily="18" charset="0"/>
                            </a:rPr>
                          </m:ctrlPr>
                        </m:sSubPr>
                        <m:e>
                          <m:r>
                            <a:rPr kumimoji="1" lang="en-US" altLang="zh-CN" sz="1200" b="1" i="1" smtClean="0">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𝟐𝟐</m:t>
                          </m:r>
                        </m:sub>
                      </m:sSub>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i="1">
                                  <a:solidFill>
                                    <a:srgbClr val="C00000"/>
                                  </a:solidFill>
                                  <a:latin typeface="Cambria Math" panose="02040503050406030204" pitchFamily="18" charset="0"/>
                                </a:rPr>
                                <m:t>1</m:t>
                              </m:r>
                              <m:r>
                                <a:rPr kumimoji="1" lang="en-US" altLang="zh-CN" sz="1200" b="0" i="1" smtClean="0">
                                  <a:solidFill>
                                    <a:srgbClr val="C00000"/>
                                  </a:solidFill>
                                  <a:latin typeface="Cambria Math" panose="02040503050406030204" pitchFamily="18" charset="0"/>
                                </a:rPr>
                                <m:t>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a:solidFill>
                                <a:schemeClr val="accent1"/>
                              </a:solidFill>
                              <a:latin typeface="Cambria Math" panose="02040503050406030204" pitchFamily="18" charset="0"/>
                            </a:rPr>
                            <m:t>𝟐</m:t>
                          </m:r>
                          <m:r>
                            <a:rPr kumimoji="1" lang="en-US" altLang="zh-CN" sz="1200" b="1" i="1" smtClean="0">
                              <a:solidFill>
                                <a:schemeClr val="accent1"/>
                              </a:solidFill>
                              <a:latin typeface="Cambria Math" panose="02040503050406030204" pitchFamily="18" charset="0"/>
                            </a:rPr>
                            <m:t>𝟑</m:t>
                          </m:r>
                        </m:sub>
                      </m:sSub>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smtClean="0">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𝟑</m:t>
                          </m:r>
                          <m:r>
                            <a:rPr kumimoji="1" lang="en-US" altLang="zh-CN" sz="1200" b="1" i="1">
                              <a:solidFill>
                                <a:schemeClr val="accent1"/>
                              </a:solidFill>
                              <a:latin typeface="Cambria Math" panose="02040503050406030204" pitchFamily="18" charset="0"/>
                            </a:rPr>
                            <m:t>𝟐</m:t>
                          </m:r>
                        </m:sub>
                      </m:sSub>
                      <m:r>
                        <a:rPr kumimoji="1" lang="en-US" altLang="zh-CN" sz="1200" b="1" i="1" smtClean="0">
                          <a:solidFill>
                            <a:schemeClr val="accent1"/>
                          </a:solidFill>
                          <a:latin typeface="Cambria Math" panose="02040503050406030204" pitchFamily="18" charset="0"/>
                        </a:rPr>
                        <m:t>+</m:t>
                      </m:r>
                      <m:r>
                        <a:rPr kumimoji="1" lang="en-US" altLang="zh-CN" sz="1200" b="1" i="1">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𝑿</m:t>
                          </m:r>
                        </m:e>
                        <m:sub>
                          <m:r>
                            <a:rPr kumimoji="1" lang="en-US" altLang="zh-CN" sz="1200" b="1" i="1" smtClean="0">
                              <a:solidFill>
                                <a:schemeClr val="accent1"/>
                              </a:solidFill>
                              <a:latin typeface="Cambria Math" panose="02040503050406030204" pitchFamily="18" charset="0"/>
                            </a:rPr>
                            <m:t>𝟑𝟑</m:t>
                          </m:r>
                        </m:sub>
                      </m:sSub>
                    </m:oMath>
                  </m:oMathPara>
                </a14:m>
                <a:endParaRPr lang="zh-CN" altLang="en-US" sz="1200" dirty="0"/>
              </a:p>
            </p:txBody>
          </p:sp>
        </mc:Choice>
        <mc:Fallback xmlns="">
          <p:sp>
            <p:nvSpPr>
              <p:cNvPr id="26" name="文本框 25">
                <a:extLst>
                  <a:ext uri="{FF2B5EF4-FFF2-40B4-BE49-F238E27FC236}">
                    <a16:creationId xmlns:a16="http://schemas.microsoft.com/office/drawing/2014/main" id="{B6C4DEC0-A33C-1EAA-D72B-86F83AF89434}"/>
                  </a:ext>
                </a:extLst>
              </p:cNvPr>
              <p:cNvSpPr txBox="1">
                <a:spLocks noRot="1" noChangeAspect="1" noMove="1" noResize="1" noEditPoints="1" noAdjustHandles="1" noChangeArrowheads="1" noChangeShapeType="1" noTextEdit="1"/>
              </p:cNvSpPr>
              <p:nvPr/>
            </p:nvSpPr>
            <p:spPr>
              <a:xfrm>
                <a:off x="6575008" y="5402746"/>
                <a:ext cx="4333243" cy="47455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8ECC3D0-338B-08F6-0F9A-35080C04D23F}"/>
                  </a:ext>
                </a:extLst>
              </p:cNvPr>
              <p:cNvSpPr txBox="1"/>
              <p:nvPr/>
            </p:nvSpPr>
            <p:spPr>
              <a:xfrm>
                <a:off x="6956008" y="5941518"/>
                <a:ext cx="2360712" cy="544893"/>
              </a:xfrm>
              <a:prstGeom prst="rect">
                <a:avLst/>
              </a:prstGeom>
              <a:solidFill>
                <a:schemeClr val="accent1"/>
              </a:solidFill>
            </p:spPr>
            <p:txBody>
              <a:bodyPr wrap="square" rtlCol="0">
                <a:spAutoFit/>
              </a:bodyPr>
              <a:lstStyle/>
              <a:p>
                <a14:m>
                  <m:oMath xmlns:m="http://schemas.openxmlformats.org/officeDocument/2006/math">
                    <m:r>
                      <a:rPr kumimoji="1" lang="en-US" altLang="zh-CN" sz="2000" i="1" smtClean="0">
                        <a:solidFill>
                          <a:schemeClr val="bg1"/>
                        </a:solidFill>
                        <a:latin typeface="Cambria Math" panose="02040503050406030204" pitchFamily="18" charset="0"/>
                      </a:rPr>
                      <m:t>𝑋</m:t>
                    </m:r>
                    <m:r>
                      <a:rPr kumimoji="1" lang="en-US" altLang="zh-CN" sz="2000" i="1" smtClean="0">
                        <a:solidFill>
                          <a:schemeClr val="bg1"/>
                        </a:solidFill>
                        <a:latin typeface="Cambria Math" panose="02040503050406030204" pitchFamily="18" charset="0"/>
                      </a:rPr>
                      <m:t>(</m:t>
                    </m:r>
                    <m:r>
                      <a:rPr kumimoji="1" lang="zh-CN" altLang="en-US" sz="2000" i="1">
                        <a:solidFill>
                          <a:schemeClr val="bg1"/>
                        </a:solidFill>
                        <a:latin typeface="Cambria Math" panose="02040503050406030204" pitchFamily="18" charset="0"/>
                      </a:rPr>
                      <m:t>输入</m:t>
                    </m:r>
                    <m:r>
                      <a:rPr kumimoji="1" lang="en-US" altLang="zh-CN" sz="2000" i="1">
                        <a:solidFill>
                          <a:schemeClr val="bg1"/>
                        </a:solidFill>
                        <a:latin typeface="Cambria Math" panose="02040503050406030204" pitchFamily="18" charset="0"/>
                      </a:rPr>
                      <m:t>)</m:t>
                    </m:r>
                  </m:oMath>
                </a14:m>
                <a:r>
                  <a:rPr kumimoji="1" lang="zh-CN" altLang="en-US" sz="2000" dirty="0">
                    <a:solidFill>
                      <a:schemeClr val="bg1"/>
                    </a:solidFill>
                    <a:latin typeface="+mn-ea"/>
                  </a:rPr>
                  <a:t>与</a:t>
                </a:r>
                <a14:m>
                  <m:oMath xmlns:m="http://schemas.openxmlformats.org/officeDocument/2006/math">
                    <m:f>
                      <m:fPr>
                        <m:ctrlPr>
                          <a:rPr kumimoji="1" lang="en-US" altLang="zh-CN" sz="2000" i="1" smtClean="0">
                            <a:solidFill>
                              <a:schemeClr val="bg1"/>
                            </a:solidFill>
                            <a:latin typeface="Cambria Math" panose="02040503050406030204" pitchFamily="18" charset="0"/>
                          </a:rPr>
                        </m:ctrlPr>
                      </m:fPr>
                      <m:num>
                        <m:r>
                          <a:rPr kumimoji="1" lang="en-US" altLang="zh-CN" sz="2000" b="0" i="1">
                            <a:solidFill>
                              <a:schemeClr val="bg1"/>
                            </a:solidFill>
                            <a:latin typeface="Cambria Math" panose="02040503050406030204" pitchFamily="18" charset="0"/>
                          </a:rPr>
                          <m:t>𝜕</m:t>
                        </m:r>
                        <m:r>
                          <a:rPr kumimoji="1" lang="en-US" altLang="zh-CN" sz="2000" b="0" i="1">
                            <a:solidFill>
                              <a:schemeClr val="bg1"/>
                            </a:solidFill>
                            <a:latin typeface="Cambria Math" panose="02040503050406030204" pitchFamily="18" charset="0"/>
                          </a:rPr>
                          <m:t>𝐽</m:t>
                        </m:r>
                      </m:num>
                      <m:den>
                        <m:r>
                          <a:rPr kumimoji="1" lang="en-US" altLang="zh-CN" sz="2000" b="0" i="1">
                            <a:solidFill>
                              <a:schemeClr val="bg1"/>
                            </a:solidFill>
                            <a:latin typeface="Cambria Math" panose="02040503050406030204" pitchFamily="18" charset="0"/>
                          </a:rPr>
                          <m:t>𝜕</m:t>
                        </m:r>
                        <m:r>
                          <a:rPr kumimoji="1" lang="en-US" altLang="zh-CN" sz="2000" b="0" i="1">
                            <a:solidFill>
                              <a:schemeClr val="bg1"/>
                            </a:solidFill>
                            <a:latin typeface="Cambria Math" panose="02040503050406030204" pitchFamily="18" charset="0"/>
                          </a:rPr>
                          <m:t>𝑧</m:t>
                        </m:r>
                      </m:den>
                    </m:f>
                  </m:oMath>
                </a14:m>
                <a:r>
                  <a:rPr kumimoji="1" lang="zh-CN" altLang="en-US" sz="2000" dirty="0">
                    <a:solidFill>
                      <a:schemeClr val="bg1"/>
                    </a:solidFill>
                    <a:latin typeface="+mn-ea"/>
                  </a:rPr>
                  <a:t>的卷积</a:t>
                </a:r>
              </a:p>
            </p:txBody>
          </p:sp>
        </mc:Choice>
        <mc:Fallback xmlns="">
          <p:sp>
            <p:nvSpPr>
              <p:cNvPr id="27" name="文本框 26">
                <a:extLst>
                  <a:ext uri="{FF2B5EF4-FFF2-40B4-BE49-F238E27FC236}">
                    <a16:creationId xmlns:a16="http://schemas.microsoft.com/office/drawing/2014/main" id="{E8ECC3D0-338B-08F6-0F9A-35080C04D23F}"/>
                  </a:ext>
                </a:extLst>
              </p:cNvPr>
              <p:cNvSpPr txBox="1">
                <a:spLocks noRot="1" noChangeAspect="1" noMove="1" noResize="1" noEditPoints="1" noAdjustHandles="1" noChangeArrowheads="1" noChangeShapeType="1" noTextEdit="1"/>
              </p:cNvSpPr>
              <p:nvPr/>
            </p:nvSpPr>
            <p:spPr>
              <a:xfrm>
                <a:off x="6956008" y="5941518"/>
                <a:ext cx="2360712" cy="544893"/>
              </a:xfrm>
              <a:prstGeom prst="rect">
                <a:avLst/>
              </a:prstGeom>
              <a:blipFill>
                <a:blip r:embed="rId19"/>
                <a:stretch>
                  <a:fillRect b="-6977"/>
                </a:stretch>
              </a:blipFill>
            </p:spPr>
            <p:txBody>
              <a:bodyPr/>
              <a:lstStyle/>
              <a:p>
                <a:r>
                  <a:rPr lang="zh-CN" altLang="en-US">
                    <a:noFill/>
                  </a:rPr>
                  <a:t> </a:t>
                </a:r>
              </a:p>
            </p:txBody>
          </p:sp>
        </mc:Fallback>
      </mc:AlternateContent>
      <p:sp>
        <p:nvSpPr>
          <p:cNvPr id="29" name="Right Arrow 26">
            <a:extLst>
              <a:ext uri="{FF2B5EF4-FFF2-40B4-BE49-F238E27FC236}">
                <a16:creationId xmlns:a16="http://schemas.microsoft.com/office/drawing/2014/main" id="{BF346D79-54A9-06CF-79F3-21F0D96AB947}"/>
              </a:ext>
            </a:extLst>
          </p:cNvPr>
          <p:cNvSpPr/>
          <p:nvPr/>
        </p:nvSpPr>
        <p:spPr>
          <a:xfrm>
            <a:off x="6416948" y="4726785"/>
            <a:ext cx="190030" cy="3181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0" name="Right Arrow 26">
            <a:extLst>
              <a:ext uri="{FF2B5EF4-FFF2-40B4-BE49-F238E27FC236}">
                <a16:creationId xmlns:a16="http://schemas.microsoft.com/office/drawing/2014/main" id="{68E4AF39-397B-2109-375A-854BC80BA0BF}"/>
              </a:ext>
            </a:extLst>
          </p:cNvPr>
          <p:cNvSpPr/>
          <p:nvPr/>
        </p:nvSpPr>
        <p:spPr>
          <a:xfrm>
            <a:off x="6392146" y="2300089"/>
            <a:ext cx="190030" cy="3181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9" name="图片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9013" y="4302976"/>
            <a:ext cx="3264869" cy="1189291"/>
          </a:xfrm>
          <a:prstGeom prst="rect">
            <a:avLst/>
          </a:prstGeom>
        </p:spPr>
      </p:pic>
      <p:sp>
        <p:nvSpPr>
          <p:cNvPr id="11" name="灯片编号占位符 10"/>
          <p:cNvSpPr>
            <a:spLocks noGrp="1"/>
          </p:cNvSpPr>
          <p:nvPr>
            <p:ph type="sldNum" sz="quarter" idx="14"/>
          </p:nvPr>
        </p:nvSpPr>
        <p:spPr/>
        <p:txBody>
          <a:bodyPr/>
          <a:lstStyle/>
          <a:p>
            <a:fld id="{AF69888C-E133-43D9-A638-B5C95925B91C}" type="slidenum">
              <a:rPr lang="zh-CN" altLang="en-US" smtClean="0"/>
              <a:t>38</a:t>
            </a:fld>
            <a:endParaRPr lang="zh-CN" altLang="en-US" dirty="0"/>
          </a:p>
        </p:txBody>
      </p:sp>
    </p:spTree>
    <p:extLst>
      <p:ext uri="{BB962C8B-B14F-4D97-AF65-F5344CB8AC3E}">
        <p14:creationId xmlns:p14="http://schemas.microsoft.com/office/powerpoint/2010/main" val="3059776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17" name="文本框 16">
            <a:extLst>
              <a:ext uri="{FF2B5EF4-FFF2-40B4-BE49-F238E27FC236}">
                <a16:creationId xmlns:a16="http://schemas.microsoft.com/office/drawing/2014/main" id="{E9853B30-33E8-59B3-0436-BFA54DBED5D3}"/>
              </a:ext>
            </a:extLst>
          </p:cNvPr>
          <p:cNvSpPr txBox="1"/>
          <p:nvPr/>
        </p:nvSpPr>
        <p:spPr>
          <a:xfrm>
            <a:off x="1426244" y="858147"/>
            <a:ext cx="877163" cy="369332"/>
          </a:xfrm>
          <a:prstGeom prst="rect">
            <a:avLst/>
          </a:prstGeom>
          <a:noFill/>
        </p:spPr>
        <p:txBody>
          <a:bodyPr wrap="none" rtlCol="0">
            <a:spAutoFit/>
          </a:bodyPr>
          <a:lstStyle/>
          <a:p>
            <a:pPr algn="l"/>
            <a:r>
              <a:rPr kumimoji="1" lang="zh-CN" altLang="en-US" b="1" dirty="0">
                <a:latin typeface="+mn-ea"/>
              </a:rPr>
              <a:t>卷积层</a:t>
            </a:r>
          </a:p>
        </p:txBody>
      </p:sp>
      <p:sp>
        <p:nvSpPr>
          <p:cNvPr id="92" name="椭圆 91">
            <a:extLst>
              <a:ext uri="{FF2B5EF4-FFF2-40B4-BE49-F238E27FC236}">
                <a16:creationId xmlns:a16="http://schemas.microsoft.com/office/drawing/2014/main" id="{E03DB5C0-F7DD-2A0D-B735-7D6282CCBDC5}"/>
              </a:ext>
            </a:extLst>
          </p:cNvPr>
          <p:cNvSpPr/>
          <p:nvPr/>
        </p:nvSpPr>
        <p:spPr>
          <a:xfrm>
            <a:off x="715460" y="911958"/>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233E56E-2DFB-DA24-2CA1-E1B6108251D8}"/>
                  </a:ext>
                </a:extLst>
              </p:cNvPr>
              <p:cNvSpPr txBox="1"/>
              <p:nvPr/>
            </p:nvSpPr>
            <p:spPr>
              <a:xfrm>
                <a:off x="2512741" y="782309"/>
                <a:ext cx="9345315" cy="499560"/>
              </a:xfrm>
              <a:prstGeom prst="rect">
                <a:avLst/>
              </a:prstGeom>
              <a:noFill/>
            </p:spPr>
            <p:txBody>
              <a:bodyPr wrap="none" rtlCol="0">
                <a:spAutoFit/>
              </a:bodyPr>
              <a:lstStyle/>
              <a:p>
                <a:r>
                  <a:rPr kumimoji="1" lang="zh-CN" altLang="en-US" dirty="0">
                    <a:latin typeface="+mn-ea"/>
                  </a:rPr>
                  <a:t>卷积层为</a:t>
                </a:r>
                <a14:m>
                  <m:oMath xmlns:m="http://schemas.openxmlformats.org/officeDocument/2006/math">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层</m:t>
                    </m:r>
                  </m:oMath>
                </a14:m>
                <a:r>
                  <a:rPr kumimoji="1" lang="zh-CN" altLang="en-US" dirty="0">
                    <a:latin typeface="+mn-ea"/>
                  </a:rPr>
                  <a:t>，上层经</a:t>
                </a:r>
                <a14:m>
                  <m:oMath xmlns:m="http://schemas.openxmlformats.org/officeDocument/2006/math">
                    <m:r>
                      <a:rPr kumimoji="1" lang="en-US" altLang="zh-CN" i="1">
                        <a:latin typeface="Cambria Math" panose="02040503050406030204" pitchFamily="18" charset="0"/>
                      </a:rPr>
                      <m:t>𝑙</m:t>
                    </m:r>
                  </m:oMath>
                </a14:m>
                <a:r>
                  <a:rPr kumimoji="1" lang="zh-CN" altLang="en-US" dirty="0">
                    <a:latin typeface="+mn-ea"/>
                  </a:rPr>
                  <a:t>层池化层回传至</a:t>
                </a:r>
                <a14:m>
                  <m:oMath xmlns:m="http://schemas.openxmlformats.org/officeDocument/2006/math">
                    <m:r>
                      <a:rPr kumimoji="1" lang="en-US" altLang="zh-CN" i="1">
                        <a:latin typeface="Cambria Math" panose="02040503050406030204" pitchFamily="18" charset="0"/>
                      </a:rPr>
                      <m:t>𝑙</m:t>
                    </m:r>
                    <m:r>
                      <a:rPr kumimoji="1" lang="en-US" altLang="zh-CN" i="1">
                        <a:latin typeface="Cambria Math" panose="02040503050406030204" pitchFamily="18" charset="0"/>
                      </a:rPr>
                      <m:t>−1</m:t>
                    </m:r>
                  </m:oMath>
                </a14:m>
                <a:r>
                  <a:rPr kumimoji="1" lang="zh-CN" altLang="en-US" dirty="0">
                    <a:latin typeface="+mn-ea"/>
                  </a:rPr>
                  <a:t>层的梯度为</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p>
                        </m:sSup>
                      </m:den>
                    </m:f>
                    <m:r>
                      <a:rPr kumimoji="1" lang="zh-CN" altLang="en-US" b="0" i="0" smtClean="0">
                        <a:latin typeface="Cambria Math" panose="02040503050406030204" pitchFamily="18" charset="0"/>
                      </a:rPr>
                      <m:t>，</m:t>
                    </m:r>
                    <m:r>
                      <a:rPr kumimoji="1" lang="zh-CN" altLang="en-US" i="1">
                        <a:latin typeface="Cambria Math" panose="02040503050406030204" pitchFamily="18" charset="0"/>
                      </a:rPr>
                      <m:t>为</m:t>
                    </m:r>
                    <m:r>
                      <a:rPr kumimoji="1" lang="zh-CN" altLang="en-US" i="1" smtClean="0">
                        <a:latin typeface="Cambria Math" panose="02040503050406030204" pitchFamily="18" charset="0"/>
                      </a:rPr>
                      <m:t>方便</m:t>
                    </m:r>
                    <m:r>
                      <a:rPr kumimoji="1" lang="zh-CN" altLang="en-US" i="1">
                        <a:latin typeface="Cambria Math" panose="02040503050406030204" pitchFamily="18" charset="0"/>
                      </a:rPr>
                      <m:t>表示</m:t>
                    </m:r>
                    <m:r>
                      <a:rPr kumimoji="1" lang="zh-CN" altLang="en-US" i="1" smtClean="0">
                        <a:latin typeface="Cambria Math" panose="02040503050406030204" pitchFamily="18" charset="0"/>
                      </a:rPr>
                      <m:t>后</m:t>
                    </m:r>
                    <m:r>
                      <a:rPr kumimoji="1" lang="zh-CN" altLang="en-US" i="1">
                        <a:latin typeface="Cambria Math" panose="02040503050406030204" pitchFamily="18" charset="0"/>
                      </a:rPr>
                      <m:t>统一</m:t>
                    </m:r>
                    <m:r>
                      <a:rPr kumimoji="1" lang="zh-CN" altLang="en-US" i="1" smtClean="0">
                        <a:latin typeface="Cambria Math" panose="02040503050406030204" pitchFamily="18" charset="0"/>
                      </a:rPr>
                      <m:t>写为</m:t>
                    </m:r>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a14:m>
                <a:endParaRPr kumimoji="1" lang="zh-CN" altLang="en-US" dirty="0">
                  <a:latin typeface="+mn-ea"/>
                </a:endParaRPr>
              </a:p>
            </p:txBody>
          </p:sp>
        </mc:Choice>
        <mc:Fallback xmlns="">
          <p:sp>
            <p:nvSpPr>
              <p:cNvPr id="95" name="文本框 94">
                <a:extLst>
                  <a:ext uri="{FF2B5EF4-FFF2-40B4-BE49-F238E27FC236}">
                    <a16:creationId xmlns:a16="http://schemas.microsoft.com/office/drawing/2014/main" id="{9233E56E-2DFB-DA24-2CA1-E1B6108251D8}"/>
                  </a:ext>
                </a:extLst>
              </p:cNvPr>
              <p:cNvSpPr txBox="1">
                <a:spLocks noRot="1" noChangeAspect="1" noMove="1" noResize="1" noEditPoints="1" noAdjustHandles="1" noChangeArrowheads="1" noChangeShapeType="1" noTextEdit="1"/>
              </p:cNvSpPr>
              <p:nvPr/>
            </p:nvSpPr>
            <p:spPr>
              <a:xfrm>
                <a:off x="2512741" y="782309"/>
                <a:ext cx="9345315" cy="499560"/>
              </a:xfrm>
              <a:prstGeom prst="rect">
                <a:avLst/>
              </a:prstGeom>
              <a:blipFill>
                <a:blip r:embed="rId3"/>
                <a:stretch>
                  <a:fillRect l="-522"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D110601-AD23-4439-2BCB-CB7F2B49FEE7}"/>
                  </a:ext>
                </a:extLst>
              </p:cNvPr>
              <p:cNvSpPr txBox="1"/>
              <p:nvPr/>
            </p:nvSpPr>
            <p:spPr>
              <a:xfrm>
                <a:off x="715460" y="1501527"/>
                <a:ext cx="3467473" cy="499560"/>
              </a:xfrm>
              <a:prstGeom prst="rect">
                <a:avLst/>
              </a:prstGeom>
              <a:noFill/>
            </p:spPr>
            <p:txBody>
              <a:bodyPr wrap="square">
                <a:spAutoFit/>
              </a:bodyPr>
              <a:lstStyle/>
              <a:p>
                <a:r>
                  <a:rPr kumimoji="1" lang="zh-CN" altLang="en-US" dirty="0"/>
                  <a:t>求解</a:t>
                </a:r>
                <a14:m>
                  <m:oMath xmlns:m="http://schemas.openxmlformats.org/officeDocument/2006/math">
                    <m:f>
                      <m:fPr>
                        <m:ctrlPr>
                          <a:rPr kumimoji="1" lang="en-US" altLang="zh-CN" b="1" i="1" smtClean="0">
                            <a:solidFill>
                              <a:schemeClr val="accent6"/>
                            </a:solidFill>
                            <a:latin typeface="Cambria Math" panose="02040503050406030204" pitchFamily="18" charset="0"/>
                          </a:rPr>
                        </m:ctrlPr>
                      </m:fPr>
                      <m:num>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𝑱</m:t>
                        </m:r>
                      </m:num>
                      <m:den>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𝑭</m:t>
                        </m:r>
                      </m:den>
                    </m:f>
                    <m:r>
                      <a:rPr kumimoji="1" lang="en-US" altLang="zh-CN" b="0" i="1" smtClean="0">
                        <a:solidFill>
                          <a:schemeClr val="tx1"/>
                        </a:solidFill>
                        <a:latin typeface="Cambria Math" panose="02040503050406030204" pitchFamily="18" charset="0"/>
                      </a:rPr>
                      <m:t>=</m:t>
                    </m:r>
                    <m:f>
                      <m:fPr>
                        <m:ctrlPr>
                          <a:rPr kumimoji="1" lang="en-US" altLang="zh-CN" i="1" smtClean="0">
                            <a:solidFill>
                              <a:srgbClr val="C00000"/>
                            </a:solidFill>
                            <a:latin typeface="Cambria Math" panose="02040503050406030204" pitchFamily="18" charset="0"/>
                          </a:rPr>
                        </m:ctrlPr>
                      </m:fPr>
                      <m:num>
                        <m:r>
                          <a:rPr kumimoji="1" lang="en-US" altLang="zh-CN" b="0" i="1">
                            <a:solidFill>
                              <a:srgbClr val="C00000"/>
                            </a:solidFill>
                            <a:latin typeface="Cambria Math" panose="02040503050406030204" pitchFamily="18" charset="0"/>
                          </a:rPr>
                          <m:t>𝜕</m:t>
                        </m:r>
                        <m:r>
                          <a:rPr kumimoji="1" lang="en-US" altLang="zh-CN" b="0" i="1">
                            <a:solidFill>
                              <a:srgbClr val="C00000"/>
                            </a:solidFill>
                            <a:latin typeface="Cambria Math" panose="02040503050406030204" pitchFamily="18" charset="0"/>
                          </a:rPr>
                          <m:t>𝐽</m:t>
                        </m:r>
                      </m:num>
                      <m:den>
                        <m:r>
                          <a:rPr kumimoji="1" lang="en-US" altLang="zh-CN" b="0" i="1">
                            <a:solidFill>
                              <a:srgbClr val="C00000"/>
                            </a:solidFill>
                            <a:latin typeface="Cambria Math" panose="02040503050406030204" pitchFamily="18" charset="0"/>
                          </a:rPr>
                          <m:t>𝜕</m:t>
                        </m:r>
                        <m:r>
                          <a:rPr kumimoji="1" lang="en-US" altLang="zh-CN" b="0" i="1">
                            <a:solidFill>
                              <a:srgbClr val="C00000"/>
                            </a:solidFill>
                            <a:latin typeface="Cambria Math" panose="02040503050406030204" pitchFamily="18" charset="0"/>
                          </a:rPr>
                          <m:t>𝑧</m:t>
                        </m:r>
                      </m:den>
                    </m:f>
                    <m:r>
                      <a:rPr kumimoji="1" lang="en-US" altLang="zh-CN" b="0" i="1" smtClean="0">
                        <a:solidFill>
                          <a:schemeClr val="tx1"/>
                        </a:solidFill>
                        <a:latin typeface="Cambria Math" panose="02040503050406030204" pitchFamily="18" charset="0"/>
                      </a:rPr>
                      <m:t>⋅</m:t>
                    </m:r>
                    <m:f>
                      <m:fPr>
                        <m:ctrlPr>
                          <a:rPr kumimoji="1" lang="en-US" altLang="zh-CN" b="1" i="1" smtClean="0">
                            <a:solidFill>
                              <a:schemeClr val="accent1"/>
                            </a:solidFill>
                            <a:latin typeface="Cambria Math" panose="02040503050406030204" pitchFamily="18" charset="0"/>
                          </a:rPr>
                        </m:ctrlPr>
                      </m:fPr>
                      <m:num>
                        <m:r>
                          <a:rPr kumimoji="1" lang="en-US" altLang="zh-CN" b="1" i="1" smtClean="0">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𝒛</m:t>
                        </m:r>
                      </m:num>
                      <m:den>
                        <m:r>
                          <a:rPr kumimoji="1" lang="en-US" altLang="zh-CN" b="1" i="1" smtClean="0">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𝑭</m:t>
                        </m:r>
                      </m:den>
                    </m:f>
                  </m:oMath>
                </a14:m>
                <a:r>
                  <a:rPr lang="zh-CN" altLang="en-US" b="1" dirty="0"/>
                  <a:t>，</a:t>
                </a:r>
                <a:r>
                  <a:rPr lang="zh-CN" altLang="en-US" dirty="0"/>
                  <a:t>即求解</a:t>
                </a:r>
                <a14:m>
                  <m:oMath xmlns:m="http://schemas.openxmlformats.org/officeDocument/2006/math">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smtClean="0">
                            <a:solidFill>
                              <a:schemeClr val="accent1"/>
                            </a:solidFill>
                            <a:latin typeface="Cambria Math" panose="02040503050406030204" pitchFamily="18" charset="0"/>
                          </a:rPr>
                          <m:t>𝑭</m:t>
                        </m:r>
                      </m:den>
                    </m:f>
                  </m:oMath>
                </a14:m>
                <a:endParaRPr lang="zh-CN" altLang="en-US" dirty="0"/>
              </a:p>
            </p:txBody>
          </p:sp>
        </mc:Choice>
        <mc:Fallback xmlns="">
          <p:sp>
            <p:nvSpPr>
              <p:cNvPr id="174" name="文本框 173">
                <a:extLst>
                  <a:ext uri="{FF2B5EF4-FFF2-40B4-BE49-F238E27FC236}">
                    <a16:creationId xmlns:a16="http://schemas.microsoft.com/office/drawing/2014/main" id="{AD110601-AD23-4439-2BCB-CB7F2B49FEE7}"/>
                  </a:ext>
                </a:extLst>
              </p:cNvPr>
              <p:cNvSpPr txBox="1">
                <a:spLocks noRot="1" noChangeAspect="1" noMove="1" noResize="1" noEditPoints="1" noAdjustHandles="1" noChangeArrowheads="1" noChangeShapeType="1" noTextEdit="1"/>
              </p:cNvSpPr>
              <p:nvPr/>
            </p:nvSpPr>
            <p:spPr>
              <a:xfrm>
                <a:off x="715460" y="1501527"/>
                <a:ext cx="3467473" cy="499560"/>
              </a:xfrm>
              <a:prstGeom prst="rect">
                <a:avLst/>
              </a:prstGeom>
              <a:blipFill>
                <a:blip r:embed="rId4"/>
                <a:stretch>
                  <a:fillRect l="-1460"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8ECC3D0-338B-08F6-0F9A-35080C04D23F}"/>
                  </a:ext>
                </a:extLst>
              </p:cNvPr>
              <p:cNvSpPr txBox="1"/>
              <p:nvPr/>
            </p:nvSpPr>
            <p:spPr>
              <a:xfrm>
                <a:off x="1362211" y="5210082"/>
                <a:ext cx="2360712" cy="544893"/>
              </a:xfrm>
              <a:prstGeom prst="rect">
                <a:avLst/>
              </a:prstGeom>
              <a:solidFill>
                <a:schemeClr val="accent1"/>
              </a:solidFill>
            </p:spPr>
            <p:txBody>
              <a:bodyPr wrap="square" rtlCol="0">
                <a:spAutoFit/>
              </a:bodyPr>
              <a:lstStyle/>
              <a:p>
                <a14:m>
                  <m:oMath xmlns:m="http://schemas.openxmlformats.org/officeDocument/2006/math">
                    <m:r>
                      <a:rPr kumimoji="1" lang="en-US" altLang="zh-CN" sz="2000" i="1" smtClean="0">
                        <a:solidFill>
                          <a:schemeClr val="bg1"/>
                        </a:solidFill>
                        <a:latin typeface="Cambria Math" panose="02040503050406030204" pitchFamily="18" charset="0"/>
                      </a:rPr>
                      <m:t>𝑋</m:t>
                    </m:r>
                    <m:r>
                      <a:rPr kumimoji="1" lang="en-US" altLang="zh-CN" sz="2000" i="1" smtClean="0">
                        <a:solidFill>
                          <a:schemeClr val="bg1"/>
                        </a:solidFill>
                        <a:latin typeface="Cambria Math" panose="02040503050406030204" pitchFamily="18" charset="0"/>
                      </a:rPr>
                      <m:t>(</m:t>
                    </m:r>
                    <m:r>
                      <a:rPr kumimoji="1" lang="zh-CN" altLang="en-US" sz="2000" i="1">
                        <a:solidFill>
                          <a:schemeClr val="bg1"/>
                        </a:solidFill>
                        <a:latin typeface="Cambria Math" panose="02040503050406030204" pitchFamily="18" charset="0"/>
                      </a:rPr>
                      <m:t>输入</m:t>
                    </m:r>
                    <m:r>
                      <a:rPr kumimoji="1" lang="en-US" altLang="zh-CN" sz="2000" i="1">
                        <a:solidFill>
                          <a:schemeClr val="bg1"/>
                        </a:solidFill>
                        <a:latin typeface="Cambria Math" panose="02040503050406030204" pitchFamily="18" charset="0"/>
                      </a:rPr>
                      <m:t>)</m:t>
                    </m:r>
                  </m:oMath>
                </a14:m>
                <a:r>
                  <a:rPr kumimoji="1" lang="zh-CN" altLang="en-US" sz="2000" dirty="0">
                    <a:solidFill>
                      <a:schemeClr val="bg1"/>
                    </a:solidFill>
                    <a:latin typeface="+mn-ea"/>
                  </a:rPr>
                  <a:t>与</a:t>
                </a:r>
                <a14:m>
                  <m:oMath xmlns:m="http://schemas.openxmlformats.org/officeDocument/2006/math">
                    <m:f>
                      <m:fPr>
                        <m:ctrlPr>
                          <a:rPr kumimoji="1" lang="en-US" altLang="zh-CN" sz="2000" i="1" smtClean="0">
                            <a:solidFill>
                              <a:schemeClr val="bg1"/>
                            </a:solidFill>
                            <a:latin typeface="Cambria Math" panose="02040503050406030204" pitchFamily="18" charset="0"/>
                          </a:rPr>
                        </m:ctrlPr>
                      </m:fPr>
                      <m:num>
                        <m:r>
                          <a:rPr kumimoji="1" lang="en-US" altLang="zh-CN" sz="2000" b="0" i="1">
                            <a:solidFill>
                              <a:schemeClr val="bg1"/>
                            </a:solidFill>
                            <a:latin typeface="Cambria Math" panose="02040503050406030204" pitchFamily="18" charset="0"/>
                          </a:rPr>
                          <m:t>𝜕</m:t>
                        </m:r>
                        <m:r>
                          <a:rPr kumimoji="1" lang="en-US" altLang="zh-CN" sz="2000" b="0" i="1">
                            <a:solidFill>
                              <a:schemeClr val="bg1"/>
                            </a:solidFill>
                            <a:latin typeface="Cambria Math" panose="02040503050406030204" pitchFamily="18" charset="0"/>
                          </a:rPr>
                          <m:t>𝐽</m:t>
                        </m:r>
                      </m:num>
                      <m:den>
                        <m:r>
                          <a:rPr kumimoji="1" lang="en-US" altLang="zh-CN" sz="2000" b="0" i="1">
                            <a:solidFill>
                              <a:schemeClr val="bg1"/>
                            </a:solidFill>
                            <a:latin typeface="Cambria Math" panose="02040503050406030204" pitchFamily="18" charset="0"/>
                          </a:rPr>
                          <m:t>𝜕</m:t>
                        </m:r>
                        <m:r>
                          <a:rPr kumimoji="1" lang="en-US" altLang="zh-CN" sz="2000" b="0" i="1">
                            <a:solidFill>
                              <a:schemeClr val="bg1"/>
                            </a:solidFill>
                            <a:latin typeface="Cambria Math" panose="02040503050406030204" pitchFamily="18" charset="0"/>
                          </a:rPr>
                          <m:t>𝑧</m:t>
                        </m:r>
                      </m:den>
                    </m:f>
                  </m:oMath>
                </a14:m>
                <a:r>
                  <a:rPr kumimoji="1" lang="zh-CN" altLang="en-US" sz="2000" dirty="0">
                    <a:solidFill>
                      <a:schemeClr val="bg1"/>
                    </a:solidFill>
                    <a:latin typeface="+mn-ea"/>
                  </a:rPr>
                  <a:t>的卷积</a:t>
                </a:r>
              </a:p>
            </p:txBody>
          </p:sp>
        </mc:Choice>
        <mc:Fallback xmlns="">
          <p:sp>
            <p:nvSpPr>
              <p:cNvPr id="27" name="文本框 26">
                <a:extLst>
                  <a:ext uri="{FF2B5EF4-FFF2-40B4-BE49-F238E27FC236}">
                    <a16:creationId xmlns:a16="http://schemas.microsoft.com/office/drawing/2014/main" id="{E8ECC3D0-338B-08F6-0F9A-35080C04D23F}"/>
                  </a:ext>
                </a:extLst>
              </p:cNvPr>
              <p:cNvSpPr txBox="1">
                <a:spLocks noRot="1" noChangeAspect="1" noMove="1" noResize="1" noEditPoints="1" noAdjustHandles="1" noChangeArrowheads="1" noChangeShapeType="1" noTextEdit="1"/>
              </p:cNvSpPr>
              <p:nvPr/>
            </p:nvSpPr>
            <p:spPr>
              <a:xfrm>
                <a:off x="1362211" y="5210082"/>
                <a:ext cx="2360712" cy="544893"/>
              </a:xfrm>
              <a:prstGeom prst="rect">
                <a:avLst/>
              </a:prstGeom>
              <a:blipFill>
                <a:blip r:embed="rId5"/>
                <a:stretch>
                  <a:fillRect b="-6818"/>
                </a:stretch>
              </a:blipFill>
            </p:spPr>
            <p:txBody>
              <a:bodyPr/>
              <a:lstStyle/>
              <a:p>
                <a:r>
                  <a:rPr lang="zh-CN" altLang="en-US">
                    <a:noFill/>
                  </a:rPr>
                  <a:t> </a:t>
                </a:r>
              </a:p>
            </p:txBody>
          </p:sp>
        </mc:Fallback>
      </mc:AlternateContent>
      <p:sp>
        <p:nvSpPr>
          <p:cNvPr id="49" name="Right Arrow 26">
            <a:extLst>
              <a:ext uri="{FF2B5EF4-FFF2-40B4-BE49-F238E27FC236}">
                <a16:creationId xmlns:a16="http://schemas.microsoft.com/office/drawing/2014/main" id="{B06360E3-3698-424B-63B5-6D5738D9A1A1}"/>
              </a:ext>
            </a:extLst>
          </p:cNvPr>
          <p:cNvSpPr/>
          <p:nvPr/>
        </p:nvSpPr>
        <p:spPr>
          <a:xfrm>
            <a:off x="4549374" y="3743632"/>
            <a:ext cx="398546" cy="227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nvGrpSpPr>
          <p:cNvPr id="50" name="组合 49">
            <a:extLst>
              <a:ext uri="{FF2B5EF4-FFF2-40B4-BE49-F238E27FC236}">
                <a16:creationId xmlns:a16="http://schemas.microsoft.com/office/drawing/2014/main" id="{FA1E56B3-3B3A-4EBA-641F-8143350E353F}"/>
              </a:ext>
            </a:extLst>
          </p:cNvPr>
          <p:cNvGrpSpPr/>
          <p:nvPr/>
        </p:nvGrpSpPr>
        <p:grpSpPr>
          <a:xfrm>
            <a:off x="5403850" y="2177577"/>
            <a:ext cx="1187829" cy="1168394"/>
            <a:chOff x="1012421" y="3232600"/>
            <a:chExt cx="940024" cy="924644"/>
          </a:xfrm>
          <a:solidFill>
            <a:schemeClr val="accent4">
              <a:lumMod val="20000"/>
              <a:lumOff val="80000"/>
              <a:alpha val="56000"/>
            </a:schemeClr>
          </a:solidFill>
        </p:grpSpPr>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2F42A50C-1AC8-8493-CD55-321C76A95FBC}"/>
                    </a:ext>
                  </a:extLst>
                </p:cNvPr>
                <p:cNvSpPr/>
                <p:nvPr/>
              </p:nvSpPr>
              <p:spPr>
                <a:xfrm>
                  <a:off x="1012421" y="3232600"/>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600" b="0" i="1" smtClean="0">
                                <a:solidFill>
                                  <a:schemeClr val="accent6"/>
                                </a:solidFill>
                                <a:latin typeface="Cambria Math" panose="02040503050406030204" pitchFamily="18" charset="0"/>
                              </a:rPr>
                            </m:ctrlPr>
                          </m:fPr>
                          <m:num>
                            <m:r>
                              <a:rPr kumimoji="1" lang="en-US" altLang="zh-CN" sz="1600" b="0" i="1" smtClean="0">
                                <a:solidFill>
                                  <a:schemeClr val="accent6"/>
                                </a:solidFill>
                                <a:latin typeface="Cambria Math" panose="02040503050406030204" pitchFamily="18" charset="0"/>
                              </a:rPr>
                              <m:t>𝜕</m:t>
                            </m:r>
                            <m:r>
                              <a:rPr kumimoji="1" lang="en-US" altLang="zh-CN" sz="1600" b="0" i="1" smtClean="0">
                                <a:solidFill>
                                  <a:schemeClr val="accent6"/>
                                </a:solidFill>
                                <a:latin typeface="Cambria Math" panose="02040503050406030204" pitchFamily="18" charset="0"/>
                              </a:rPr>
                              <m:t>𝐽</m:t>
                            </m:r>
                          </m:num>
                          <m:den>
                            <m:r>
                              <a:rPr kumimoji="1" lang="en-US" altLang="zh-CN" sz="1600" b="0" i="1" smtClean="0">
                                <a:solidFill>
                                  <a:schemeClr val="accent6"/>
                                </a:solidFill>
                                <a:latin typeface="Cambria Math" panose="02040503050406030204" pitchFamily="18" charset="0"/>
                              </a:rPr>
                              <m:t>𝜕</m:t>
                            </m:r>
                            <m:sSub>
                              <m:sSubPr>
                                <m:ctrlPr>
                                  <a:rPr kumimoji="1" lang="en-US" altLang="zh-CN" sz="1600" b="0" i="1" smtClean="0">
                                    <a:solidFill>
                                      <a:schemeClr val="accent6"/>
                                    </a:solidFill>
                                    <a:latin typeface="Cambria Math" panose="02040503050406030204" pitchFamily="18" charset="0"/>
                                  </a:rPr>
                                </m:ctrlPr>
                              </m:sSubPr>
                              <m:e>
                                <m:r>
                                  <a:rPr kumimoji="1" lang="en-US" altLang="zh-CN" sz="1600" b="0" i="1" smtClean="0">
                                    <a:solidFill>
                                      <a:schemeClr val="accent6"/>
                                    </a:solidFill>
                                    <a:latin typeface="Cambria Math" panose="02040503050406030204" pitchFamily="18" charset="0"/>
                                  </a:rPr>
                                  <m:t>𝐹</m:t>
                                </m:r>
                              </m:e>
                              <m:sub>
                                <m:r>
                                  <a:rPr kumimoji="1" lang="en-US" altLang="zh-CN" sz="1600" b="0" i="1" smtClean="0">
                                    <a:solidFill>
                                      <a:schemeClr val="accent6"/>
                                    </a:solidFill>
                                    <a:latin typeface="Cambria Math" panose="02040503050406030204" pitchFamily="18" charset="0"/>
                                  </a:rPr>
                                  <m:t>11</m:t>
                                </m:r>
                              </m:sub>
                            </m:sSub>
                          </m:den>
                        </m:f>
                      </m:oMath>
                    </m:oMathPara>
                  </a14:m>
                  <a:endParaRPr kumimoji="1" lang="zh-CN" altLang="en-US" sz="2400" dirty="0">
                    <a:solidFill>
                      <a:schemeClr val="accent6"/>
                    </a:solidFill>
                  </a:endParaRPr>
                </a:p>
              </p:txBody>
            </p:sp>
          </mc:Choice>
          <mc:Fallback xmlns="">
            <p:sp>
              <p:nvSpPr>
                <p:cNvPr id="51" name="矩形 50">
                  <a:extLst>
                    <a:ext uri="{FF2B5EF4-FFF2-40B4-BE49-F238E27FC236}">
                      <a16:creationId xmlns:a16="http://schemas.microsoft.com/office/drawing/2014/main" id="{2F42A50C-1AC8-8493-CD55-321C76A95FBC}"/>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8"/>
                  <a:stretch>
                    <a:fillRect b="-2083"/>
                  </a:stretch>
                </a:blipFill>
                <a:ln>
                  <a:solidFill>
                    <a:schemeClr val="accent4">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2251943-534F-1550-8790-D9B9B4F7FD9E}"/>
                    </a:ext>
                  </a:extLst>
                </p:cNvPr>
                <p:cNvSpPr/>
                <p:nvPr/>
              </p:nvSpPr>
              <p:spPr>
                <a:xfrm>
                  <a:off x="1012421" y="3694922"/>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600" i="1" smtClean="0">
                                <a:solidFill>
                                  <a:schemeClr val="accent6"/>
                                </a:solidFill>
                                <a:latin typeface="Cambria Math" panose="02040503050406030204" pitchFamily="18" charset="0"/>
                              </a:rPr>
                            </m:ctrlPr>
                          </m:fPr>
                          <m:num>
                            <m:r>
                              <a:rPr kumimoji="1" lang="en-US" altLang="zh-CN" sz="1600" i="1">
                                <a:solidFill>
                                  <a:schemeClr val="accent6"/>
                                </a:solidFill>
                                <a:latin typeface="Cambria Math" panose="02040503050406030204" pitchFamily="18" charset="0"/>
                              </a:rPr>
                              <m:t>𝜕</m:t>
                            </m:r>
                            <m:r>
                              <a:rPr kumimoji="1" lang="en-US" altLang="zh-CN" sz="1600" i="1">
                                <a:solidFill>
                                  <a:schemeClr val="accent6"/>
                                </a:solidFill>
                                <a:latin typeface="Cambria Math" panose="02040503050406030204" pitchFamily="18" charset="0"/>
                              </a:rPr>
                              <m:t>𝐽</m:t>
                            </m:r>
                          </m:num>
                          <m:den>
                            <m:r>
                              <a:rPr kumimoji="1" lang="en-US" altLang="zh-CN" sz="1600" i="1">
                                <a:solidFill>
                                  <a:schemeClr val="accent6"/>
                                </a:solidFill>
                                <a:latin typeface="Cambria Math" panose="02040503050406030204" pitchFamily="18" charset="0"/>
                              </a:rPr>
                              <m:t>𝜕</m:t>
                            </m:r>
                            <m:sSub>
                              <m:sSubPr>
                                <m:ctrlPr>
                                  <a:rPr kumimoji="1" lang="en-US" altLang="zh-CN" sz="1600" i="1">
                                    <a:solidFill>
                                      <a:schemeClr val="accent6"/>
                                    </a:solidFill>
                                    <a:latin typeface="Cambria Math" panose="02040503050406030204" pitchFamily="18" charset="0"/>
                                  </a:rPr>
                                </m:ctrlPr>
                              </m:sSubPr>
                              <m:e>
                                <m:r>
                                  <a:rPr kumimoji="1" lang="en-US" altLang="zh-CN" sz="1600" i="1">
                                    <a:solidFill>
                                      <a:schemeClr val="accent6"/>
                                    </a:solidFill>
                                    <a:latin typeface="Cambria Math" panose="02040503050406030204" pitchFamily="18" charset="0"/>
                                  </a:rPr>
                                  <m:t>𝐹</m:t>
                                </m:r>
                              </m:e>
                              <m:sub>
                                <m:r>
                                  <a:rPr kumimoji="1" lang="en-US" altLang="zh-CN" sz="1600" b="0" i="1" smtClean="0">
                                    <a:solidFill>
                                      <a:schemeClr val="accent6"/>
                                    </a:solidFill>
                                    <a:latin typeface="Cambria Math" panose="02040503050406030204" pitchFamily="18" charset="0"/>
                                  </a:rPr>
                                  <m:t>21</m:t>
                                </m:r>
                              </m:sub>
                            </m:sSub>
                          </m:den>
                        </m:f>
                      </m:oMath>
                    </m:oMathPara>
                  </a14:m>
                  <a:endParaRPr kumimoji="1" lang="zh-CN" altLang="en-US" sz="2400" dirty="0">
                    <a:solidFill>
                      <a:schemeClr val="accent6"/>
                    </a:solidFill>
                  </a:endParaRPr>
                </a:p>
              </p:txBody>
            </p:sp>
          </mc:Choice>
          <mc:Fallback xmlns="">
            <p:sp>
              <p:nvSpPr>
                <p:cNvPr id="52" name="矩形 51">
                  <a:extLst>
                    <a:ext uri="{FF2B5EF4-FFF2-40B4-BE49-F238E27FC236}">
                      <a16:creationId xmlns:a16="http://schemas.microsoft.com/office/drawing/2014/main" id="{72251943-534F-1550-8790-D9B9B4F7FD9E}"/>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9"/>
                  <a:stretch>
                    <a:fillRect b="-2083"/>
                  </a:stretch>
                </a:blipFill>
                <a:ln>
                  <a:solidFill>
                    <a:schemeClr val="accent4">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8B5FA985-CDB1-AC06-8363-2473CE85A2D7}"/>
                    </a:ext>
                  </a:extLst>
                </p:cNvPr>
                <p:cNvSpPr/>
                <p:nvPr/>
              </p:nvSpPr>
              <p:spPr>
                <a:xfrm>
                  <a:off x="1482433" y="3694922"/>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600" i="1" smtClean="0">
                                <a:solidFill>
                                  <a:schemeClr val="accent6"/>
                                </a:solidFill>
                                <a:latin typeface="Cambria Math" panose="02040503050406030204" pitchFamily="18" charset="0"/>
                              </a:rPr>
                            </m:ctrlPr>
                          </m:fPr>
                          <m:num>
                            <m:r>
                              <a:rPr kumimoji="1" lang="en-US" altLang="zh-CN" sz="1600" i="1">
                                <a:solidFill>
                                  <a:schemeClr val="accent6"/>
                                </a:solidFill>
                                <a:latin typeface="Cambria Math" panose="02040503050406030204" pitchFamily="18" charset="0"/>
                              </a:rPr>
                              <m:t>𝜕</m:t>
                            </m:r>
                            <m:r>
                              <a:rPr kumimoji="1" lang="en-US" altLang="zh-CN" sz="1600" i="1">
                                <a:solidFill>
                                  <a:schemeClr val="accent6"/>
                                </a:solidFill>
                                <a:latin typeface="Cambria Math" panose="02040503050406030204" pitchFamily="18" charset="0"/>
                              </a:rPr>
                              <m:t>𝐽</m:t>
                            </m:r>
                          </m:num>
                          <m:den>
                            <m:r>
                              <a:rPr kumimoji="1" lang="en-US" altLang="zh-CN" sz="1600" i="1">
                                <a:solidFill>
                                  <a:schemeClr val="accent6"/>
                                </a:solidFill>
                                <a:latin typeface="Cambria Math" panose="02040503050406030204" pitchFamily="18" charset="0"/>
                              </a:rPr>
                              <m:t>𝜕</m:t>
                            </m:r>
                            <m:sSub>
                              <m:sSubPr>
                                <m:ctrlPr>
                                  <a:rPr kumimoji="1" lang="en-US" altLang="zh-CN" sz="1600" i="1">
                                    <a:solidFill>
                                      <a:schemeClr val="accent6"/>
                                    </a:solidFill>
                                    <a:latin typeface="Cambria Math" panose="02040503050406030204" pitchFamily="18" charset="0"/>
                                  </a:rPr>
                                </m:ctrlPr>
                              </m:sSubPr>
                              <m:e>
                                <m:r>
                                  <a:rPr kumimoji="1" lang="en-US" altLang="zh-CN" sz="1600" i="1">
                                    <a:solidFill>
                                      <a:schemeClr val="accent6"/>
                                    </a:solidFill>
                                    <a:latin typeface="Cambria Math" panose="02040503050406030204" pitchFamily="18" charset="0"/>
                                  </a:rPr>
                                  <m:t>𝐹</m:t>
                                </m:r>
                              </m:e>
                              <m:sub>
                                <m:r>
                                  <a:rPr kumimoji="1" lang="en-US" altLang="zh-CN" sz="1600" b="0" i="1" smtClean="0">
                                    <a:solidFill>
                                      <a:schemeClr val="accent6"/>
                                    </a:solidFill>
                                    <a:latin typeface="Cambria Math" panose="02040503050406030204" pitchFamily="18" charset="0"/>
                                  </a:rPr>
                                  <m:t>2</m:t>
                                </m:r>
                                <m:r>
                                  <a:rPr kumimoji="1" lang="en-US" altLang="zh-CN" sz="1600" i="1">
                                    <a:solidFill>
                                      <a:schemeClr val="accent6"/>
                                    </a:solidFill>
                                    <a:latin typeface="Cambria Math" panose="02040503050406030204" pitchFamily="18" charset="0"/>
                                  </a:rPr>
                                  <m:t>2</m:t>
                                </m:r>
                              </m:sub>
                            </m:sSub>
                          </m:den>
                        </m:f>
                      </m:oMath>
                    </m:oMathPara>
                  </a14:m>
                  <a:endParaRPr kumimoji="1" lang="zh-CN" altLang="en-US" sz="2400" dirty="0">
                    <a:solidFill>
                      <a:schemeClr val="accent6"/>
                    </a:solidFill>
                  </a:endParaRPr>
                </a:p>
              </p:txBody>
            </p:sp>
          </mc:Choice>
          <mc:Fallback xmlns="">
            <p:sp>
              <p:nvSpPr>
                <p:cNvPr id="53" name="矩形 52">
                  <a:extLst>
                    <a:ext uri="{FF2B5EF4-FFF2-40B4-BE49-F238E27FC236}">
                      <a16:creationId xmlns:a16="http://schemas.microsoft.com/office/drawing/2014/main" id="{8B5FA985-CDB1-AC06-8363-2473CE85A2D7}"/>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10"/>
                  <a:stretch>
                    <a:fillRect b="-2083"/>
                  </a:stretch>
                </a:blipFill>
                <a:ln>
                  <a:solidFill>
                    <a:schemeClr val="accent4">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64C42696-7601-A9C9-BDB9-8616247B1B05}"/>
                    </a:ext>
                  </a:extLst>
                </p:cNvPr>
                <p:cNvSpPr/>
                <p:nvPr/>
              </p:nvSpPr>
              <p:spPr>
                <a:xfrm>
                  <a:off x="1482433" y="3232600"/>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600" i="1" smtClean="0">
                                <a:solidFill>
                                  <a:schemeClr val="accent6"/>
                                </a:solidFill>
                                <a:latin typeface="Cambria Math" panose="02040503050406030204" pitchFamily="18" charset="0"/>
                              </a:rPr>
                            </m:ctrlPr>
                          </m:fPr>
                          <m:num>
                            <m:r>
                              <a:rPr kumimoji="1" lang="en-US" altLang="zh-CN" sz="1600" i="1">
                                <a:solidFill>
                                  <a:schemeClr val="accent6"/>
                                </a:solidFill>
                                <a:latin typeface="Cambria Math" panose="02040503050406030204" pitchFamily="18" charset="0"/>
                              </a:rPr>
                              <m:t>𝜕</m:t>
                            </m:r>
                            <m:r>
                              <a:rPr kumimoji="1" lang="en-US" altLang="zh-CN" sz="1600" i="1">
                                <a:solidFill>
                                  <a:schemeClr val="accent6"/>
                                </a:solidFill>
                                <a:latin typeface="Cambria Math" panose="02040503050406030204" pitchFamily="18" charset="0"/>
                              </a:rPr>
                              <m:t>𝐽</m:t>
                            </m:r>
                          </m:num>
                          <m:den>
                            <m:r>
                              <a:rPr kumimoji="1" lang="en-US" altLang="zh-CN" sz="1600" i="1">
                                <a:solidFill>
                                  <a:schemeClr val="accent6"/>
                                </a:solidFill>
                                <a:latin typeface="Cambria Math" panose="02040503050406030204" pitchFamily="18" charset="0"/>
                              </a:rPr>
                              <m:t>𝜕</m:t>
                            </m:r>
                            <m:sSub>
                              <m:sSubPr>
                                <m:ctrlPr>
                                  <a:rPr kumimoji="1" lang="en-US" altLang="zh-CN" sz="1600" i="1">
                                    <a:solidFill>
                                      <a:schemeClr val="accent6"/>
                                    </a:solidFill>
                                    <a:latin typeface="Cambria Math" panose="02040503050406030204" pitchFamily="18" charset="0"/>
                                  </a:rPr>
                                </m:ctrlPr>
                              </m:sSubPr>
                              <m:e>
                                <m:r>
                                  <a:rPr kumimoji="1" lang="en-US" altLang="zh-CN" sz="1600" i="1">
                                    <a:solidFill>
                                      <a:schemeClr val="accent6"/>
                                    </a:solidFill>
                                    <a:latin typeface="Cambria Math" panose="02040503050406030204" pitchFamily="18" charset="0"/>
                                  </a:rPr>
                                  <m:t>𝐹</m:t>
                                </m:r>
                              </m:e>
                              <m:sub>
                                <m:r>
                                  <a:rPr kumimoji="1" lang="en-US" altLang="zh-CN" sz="1600" i="1">
                                    <a:solidFill>
                                      <a:schemeClr val="accent6"/>
                                    </a:solidFill>
                                    <a:latin typeface="Cambria Math" panose="02040503050406030204" pitchFamily="18" charset="0"/>
                                  </a:rPr>
                                  <m:t>1</m:t>
                                </m:r>
                                <m:r>
                                  <a:rPr kumimoji="1" lang="en-US" altLang="zh-CN" sz="1600" b="0" i="1" smtClean="0">
                                    <a:solidFill>
                                      <a:schemeClr val="accent6"/>
                                    </a:solidFill>
                                    <a:latin typeface="Cambria Math" panose="02040503050406030204" pitchFamily="18" charset="0"/>
                                  </a:rPr>
                                  <m:t>2</m:t>
                                </m:r>
                              </m:sub>
                            </m:sSub>
                          </m:den>
                        </m:f>
                      </m:oMath>
                    </m:oMathPara>
                  </a14:m>
                  <a:endParaRPr kumimoji="1" lang="zh-CN" altLang="en-US" sz="2400" dirty="0">
                    <a:solidFill>
                      <a:schemeClr val="accent6"/>
                    </a:solidFill>
                  </a:endParaRPr>
                </a:p>
              </p:txBody>
            </p:sp>
          </mc:Choice>
          <mc:Fallback xmlns="">
            <p:sp>
              <p:nvSpPr>
                <p:cNvPr id="54" name="矩形 53">
                  <a:extLst>
                    <a:ext uri="{FF2B5EF4-FFF2-40B4-BE49-F238E27FC236}">
                      <a16:creationId xmlns:a16="http://schemas.microsoft.com/office/drawing/2014/main" id="{64C42696-7601-A9C9-BDB9-8616247B1B05}"/>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11"/>
                  <a:stretch>
                    <a:fillRect b="-2083"/>
                  </a:stretch>
                </a:blipFill>
                <a:ln>
                  <a:solidFill>
                    <a:schemeClr val="accent4">
                      <a:lumMod val="75000"/>
                    </a:schemeClr>
                  </a:solidFill>
                </a:ln>
              </p:spPr>
              <p:txBody>
                <a:bodyPr/>
                <a:lstStyle/>
                <a:p>
                  <a:r>
                    <a:rPr lang="zh-CN" altLang="en-US">
                      <a:noFill/>
                    </a:rPr>
                    <a:t> </a:t>
                  </a:r>
                </a:p>
              </p:txBody>
            </p:sp>
          </mc:Fallback>
        </mc:AlternateContent>
      </p:grpSp>
      <p:sp>
        <p:nvSpPr>
          <p:cNvPr id="55" name="文本框 54">
            <a:extLst>
              <a:ext uri="{FF2B5EF4-FFF2-40B4-BE49-F238E27FC236}">
                <a16:creationId xmlns:a16="http://schemas.microsoft.com/office/drawing/2014/main" id="{1B0F3663-38E6-274B-5587-4B6A134BF641}"/>
              </a:ext>
            </a:extLst>
          </p:cNvPr>
          <p:cNvSpPr txBox="1"/>
          <p:nvPr/>
        </p:nvSpPr>
        <p:spPr>
          <a:xfrm>
            <a:off x="6704017" y="2546548"/>
            <a:ext cx="356188"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573F8BE-3114-FCDD-41BE-417A27FD620E}"/>
                  </a:ext>
                </a:extLst>
              </p:cNvPr>
              <p:cNvSpPr txBox="1"/>
              <p:nvPr/>
            </p:nvSpPr>
            <p:spPr>
              <a:xfrm>
                <a:off x="7060205" y="2530614"/>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56" name="文本框 55">
                <a:extLst>
                  <a:ext uri="{FF2B5EF4-FFF2-40B4-BE49-F238E27FC236}">
                    <a16:creationId xmlns:a16="http://schemas.microsoft.com/office/drawing/2014/main" id="{F573F8BE-3114-FCDD-41BE-417A27FD620E}"/>
                  </a:ext>
                </a:extLst>
              </p:cNvPr>
              <p:cNvSpPr txBox="1">
                <a:spLocks noRot="1" noChangeAspect="1" noMove="1" noResize="1" noEditPoints="1" noAdjustHandles="1" noChangeArrowheads="1" noChangeShapeType="1" noTextEdit="1"/>
              </p:cNvSpPr>
              <p:nvPr/>
            </p:nvSpPr>
            <p:spPr>
              <a:xfrm>
                <a:off x="7060205" y="2530614"/>
                <a:ext cx="774571" cy="401200"/>
              </a:xfrm>
              <a:prstGeom prst="rect">
                <a:avLst/>
              </a:prstGeom>
              <a:blipFill>
                <a:blip r:embed="rId12"/>
                <a:stretch>
                  <a:fillRect b="-15625"/>
                </a:stretch>
              </a:blipFill>
            </p:spPr>
            <p:txBody>
              <a:bodyPr/>
              <a:lstStyle/>
              <a:p>
                <a:r>
                  <a:rPr lang="zh-CN" altLang="en-US">
                    <a:noFill/>
                  </a:rPr>
                  <a:t> </a:t>
                </a:r>
              </a:p>
            </p:txBody>
          </p:sp>
        </mc:Fallback>
      </mc:AlternateContent>
      <p:sp>
        <p:nvSpPr>
          <p:cNvPr id="57" name="双中括号 56">
            <a:extLst>
              <a:ext uri="{FF2B5EF4-FFF2-40B4-BE49-F238E27FC236}">
                <a16:creationId xmlns:a16="http://schemas.microsoft.com/office/drawing/2014/main" id="{9ED9417F-350C-773E-A4E9-C54C476C1CD7}"/>
              </a:ext>
            </a:extLst>
          </p:cNvPr>
          <p:cNvSpPr/>
          <p:nvPr/>
        </p:nvSpPr>
        <p:spPr>
          <a:xfrm>
            <a:off x="7834775" y="2089877"/>
            <a:ext cx="3958208" cy="1256094"/>
          </a:xfrm>
          <a:prstGeom prst="bracketPair">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E2E1BEC-928E-F90A-25D1-4331407E5652}"/>
                  </a:ext>
                </a:extLst>
              </p:cNvPr>
              <p:cNvSpPr txBox="1"/>
              <p:nvPr/>
            </p:nvSpPr>
            <p:spPr>
              <a:xfrm>
                <a:off x="8323446" y="3481333"/>
                <a:ext cx="115595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𝑋</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输入</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58" name="文本框 57">
                <a:extLst>
                  <a:ext uri="{FF2B5EF4-FFF2-40B4-BE49-F238E27FC236}">
                    <a16:creationId xmlns:a16="http://schemas.microsoft.com/office/drawing/2014/main" id="{7E2E1BEC-928E-F90A-25D1-4331407E5652}"/>
                  </a:ext>
                </a:extLst>
              </p:cNvPr>
              <p:cNvSpPr txBox="1">
                <a:spLocks noRot="1" noChangeAspect="1" noMove="1" noResize="1" noEditPoints="1" noAdjustHandles="1" noChangeArrowheads="1" noChangeShapeType="1" noTextEdit="1"/>
              </p:cNvSpPr>
              <p:nvPr/>
            </p:nvSpPr>
            <p:spPr>
              <a:xfrm>
                <a:off x="8323446" y="3481333"/>
                <a:ext cx="1155957" cy="400110"/>
              </a:xfrm>
              <a:prstGeom prst="rect">
                <a:avLst/>
              </a:prstGeom>
              <a:blipFill>
                <a:blip r:embed="rId13"/>
                <a:stretch>
                  <a:fillRect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2365C4E8-F6C0-B843-E014-9DBDCC095FF1}"/>
                  </a:ext>
                </a:extLst>
              </p:cNvPr>
              <p:cNvSpPr txBox="1"/>
              <p:nvPr/>
            </p:nvSpPr>
            <p:spPr>
              <a:xfrm>
                <a:off x="9991598" y="3476498"/>
                <a:ext cx="1542410"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000" dirty="0">
                          <a:latin typeface="+mn-ea"/>
                        </a:rPr>
                        <m:t>回传的梯度</m:t>
                      </m:r>
                    </m:oMath>
                  </m:oMathPara>
                </a14:m>
                <a:endParaRPr kumimoji="1" lang="zh-CN" altLang="en-US" sz="2000" dirty="0">
                  <a:latin typeface="+mn-ea"/>
                </a:endParaRPr>
              </a:p>
            </p:txBody>
          </p:sp>
        </mc:Choice>
        <mc:Fallback xmlns="">
          <p:sp>
            <p:nvSpPr>
              <p:cNvPr id="59" name="文本框 58">
                <a:extLst>
                  <a:ext uri="{FF2B5EF4-FFF2-40B4-BE49-F238E27FC236}">
                    <a16:creationId xmlns:a16="http://schemas.microsoft.com/office/drawing/2014/main" id="{2365C4E8-F6C0-B843-E014-9DBDCC095FF1}"/>
                  </a:ext>
                </a:extLst>
              </p:cNvPr>
              <p:cNvSpPr txBox="1">
                <a:spLocks noRot="1" noChangeAspect="1" noMove="1" noResize="1" noEditPoints="1" noAdjustHandles="1" noChangeArrowheads="1" noChangeShapeType="1" noTextEdit="1"/>
              </p:cNvSpPr>
              <p:nvPr/>
            </p:nvSpPr>
            <p:spPr>
              <a:xfrm>
                <a:off x="9991598" y="3476498"/>
                <a:ext cx="1542410" cy="402931"/>
              </a:xfrm>
              <a:prstGeom prst="rect">
                <a:avLst/>
              </a:prstGeom>
              <a:blipFill>
                <a:blip r:embed="rId14"/>
                <a:stretch>
                  <a:fillRect b="-15152"/>
                </a:stretch>
              </a:blipFill>
            </p:spPr>
            <p:txBody>
              <a:bodyPr/>
              <a:lstStyle/>
              <a:p>
                <a:r>
                  <a:rPr lang="zh-CN" altLang="en-US">
                    <a:noFill/>
                  </a:rPr>
                  <a:t> </a:t>
                </a:r>
              </a:p>
            </p:txBody>
          </p:sp>
        </mc:Fallback>
      </mc:AlternateContent>
      <p:grpSp>
        <p:nvGrpSpPr>
          <p:cNvPr id="60" name="组合 59">
            <a:extLst>
              <a:ext uri="{FF2B5EF4-FFF2-40B4-BE49-F238E27FC236}">
                <a16:creationId xmlns:a16="http://schemas.microsoft.com/office/drawing/2014/main" id="{1D424911-EEB2-E0D8-E118-FE98DF9A73F6}"/>
              </a:ext>
            </a:extLst>
          </p:cNvPr>
          <p:cNvGrpSpPr/>
          <p:nvPr/>
        </p:nvGrpSpPr>
        <p:grpSpPr>
          <a:xfrm>
            <a:off x="8098926" y="1881877"/>
            <a:ext cx="1572860" cy="1547123"/>
            <a:chOff x="8172823" y="1424151"/>
            <a:chExt cx="989292" cy="973104"/>
          </a:xfrm>
          <a:solidFill>
            <a:schemeClr val="accent6">
              <a:lumMod val="20000"/>
              <a:lumOff val="80000"/>
              <a:alpha val="52000"/>
            </a:schemeClr>
          </a:solidFill>
        </p:grpSpPr>
        <p:grpSp>
          <p:nvGrpSpPr>
            <p:cNvPr id="61" name="组合 60">
              <a:extLst>
                <a:ext uri="{FF2B5EF4-FFF2-40B4-BE49-F238E27FC236}">
                  <a16:creationId xmlns:a16="http://schemas.microsoft.com/office/drawing/2014/main" id="{B0048C61-0B98-4CBE-F165-71ECC2F8E641}"/>
                </a:ext>
              </a:extLst>
            </p:cNvPr>
            <p:cNvGrpSpPr/>
            <p:nvPr/>
          </p:nvGrpSpPr>
          <p:grpSpPr>
            <a:xfrm>
              <a:off x="8172823" y="1424151"/>
              <a:ext cx="659527" cy="648736"/>
              <a:chOff x="1012421" y="3232600"/>
              <a:chExt cx="940024" cy="924644"/>
            </a:xfrm>
            <a:grpFill/>
          </p:grpSpPr>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75439EC-05FD-B45B-27EB-1A4799FF6B34}"/>
                      </a:ext>
                    </a:extLst>
                  </p:cNvPr>
                  <p:cNvSpPr/>
                  <p:nvPr/>
                </p:nvSpPr>
                <p:spPr>
                  <a:xfrm>
                    <a:off x="1012421"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accent1"/>
                                  </a:solidFill>
                                  <a:latin typeface="Cambria Math" panose="02040503050406030204" pitchFamily="18" charset="0"/>
                                </a:rPr>
                              </m:ctrlPr>
                            </m:sSubPr>
                            <m:e>
                              <m:r>
                                <a:rPr kumimoji="1" lang="en-US" altLang="zh-CN" sz="1800" b="0" i="1" smtClean="0">
                                  <a:solidFill>
                                    <a:schemeClr val="accent1"/>
                                  </a:solidFill>
                                  <a:latin typeface="Cambria Math" panose="02040503050406030204" pitchFamily="18" charset="0"/>
                                </a:rPr>
                                <m:t>𝑋</m:t>
                              </m:r>
                            </m:e>
                            <m:sub>
                              <m:r>
                                <a:rPr kumimoji="1" lang="en-US" altLang="zh-CN" sz="1800" b="0" i="1" smtClean="0">
                                  <a:solidFill>
                                    <a:schemeClr val="accent1"/>
                                  </a:solidFill>
                                  <a:latin typeface="Cambria Math" panose="02040503050406030204" pitchFamily="18" charset="0"/>
                                </a:rPr>
                                <m:t>11</m:t>
                              </m:r>
                            </m:sub>
                          </m:sSub>
                        </m:oMath>
                      </m:oMathPara>
                    </a14:m>
                    <a:endParaRPr kumimoji="1" lang="zh-CN" altLang="en-US" dirty="0">
                      <a:solidFill>
                        <a:schemeClr val="accent1"/>
                      </a:solidFill>
                    </a:endParaRPr>
                  </a:p>
                </p:txBody>
              </p:sp>
            </mc:Choice>
            <mc:Fallback xmlns="">
              <p:sp>
                <p:nvSpPr>
                  <p:cNvPr id="67" name="矩形 66">
                    <a:extLst>
                      <a:ext uri="{FF2B5EF4-FFF2-40B4-BE49-F238E27FC236}">
                        <a16:creationId xmlns:a16="http://schemas.microsoft.com/office/drawing/2014/main" id="{275439EC-05FD-B45B-27EB-1A4799FF6B34}"/>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15"/>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85649AD8-75ED-4327-F1E6-6D4C4C780B8C}"/>
                      </a:ext>
                    </a:extLst>
                  </p:cNvPr>
                  <p:cNvSpPr/>
                  <p:nvPr/>
                </p:nvSpPr>
                <p:spPr>
                  <a:xfrm>
                    <a:off x="1012421"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accent1"/>
                                  </a:solidFill>
                                  <a:latin typeface="Cambria Math" panose="02040503050406030204" pitchFamily="18" charset="0"/>
                                </a:rPr>
                              </m:ctrlPr>
                            </m:sSubPr>
                            <m:e>
                              <m:r>
                                <a:rPr kumimoji="1" lang="en-US" altLang="zh-CN" sz="1800" b="0" i="1" smtClean="0">
                                  <a:solidFill>
                                    <a:schemeClr val="accent1"/>
                                  </a:solidFill>
                                  <a:latin typeface="Cambria Math" panose="02040503050406030204" pitchFamily="18" charset="0"/>
                                </a:rPr>
                                <m:t>𝑋</m:t>
                              </m:r>
                            </m:e>
                            <m:sub>
                              <m:r>
                                <a:rPr kumimoji="1" lang="en-US" altLang="zh-CN" sz="1800" b="0" i="1" smtClean="0">
                                  <a:solidFill>
                                    <a:schemeClr val="accent1"/>
                                  </a:solidFill>
                                  <a:latin typeface="Cambria Math" panose="02040503050406030204" pitchFamily="18" charset="0"/>
                                </a:rPr>
                                <m:t>21</m:t>
                              </m:r>
                            </m:sub>
                          </m:sSub>
                        </m:oMath>
                      </m:oMathPara>
                    </a14:m>
                    <a:endParaRPr kumimoji="1" lang="zh-CN" altLang="en-US" dirty="0">
                      <a:solidFill>
                        <a:schemeClr val="accent1"/>
                      </a:solidFill>
                    </a:endParaRPr>
                  </a:p>
                </p:txBody>
              </p:sp>
            </mc:Choice>
            <mc:Fallback xmlns="">
              <p:sp>
                <p:nvSpPr>
                  <p:cNvPr id="68" name="矩形 67">
                    <a:extLst>
                      <a:ext uri="{FF2B5EF4-FFF2-40B4-BE49-F238E27FC236}">
                        <a16:creationId xmlns:a16="http://schemas.microsoft.com/office/drawing/2014/main" id="{85649AD8-75ED-4327-F1E6-6D4C4C780B8C}"/>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16"/>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023799F9-C79F-C8EE-9071-0F1F00EB991A}"/>
                      </a:ext>
                    </a:extLst>
                  </p:cNvPr>
                  <p:cNvSpPr/>
                  <p:nvPr/>
                </p:nvSpPr>
                <p:spPr>
                  <a:xfrm>
                    <a:off x="1482433"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accent1"/>
                                  </a:solidFill>
                                  <a:latin typeface="Cambria Math" panose="02040503050406030204" pitchFamily="18" charset="0"/>
                                </a:rPr>
                              </m:ctrlPr>
                            </m:sSubPr>
                            <m:e>
                              <m:r>
                                <a:rPr kumimoji="1" lang="en-US" altLang="zh-CN" sz="1800" b="0" i="1" smtClean="0">
                                  <a:solidFill>
                                    <a:schemeClr val="accent1"/>
                                  </a:solidFill>
                                  <a:latin typeface="Cambria Math" panose="02040503050406030204" pitchFamily="18" charset="0"/>
                                </a:rPr>
                                <m:t>𝑋</m:t>
                              </m:r>
                            </m:e>
                            <m:sub>
                              <m:r>
                                <a:rPr kumimoji="1" lang="en-US" altLang="zh-CN" sz="1800" b="0" i="1" smtClean="0">
                                  <a:solidFill>
                                    <a:schemeClr val="accent1"/>
                                  </a:solidFill>
                                  <a:latin typeface="Cambria Math" panose="02040503050406030204" pitchFamily="18" charset="0"/>
                                </a:rPr>
                                <m:t>22</m:t>
                              </m:r>
                            </m:sub>
                          </m:sSub>
                        </m:oMath>
                      </m:oMathPara>
                    </a14:m>
                    <a:endParaRPr kumimoji="1" lang="zh-CN" altLang="en-US" dirty="0">
                      <a:solidFill>
                        <a:schemeClr val="accent1"/>
                      </a:solidFill>
                    </a:endParaRPr>
                  </a:p>
                </p:txBody>
              </p:sp>
            </mc:Choice>
            <mc:Fallback xmlns="">
              <p:sp>
                <p:nvSpPr>
                  <p:cNvPr id="69" name="矩形 68">
                    <a:extLst>
                      <a:ext uri="{FF2B5EF4-FFF2-40B4-BE49-F238E27FC236}">
                        <a16:creationId xmlns:a16="http://schemas.microsoft.com/office/drawing/2014/main" id="{023799F9-C79F-C8EE-9071-0F1F00EB991A}"/>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17"/>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B3F7B68E-0A5D-8FB3-38A6-8BBB95F969BC}"/>
                      </a:ext>
                    </a:extLst>
                  </p:cNvPr>
                  <p:cNvSpPr/>
                  <p:nvPr/>
                </p:nvSpPr>
                <p:spPr>
                  <a:xfrm>
                    <a:off x="1482433"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accent1"/>
                                  </a:solidFill>
                                  <a:latin typeface="Cambria Math" panose="02040503050406030204" pitchFamily="18" charset="0"/>
                                </a:rPr>
                              </m:ctrlPr>
                            </m:sSubPr>
                            <m:e>
                              <m:r>
                                <a:rPr kumimoji="1" lang="en-US" altLang="zh-CN" sz="1800" b="0" i="1" smtClean="0">
                                  <a:solidFill>
                                    <a:schemeClr val="accent1"/>
                                  </a:solidFill>
                                  <a:latin typeface="Cambria Math" panose="02040503050406030204" pitchFamily="18" charset="0"/>
                                </a:rPr>
                                <m:t>𝑋</m:t>
                              </m:r>
                            </m:e>
                            <m:sub>
                              <m:r>
                                <a:rPr kumimoji="1" lang="en-US" altLang="zh-CN" sz="1800" b="0" i="1" smtClean="0">
                                  <a:solidFill>
                                    <a:schemeClr val="accent1"/>
                                  </a:solidFill>
                                  <a:latin typeface="Cambria Math" panose="02040503050406030204" pitchFamily="18" charset="0"/>
                                </a:rPr>
                                <m:t>12</m:t>
                              </m:r>
                            </m:sub>
                          </m:sSub>
                        </m:oMath>
                      </m:oMathPara>
                    </a14:m>
                    <a:endParaRPr kumimoji="1" lang="zh-CN" altLang="en-US" dirty="0">
                      <a:solidFill>
                        <a:schemeClr val="accent1"/>
                      </a:solidFill>
                    </a:endParaRPr>
                  </a:p>
                </p:txBody>
              </p:sp>
            </mc:Choice>
            <mc:Fallback xmlns="">
              <p:sp>
                <p:nvSpPr>
                  <p:cNvPr id="70" name="矩形 69">
                    <a:extLst>
                      <a:ext uri="{FF2B5EF4-FFF2-40B4-BE49-F238E27FC236}">
                        <a16:creationId xmlns:a16="http://schemas.microsoft.com/office/drawing/2014/main" id="{B3F7B68E-0A5D-8FB3-38A6-8BBB95F969BC}"/>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18"/>
                    <a:stretch>
                      <a:fillRect l="-2326"/>
                    </a:stretch>
                  </a:blipFill>
                  <a:ln>
                    <a:solidFill>
                      <a:schemeClr val="accent6">
                        <a:lumMod val="75000"/>
                      </a:schemeClr>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7CD08BB-DF79-5A31-17BA-0A337AFB1520}"/>
                    </a:ext>
                  </a:extLst>
                </p:cNvPr>
                <p:cNvSpPr/>
                <p:nvPr/>
              </p:nvSpPr>
              <p:spPr>
                <a:xfrm>
                  <a:off x="8832351" y="14241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accent1"/>
                                </a:solidFill>
                                <a:latin typeface="Cambria Math" panose="02040503050406030204" pitchFamily="18" charset="0"/>
                              </a:rPr>
                            </m:ctrlPr>
                          </m:sSubPr>
                          <m:e>
                            <m:r>
                              <a:rPr kumimoji="1" lang="en-US" altLang="zh-CN" sz="1800" b="0" i="1" smtClean="0">
                                <a:solidFill>
                                  <a:schemeClr val="accent1"/>
                                </a:solidFill>
                                <a:latin typeface="Cambria Math" panose="02040503050406030204" pitchFamily="18" charset="0"/>
                              </a:rPr>
                              <m:t>𝑋</m:t>
                            </m:r>
                          </m:e>
                          <m:sub>
                            <m:r>
                              <a:rPr kumimoji="1" lang="en-US" altLang="zh-CN" sz="1800" b="0" i="1" smtClean="0">
                                <a:solidFill>
                                  <a:schemeClr val="accent1"/>
                                </a:solidFill>
                                <a:latin typeface="Cambria Math" panose="02040503050406030204" pitchFamily="18" charset="0"/>
                              </a:rPr>
                              <m:t>13</m:t>
                            </m:r>
                          </m:sub>
                        </m:sSub>
                      </m:oMath>
                    </m:oMathPara>
                  </a14:m>
                  <a:endParaRPr kumimoji="1" lang="zh-CN" altLang="en-US" dirty="0">
                    <a:solidFill>
                      <a:schemeClr val="accent1"/>
                    </a:solidFill>
                  </a:endParaRPr>
                </a:p>
              </p:txBody>
            </p:sp>
          </mc:Choice>
          <mc:Fallback xmlns="">
            <p:sp>
              <p:nvSpPr>
                <p:cNvPr id="62" name="矩形 61">
                  <a:extLst>
                    <a:ext uri="{FF2B5EF4-FFF2-40B4-BE49-F238E27FC236}">
                      <a16:creationId xmlns:a16="http://schemas.microsoft.com/office/drawing/2014/main" id="{F7CD08BB-DF79-5A31-17BA-0A337AFB1520}"/>
                    </a:ext>
                  </a:extLst>
                </p:cNvPr>
                <p:cNvSpPr>
                  <a:spLocks noRot="1" noChangeAspect="1" noMove="1" noResize="1" noEditPoints="1" noAdjustHandles="1" noChangeArrowheads="1" noChangeShapeType="1" noTextEdit="1"/>
                </p:cNvSpPr>
                <p:nvPr/>
              </p:nvSpPr>
              <p:spPr>
                <a:xfrm>
                  <a:off x="8832351" y="1424151"/>
                  <a:ext cx="329764" cy="324368"/>
                </a:xfrm>
                <a:prstGeom prst="rect">
                  <a:avLst/>
                </a:prstGeom>
                <a:blipFill>
                  <a:blip r:embed="rId19"/>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D98E219-EF56-2BE4-9B00-AC19DB5AA2EB}"/>
                    </a:ext>
                  </a:extLst>
                </p:cNvPr>
                <p:cNvSpPr/>
                <p:nvPr/>
              </p:nvSpPr>
              <p:spPr>
                <a:xfrm>
                  <a:off x="8832351" y="17419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accent1"/>
                                </a:solidFill>
                                <a:latin typeface="Cambria Math" panose="02040503050406030204" pitchFamily="18" charset="0"/>
                              </a:rPr>
                            </m:ctrlPr>
                          </m:sSubPr>
                          <m:e>
                            <m:r>
                              <a:rPr kumimoji="1" lang="en-US" altLang="zh-CN" sz="1800" b="0" i="1" smtClean="0">
                                <a:solidFill>
                                  <a:schemeClr val="accent1"/>
                                </a:solidFill>
                                <a:latin typeface="Cambria Math" panose="02040503050406030204" pitchFamily="18" charset="0"/>
                              </a:rPr>
                              <m:t>𝑋</m:t>
                            </m:r>
                          </m:e>
                          <m:sub>
                            <m:r>
                              <a:rPr kumimoji="1" lang="en-US" altLang="zh-CN" sz="1800" b="0" i="1" smtClean="0">
                                <a:solidFill>
                                  <a:schemeClr val="accent1"/>
                                </a:solidFill>
                                <a:latin typeface="Cambria Math" panose="02040503050406030204" pitchFamily="18" charset="0"/>
                              </a:rPr>
                              <m:t>23</m:t>
                            </m:r>
                          </m:sub>
                        </m:sSub>
                      </m:oMath>
                    </m:oMathPara>
                  </a14:m>
                  <a:endParaRPr kumimoji="1" lang="zh-CN" altLang="en-US" dirty="0">
                    <a:solidFill>
                      <a:schemeClr val="accent1"/>
                    </a:solidFill>
                  </a:endParaRPr>
                </a:p>
              </p:txBody>
            </p:sp>
          </mc:Choice>
          <mc:Fallback xmlns="">
            <p:sp>
              <p:nvSpPr>
                <p:cNvPr id="63" name="矩形 62">
                  <a:extLst>
                    <a:ext uri="{FF2B5EF4-FFF2-40B4-BE49-F238E27FC236}">
                      <a16:creationId xmlns:a16="http://schemas.microsoft.com/office/drawing/2014/main" id="{4D98E219-EF56-2BE4-9B00-AC19DB5AA2EB}"/>
                    </a:ext>
                  </a:extLst>
                </p:cNvPr>
                <p:cNvSpPr>
                  <a:spLocks noRot="1" noChangeAspect="1" noMove="1" noResize="1" noEditPoints="1" noAdjustHandles="1" noChangeArrowheads="1" noChangeShapeType="1" noTextEdit="1"/>
                </p:cNvSpPr>
                <p:nvPr/>
              </p:nvSpPr>
              <p:spPr>
                <a:xfrm>
                  <a:off x="8832351" y="1741951"/>
                  <a:ext cx="329764" cy="324368"/>
                </a:xfrm>
                <a:prstGeom prst="rect">
                  <a:avLst/>
                </a:prstGeom>
                <a:blipFill>
                  <a:blip r:embed="rId20"/>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6450E695-44D3-D549-7F0A-98716C0CD21C}"/>
                    </a:ext>
                  </a:extLst>
                </p:cNvPr>
                <p:cNvSpPr/>
                <p:nvPr/>
              </p:nvSpPr>
              <p:spPr>
                <a:xfrm>
                  <a:off x="8172823"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accent1"/>
                                </a:solidFill>
                                <a:latin typeface="Cambria Math" panose="02040503050406030204" pitchFamily="18" charset="0"/>
                              </a:rPr>
                            </m:ctrlPr>
                          </m:sSubPr>
                          <m:e>
                            <m:r>
                              <a:rPr kumimoji="1" lang="en-US" altLang="zh-CN" sz="1800" b="0" i="1" smtClean="0">
                                <a:solidFill>
                                  <a:schemeClr val="accent1"/>
                                </a:solidFill>
                                <a:latin typeface="Cambria Math" panose="02040503050406030204" pitchFamily="18" charset="0"/>
                              </a:rPr>
                              <m:t>𝑋</m:t>
                            </m:r>
                          </m:e>
                          <m:sub>
                            <m:r>
                              <a:rPr kumimoji="1" lang="en-US" altLang="zh-CN" sz="1800" b="0" i="1" smtClean="0">
                                <a:solidFill>
                                  <a:schemeClr val="accent1"/>
                                </a:solidFill>
                                <a:latin typeface="Cambria Math" panose="02040503050406030204" pitchFamily="18" charset="0"/>
                              </a:rPr>
                              <m:t>31</m:t>
                            </m:r>
                          </m:sub>
                        </m:sSub>
                      </m:oMath>
                    </m:oMathPara>
                  </a14:m>
                  <a:endParaRPr kumimoji="1" lang="zh-CN" altLang="en-US" dirty="0">
                    <a:solidFill>
                      <a:schemeClr val="accent1"/>
                    </a:solidFill>
                  </a:endParaRPr>
                </a:p>
              </p:txBody>
            </p:sp>
          </mc:Choice>
          <mc:Fallback xmlns="">
            <p:sp>
              <p:nvSpPr>
                <p:cNvPr id="64" name="矩形 63">
                  <a:extLst>
                    <a:ext uri="{FF2B5EF4-FFF2-40B4-BE49-F238E27FC236}">
                      <a16:creationId xmlns:a16="http://schemas.microsoft.com/office/drawing/2014/main" id="{6450E695-44D3-D549-7F0A-98716C0CD21C}"/>
                    </a:ext>
                  </a:extLst>
                </p:cNvPr>
                <p:cNvSpPr>
                  <a:spLocks noRot="1" noChangeAspect="1" noMove="1" noResize="1" noEditPoints="1" noAdjustHandles="1" noChangeArrowheads="1" noChangeShapeType="1" noTextEdit="1"/>
                </p:cNvSpPr>
                <p:nvPr/>
              </p:nvSpPr>
              <p:spPr>
                <a:xfrm>
                  <a:off x="8172823" y="2072887"/>
                  <a:ext cx="329764" cy="324368"/>
                </a:xfrm>
                <a:prstGeom prst="rect">
                  <a:avLst/>
                </a:prstGeom>
                <a:blipFill>
                  <a:blip r:embed="rId21"/>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36F5B30C-9F78-98E4-9002-5250D7DF27B7}"/>
                    </a:ext>
                  </a:extLst>
                </p:cNvPr>
                <p:cNvSpPr/>
                <p:nvPr/>
              </p:nvSpPr>
              <p:spPr>
                <a:xfrm>
                  <a:off x="8502587"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accent1"/>
                                </a:solidFill>
                                <a:latin typeface="Cambria Math" panose="02040503050406030204" pitchFamily="18" charset="0"/>
                              </a:rPr>
                            </m:ctrlPr>
                          </m:sSubPr>
                          <m:e>
                            <m:r>
                              <a:rPr kumimoji="1" lang="en-US" altLang="zh-CN" sz="1800" b="0" i="1" smtClean="0">
                                <a:solidFill>
                                  <a:schemeClr val="accent1"/>
                                </a:solidFill>
                                <a:latin typeface="Cambria Math" panose="02040503050406030204" pitchFamily="18" charset="0"/>
                              </a:rPr>
                              <m:t>𝑋</m:t>
                            </m:r>
                          </m:e>
                          <m:sub>
                            <m:r>
                              <a:rPr kumimoji="1" lang="en-US" altLang="zh-CN" sz="1800" b="0" i="1" smtClean="0">
                                <a:solidFill>
                                  <a:schemeClr val="accent1"/>
                                </a:solidFill>
                                <a:latin typeface="Cambria Math" panose="02040503050406030204" pitchFamily="18" charset="0"/>
                              </a:rPr>
                              <m:t>32</m:t>
                            </m:r>
                          </m:sub>
                        </m:sSub>
                      </m:oMath>
                    </m:oMathPara>
                  </a14:m>
                  <a:endParaRPr kumimoji="1" lang="zh-CN" altLang="en-US" dirty="0">
                    <a:solidFill>
                      <a:schemeClr val="accent1"/>
                    </a:solidFill>
                  </a:endParaRPr>
                </a:p>
              </p:txBody>
            </p:sp>
          </mc:Choice>
          <mc:Fallback xmlns="">
            <p:sp>
              <p:nvSpPr>
                <p:cNvPr id="65" name="矩形 64">
                  <a:extLst>
                    <a:ext uri="{FF2B5EF4-FFF2-40B4-BE49-F238E27FC236}">
                      <a16:creationId xmlns:a16="http://schemas.microsoft.com/office/drawing/2014/main" id="{36F5B30C-9F78-98E4-9002-5250D7DF27B7}"/>
                    </a:ext>
                  </a:extLst>
                </p:cNvPr>
                <p:cNvSpPr>
                  <a:spLocks noRot="1" noChangeAspect="1" noMove="1" noResize="1" noEditPoints="1" noAdjustHandles="1" noChangeArrowheads="1" noChangeShapeType="1" noTextEdit="1"/>
                </p:cNvSpPr>
                <p:nvPr/>
              </p:nvSpPr>
              <p:spPr>
                <a:xfrm>
                  <a:off x="8502587" y="2072887"/>
                  <a:ext cx="329764" cy="324368"/>
                </a:xfrm>
                <a:prstGeom prst="rect">
                  <a:avLst/>
                </a:prstGeom>
                <a:blipFill>
                  <a:blip r:embed="rId22"/>
                  <a:stretch>
                    <a:fillRect l="-2326"/>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ECD83CE7-9DD7-8DD0-1FE2-4A479E463576}"/>
                    </a:ext>
                  </a:extLst>
                </p:cNvPr>
                <p:cNvSpPr/>
                <p:nvPr/>
              </p:nvSpPr>
              <p:spPr>
                <a:xfrm>
                  <a:off x="8832351"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accent1"/>
                                </a:solidFill>
                                <a:latin typeface="Cambria Math" panose="02040503050406030204" pitchFamily="18" charset="0"/>
                              </a:rPr>
                            </m:ctrlPr>
                          </m:sSubPr>
                          <m:e>
                            <m:r>
                              <a:rPr kumimoji="1" lang="en-US" altLang="zh-CN" sz="1800" b="0" i="1" smtClean="0">
                                <a:solidFill>
                                  <a:schemeClr val="accent1"/>
                                </a:solidFill>
                                <a:latin typeface="Cambria Math" panose="02040503050406030204" pitchFamily="18" charset="0"/>
                              </a:rPr>
                              <m:t>𝑋</m:t>
                            </m:r>
                          </m:e>
                          <m:sub>
                            <m:r>
                              <a:rPr kumimoji="1" lang="en-US" altLang="zh-CN" sz="1800" b="0" i="1" smtClean="0">
                                <a:solidFill>
                                  <a:schemeClr val="accent1"/>
                                </a:solidFill>
                                <a:latin typeface="Cambria Math" panose="02040503050406030204" pitchFamily="18" charset="0"/>
                              </a:rPr>
                              <m:t>33</m:t>
                            </m:r>
                          </m:sub>
                        </m:sSub>
                      </m:oMath>
                    </m:oMathPara>
                  </a14:m>
                  <a:endParaRPr kumimoji="1" lang="zh-CN" altLang="en-US" dirty="0">
                    <a:solidFill>
                      <a:schemeClr val="accent1"/>
                    </a:solidFill>
                  </a:endParaRPr>
                </a:p>
              </p:txBody>
            </p:sp>
          </mc:Choice>
          <mc:Fallback xmlns="">
            <p:sp>
              <p:nvSpPr>
                <p:cNvPr id="66" name="矩形 65">
                  <a:extLst>
                    <a:ext uri="{FF2B5EF4-FFF2-40B4-BE49-F238E27FC236}">
                      <a16:creationId xmlns:a16="http://schemas.microsoft.com/office/drawing/2014/main" id="{ECD83CE7-9DD7-8DD0-1FE2-4A479E463576}"/>
                    </a:ext>
                  </a:extLst>
                </p:cNvPr>
                <p:cNvSpPr>
                  <a:spLocks noRot="1" noChangeAspect="1" noMove="1" noResize="1" noEditPoints="1" noAdjustHandles="1" noChangeArrowheads="1" noChangeShapeType="1" noTextEdit="1"/>
                </p:cNvSpPr>
                <p:nvPr/>
              </p:nvSpPr>
              <p:spPr>
                <a:xfrm>
                  <a:off x="8832351" y="2072887"/>
                  <a:ext cx="329764" cy="324368"/>
                </a:xfrm>
                <a:prstGeom prst="rect">
                  <a:avLst/>
                </a:prstGeom>
                <a:blipFill>
                  <a:blip r:embed="rId23"/>
                  <a:stretch>
                    <a:fillRect l="-2326"/>
                  </a:stretch>
                </a:blipFill>
                <a:ln>
                  <a:solidFill>
                    <a:schemeClr val="accent6">
                      <a:lumMod val="75000"/>
                    </a:schemeClr>
                  </a:solidFill>
                </a:ln>
              </p:spPr>
              <p:txBody>
                <a:bodyPr/>
                <a:lstStyle/>
                <a:p>
                  <a:r>
                    <a:rPr lang="zh-CN" altLang="en-US">
                      <a:noFill/>
                    </a:rPr>
                    <a:t> </a:t>
                  </a:r>
                </a:p>
              </p:txBody>
            </p:sp>
          </mc:Fallback>
        </mc:AlternateContent>
      </p:grpSp>
      <p:grpSp>
        <p:nvGrpSpPr>
          <p:cNvPr id="71" name="组合 70">
            <a:extLst>
              <a:ext uri="{FF2B5EF4-FFF2-40B4-BE49-F238E27FC236}">
                <a16:creationId xmlns:a16="http://schemas.microsoft.com/office/drawing/2014/main" id="{4BCA040C-6F55-06D4-B234-016E206558D1}"/>
              </a:ext>
            </a:extLst>
          </p:cNvPr>
          <p:cNvGrpSpPr/>
          <p:nvPr/>
        </p:nvGrpSpPr>
        <p:grpSpPr>
          <a:xfrm>
            <a:off x="10101754" y="2109511"/>
            <a:ext cx="1187829" cy="1168394"/>
            <a:chOff x="1012421" y="3232600"/>
            <a:chExt cx="940024" cy="924644"/>
          </a:xfrm>
          <a:solidFill>
            <a:schemeClr val="bg2">
              <a:lumMod val="90000"/>
              <a:alpha val="15000"/>
            </a:schemeClr>
          </a:solidFill>
        </p:grpSpPr>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40266067-5E4D-C136-8388-C08E7CD6C7BC}"/>
                    </a:ext>
                  </a:extLst>
                </p:cNvPr>
                <p:cNvSpPr/>
                <p:nvPr/>
              </p:nvSpPr>
              <p:spPr>
                <a:xfrm>
                  <a:off x="1012421" y="3232600"/>
                  <a:ext cx="470012" cy="462322"/>
                </a:xfrm>
                <a:prstGeom prst="rect">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600" i="1" smtClean="0">
                                <a:solidFill>
                                  <a:srgbClr val="C00000"/>
                                </a:solidFill>
                                <a:latin typeface="Cambria Math" panose="02040503050406030204" pitchFamily="18" charset="0"/>
                              </a:rPr>
                            </m:ctrlPr>
                          </m:fPr>
                          <m:num>
                            <m:r>
                              <a:rPr kumimoji="1" lang="en-US" altLang="zh-CN" sz="1600" i="1">
                                <a:solidFill>
                                  <a:srgbClr val="C00000"/>
                                </a:solidFill>
                                <a:latin typeface="Cambria Math" panose="02040503050406030204" pitchFamily="18" charset="0"/>
                              </a:rPr>
                              <m:t>𝜕</m:t>
                            </m:r>
                            <m:r>
                              <a:rPr kumimoji="1" lang="en-US" altLang="zh-CN" sz="1600" i="1">
                                <a:solidFill>
                                  <a:srgbClr val="C00000"/>
                                </a:solidFill>
                                <a:latin typeface="Cambria Math" panose="02040503050406030204" pitchFamily="18" charset="0"/>
                              </a:rPr>
                              <m:t>𝐽</m:t>
                            </m:r>
                          </m:num>
                          <m:den>
                            <m:r>
                              <a:rPr kumimoji="1" lang="en-US" altLang="zh-CN" sz="1600" i="1">
                                <a:solidFill>
                                  <a:srgbClr val="C00000"/>
                                </a:solidFill>
                                <a:latin typeface="Cambria Math" panose="02040503050406030204" pitchFamily="18" charset="0"/>
                              </a:rPr>
                              <m:t>𝜕</m:t>
                            </m:r>
                            <m:sSub>
                              <m:sSubPr>
                                <m:ctrlPr>
                                  <a:rPr kumimoji="1" lang="en-US" altLang="zh-CN" sz="1600" i="1">
                                    <a:solidFill>
                                      <a:srgbClr val="C00000"/>
                                    </a:solidFill>
                                    <a:latin typeface="Cambria Math" panose="02040503050406030204" pitchFamily="18" charset="0"/>
                                  </a:rPr>
                                </m:ctrlPr>
                              </m:sSubPr>
                              <m:e>
                                <m:r>
                                  <a:rPr kumimoji="1" lang="en-US" altLang="zh-CN" sz="1600" b="0" i="1" smtClean="0">
                                    <a:solidFill>
                                      <a:srgbClr val="C00000"/>
                                    </a:solidFill>
                                    <a:latin typeface="Cambria Math" panose="02040503050406030204" pitchFamily="18" charset="0"/>
                                  </a:rPr>
                                  <m:t>𝑧</m:t>
                                </m:r>
                              </m:e>
                              <m:sub>
                                <m:r>
                                  <a:rPr kumimoji="1" lang="en-US" altLang="zh-CN" sz="1600" i="1">
                                    <a:solidFill>
                                      <a:srgbClr val="C00000"/>
                                    </a:solidFill>
                                    <a:latin typeface="Cambria Math" panose="02040503050406030204" pitchFamily="18" charset="0"/>
                                  </a:rPr>
                                  <m:t>11</m:t>
                                </m:r>
                              </m:sub>
                            </m:sSub>
                          </m:den>
                        </m:f>
                      </m:oMath>
                    </m:oMathPara>
                  </a14:m>
                  <a:endParaRPr kumimoji="1" lang="zh-CN" altLang="en-US" sz="1600" dirty="0">
                    <a:solidFill>
                      <a:srgbClr val="C00000"/>
                    </a:solidFill>
                  </a:endParaRPr>
                </a:p>
              </p:txBody>
            </p:sp>
          </mc:Choice>
          <mc:Fallback xmlns="">
            <p:sp>
              <p:nvSpPr>
                <p:cNvPr id="72" name="矩形 71">
                  <a:extLst>
                    <a:ext uri="{FF2B5EF4-FFF2-40B4-BE49-F238E27FC236}">
                      <a16:creationId xmlns:a16="http://schemas.microsoft.com/office/drawing/2014/main" id="{40266067-5E4D-C136-8388-C08E7CD6C7BC}"/>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24"/>
                  <a:stretch>
                    <a:fillRect b="-2083"/>
                  </a:stretch>
                </a:blipFill>
                <a:ln>
                  <a:solidFill>
                    <a:schemeClr val="bg2">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638C9E3-51E7-93E0-6718-DD3ADE1E3C7D}"/>
                    </a:ext>
                  </a:extLst>
                </p:cNvPr>
                <p:cNvSpPr/>
                <p:nvPr/>
              </p:nvSpPr>
              <p:spPr>
                <a:xfrm>
                  <a:off x="1012421" y="3694922"/>
                  <a:ext cx="470012" cy="462322"/>
                </a:xfrm>
                <a:prstGeom prst="rect">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600" i="1" smtClean="0">
                                <a:solidFill>
                                  <a:srgbClr val="C00000"/>
                                </a:solidFill>
                                <a:latin typeface="Cambria Math" panose="02040503050406030204" pitchFamily="18" charset="0"/>
                              </a:rPr>
                            </m:ctrlPr>
                          </m:fPr>
                          <m:num>
                            <m:r>
                              <a:rPr kumimoji="1" lang="en-US" altLang="zh-CN" sz="1600" i="1">
                                <a:solidFill>
                                  <a:srgbClr val="C00000"/>
                                </a:solidFill>
                                <a:latin typeface="Cambria Math" panose="02040503050406030204" pitchFamily="18" charset="0"/>
                              </a:rPr>
                              <m:t>𝜕</m:t>
                            </m:r>
                            <m:r>
                              <a:rPr kumimoji="1" lang="en-US" altLang="zh-CN" sz="1600" i="1">
                                <a:solidFill>
                                  <a:srgbClr val="C00000"/>
                                </a:solidFill>
                                <a:latin typeface="Cambria Math" panose="02040503050406030204" pitchFamily="18" charset="0"/>
                              </a:rPr>
                              <m:t>𝐽</m:t>
                            </m:r>
                          </m:num>
                          <m:den>
                            <m:r>
                              <a:rPr kumimoji="1" lang="en-US" altLang="zh-CN" sz="1600" i="1">
                                <a:solidFill>
                                  <a:srgbClr val="C00000"/>
                                </a:solidFill>
                                <a:latin typeface="Cambria Math" panose="02040503050406030204" pitchFamily="18" charset="0"/>
                              </a:rPr>
                              <m:t>𝜕</m:t>
                            </m:r>
                            <m:sSub>
                              <m:sSubPr>
                                <m:ctrlPr>
                                  <a:rPr kumimoji="1" lang="en-US" altLang="zh-CN" sz="1600" i="1">
                                    <a:solidFill>
                                      <a:srgbClr val="C00000"/>
                                    </a:solidFill>
                                    <a:latin typeface="Cambria Math" panose="02040503050406030204" pitchFamily="18" charset="0"/>
                                  </a:rPr>
                                </m:ctrlPr>
                              </m:sSubPr>
                              <m:e>
                                <m:r>
                                  <a:rPr kumimoji="1" lang="en-US" altLang="zh-CN" sz="1600" i="1">
                                    <a:solidFill>
                                      <a:srgbClr val="C00000"/>
                                    </a:solidFill>
                                    <a:latin typeface="Cambria Math" panose="02040503050406030204" pitchFamily="18" charset="0"/>
                                  </a:rPr>
                                  <m:t>𝑧</m:t>
                                </m:r>
                              </m:e>
                              <m:sub>
                                <m:r>
                                  <a:rPr kumimoji="1" lang="en-US" altLang="zh-CN" sz="1600" b="0" i="1" smtClean="0">
                                    <a:solidFill>
                                      <a:srgbClr val="C00000"/>
                                    </a:solidFill>
                                    <a:latin typeface="Cambria Math" panose="02040503050406030204" pitchFamily="18" charset="0"/>
                                  </a:rPr>
                                  <m:t>21</m:t>
                                </m:r>
                              </m:sub>
                            </m:sSub>
                          </m:den>
                        </m:f>
                      </m:oMath>
                    </m:oMathPara>
                  </a14:m>
                  <a:endParaRPr kumimoji="1" lang="zh-CN" altLang="en-US" sz="2400" dirty="0">
                    <a:solidFill>
                      <a:srgbClr val="C00000"/>
                    </a:solidFill>
                  </a:endParaRPr>
                </a:p>
              </p:txBody>
            </p:sp>
          </mc:Choice>
          <mc:Fallback xmlns="">
            <p:sp>
              <p:nvSpPr>
                <p:cNvPr id="73" name="矩形 72">
                  <a:extLst>
                    <a:ext uri="{FF2B5EF4-FFF2-40B4-BE49-F238E27FC236}">
                      <a16:creationId xmlns:a16="http://schemas.microsoft.com/office/drawing/2014/main" id="{7638C9E3-51E7-93E0-6718-DD3ADE1E3C7D}"/>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25"/>
                  <a:stretch>
                    <a:fillRect b="-2083"/>
                  </a:stretch>
                </a:blipFill>
                <a:ln>
                  <a:solidFill>
                    <a:schemeClr val="bg2">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CD3D8E19-CD97-3BAD-A64E-814BB768E5FE}"/>
                    </a:ext>
                  </a:extLst>
                </p:cNvPr>
                <p:cNvSpPr/>
                <p:nvPr/>
              </p:nvSpPr>
              <p:spPr>
                <a:xfrm>
                  <a:off x="1482433" y="3694922"/>
                  <a:ext cx="470012" cy="462322"/>
                </a:xfrm>
                <a:prstGeom prst="rect">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600" i="1" smtClean="0">
                                <a:solidFill>
                                  <a:srgbClr val="C00000"/>
                                </a:solidFill>
                                <a:latin typeface="Cambria Math" panose="02040503050406030204" pitchFamily="18" charset="0"/>
                              </a:rPr>
                            </m:ctrlPr>
                          </m:fPr>
                          <m:num>
                            <m:r>
                              <a:rPr kumimoji="1" lang="en-US" altLang="zh-CN" sz="1600" i="1">
                                <a:solidFill>
                                  <a:srgbClr val="C00000"/>
                                </a:solidFill>
                                <a:latin typeface="Cambria Math" panose="02040503050406030204" pitchFamily="18" charset="0"/>
                              </a:rPr>
                              <m:t>𝜕</m:t>
                            </m:r>
                            <m:r>
                              <a:rPr kumimoji="1" lang="en-US" altLang="zh-CN" sz="1600" i="1">
                                <a:solidFill>
                                  <a:srgbClr val="C00000"/>
                                </a:solidFill>
                                <a:latin typeface="Cambria Math" panose="02040503050406030204" pitchFamily="18" charset="0"/>
                              </a:rPr>
                              <m:t>𝐽</m:t>
                            </m:r>
                          </m:num>
                          <m:den>
                            <m:r>
                              <a:rPr kumimoji="1" lang="en-US" altLang="zh-CN" sz="1600" i="1">
                                <a:solidFill>
                                  <a:srgbClr val="C00000"/>
                                </a:solidFill>
                                <a:latin typeface="Cambria Math" panose="02040503050406030204" pitchFamily="18" charset="0"/>
                              </a:rPr>
                              <m:t>𝜕</m:t>
                            </m:r>
                            <m:sSub>
                              <m:sSubPr>
                                <m:ctrlPr>
                                  <a:rPr kumimoji="1" lang="en-US" altLang="zh-CN" sz="1600" i="1">
                                    <a:solidFill>
                                      <a:srgbClr val="C00000"/>
                                    </a:solidFill>
                                    <a:latin typeface="Cambria Math" panose="02040503050406030204" pitchFamily="18" charset="0"/>
                                  </a:rPr>
                                </m:ctrlPr>
                              </m:sSubPr>
                              <m:e>
                                <m:r>
                                  <a:rPr kumimoji="1" lang="en-US" altLang="zh-CN" sz="1600" i="1">
                                    <a:solidFill>
                                      <a:srgbClr val="C00000"/>
                                    </a:solidFill>
                                    <a:latin typeface="Cambria Math" panose="02040503050406030204" pitchFamily="18" charset="0"/>
                                  </a:rPr>
                                  <m:t>𝑧</m:t>
                                </m:r>
                              </m:e>
                              <m:sub>
                                <m:r>
                                  <a:rPr kumimoji="1" lang="en-US" altLang="zh-CN" sz="1600" b="0" i="1" smtClean="0">
                                    <a:solidFill>
                                      <a:srgbClr val="C00000"/>
                                    </a:solidFill>
                                    <a:latin typeface="Cambria Math" panose="02040503050406030204" pitchFamily="18" charset="0"/>
                                  </a:rPr>
                                  <m:t>2</m:t>
                                </m:r>
                                <m:r>
                                  <a:rPr kumimoji="1" lang="en-US" altLang="zh-CN" sz="1600" i="1">
                                    <a:solidFill>
                                      <a:srgbClr val="C00000"/>
                                    </a:solidFill>
                                    <a:latin typeface="Cambria Math" panose="02040503050406030204" pitchFamily="18" charset="0"/>
                                  </a:rPr>
                                  <m:t>2</m:t>
                                </m:r>
                              </m:sub>
                            </m:sSub>
                          </m:den>
                        </m:f>
                      </m:oMath>
                    </m:oMathPara>
                  </a14:m>
                  <a:endParaRPr kumimoji="1" lang="zh-CN" altLang="en-US" sz="2400" dirty="0">
                    <a:solidFill>
                      <a:srgbClr val="C00000"/>
                    </a:solidFill>
                  </a:endParaRPr>
                </a:p>
              </p:txBody>
            </p:sp>
          </mc:Choice>
          <mc:Fallback xmlns="">
            <p:sp>
              <p:nvSpPr>
                <p:cNvPr id="74" name="矩形 73">
                  <a:extLst>
                    <a:ext uri="{FF2B5EF4-FFF2-40B4-BE49-F238E27FC236}">
                      <a16:creationId xmlns:a16="http://schemas.microsoft.com/office/drawing/2014/main" id="{CD3D8E19-CD97-3BAD-A64E-814BB768E5FE}"/>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26"/>
                  <a:stretch>
                    <a:fillRect b="-2083"/>
                  </a:stretch>
                </a:blipFill>
                <a:ln>
                  <a:solidFill>
                    <a:schemeClr val="bg2">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E424847F-BC7E-890D-D960-26E67198B82A}"/>
                    </a:ext>
                  </a:extLst>
                </p:cNvPr>
                <p:cNvSpPr/>
                <p:nvPr/>
              </p:nvSpPr>
              <p:spPr>
                <a:xfrm>
                  <a:off x="1482433" y="3232600"/>
                  <a:ext cx="470012" cy="462322"/>
                </a:xfrm>
                <a:prstGeom prst="rect">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600" i="1" smtClean="0">
                                <a:solidFill>
                                  <a:srgbClr val="C00000"/>
                                </a:solidFill>
                                <a:latin typeface="Cambria Math" panose="02040503050406030204" pitchFamily="18" charset="0"/>
                              </a:rPr>
                            </m:ctrlPr>
                          </m:fPr>
                          <m:num>
                            <m:r>
                              <a:rPr kumimoji="1" lang="en-US" altLang="zh-CN" sz="1600" i="1">
                                <a:solidFill>
                                  <a:srgbClr val="C00000"/>
                                </a:solidFill>
                                <a:latin typeface="Cambria Math" panose="02040503050406030204" pitchFamily="18" charset="0"/>
                              </a:rPr>
                              <m:t>𝜕</m:t>
                            </m:r>
                            <m:r>
                              <a:rPr kumimoji="1" lang="en-US" altLang="zh-CN" sz="1600" i="1">
                                <a:solidFill>
                                  <a:srgbClr val="C00000"/>
                                </a:solidFill>
                                <a:latin typeface="Cambria Math" panose="02040503050406030204" pitchFamily="18" charset="0"/>
                              </a:rPr>
                              <m:t>𝐽</m:t>
                            </m:r>
                          </m:num>
                          <m:den>
                            <m:r>
                              <a:rPr kumimoji="1" lang="en-US" altLang="zh-CN" sz="1600" i="1">
                                <a:solidFill>
                                  <a:srgbClr val="C00000"/>
                                </a:solidFill>
                                <a:latin typeface="Cambria Math" panose="02040503050406030204" pitchFamily="18" charset="0"/>
                              </a:rPr>
                              <m:t>𝜕</m:t>
                            </m:r>
                            <m:sSub>
                              <m:sSubPr>
                                <m:ctrlPr>
                                  <a:rPr kumimoji="1" lang="en-US" altLang="zh-CN" sz="1600" i="1">
                                    <a:solidFill>
                                      <a:srgbClr val="C00000"/>
                                    </a:solidFill>
                                    <a:latin typeface="Cambria Math" panose="02040503050406030204" pitchFamily="18" charset="0"/>
                                  </a:rPr>
                                </m:ctrlPr>
                              </m:sSubPr>
                              <m:e>
                                <m:r>
                                  <a:rPr kumimoji="1" lang="en-US" altLang="zh-CN" sz="1600" i="1">
                                    <a:solidFill>
                                      <a:srgbClr val="C00000"/>
                                    </a:solidFill>
                                    <a:latin typeface="Cambria Math" panose="02040503050406030204" pitchFamily="18" charset="0"/>
                                  </a:rPr>
                                  <m:t>𝑧</m:t>
                                </m:r>
                              </m:e>
                              <m:sub>
                                <m:r>
                                  <a:rPr kumimoji="1" lang="en-US" altLang="zh-CN" sz="1600" i="1">
                                    <a:solidFill>
                                      <a:srgbClr val="C00000"/>
                                    </a:solidFill>
                                    <a:latin typeface="Cambria Math" panose="02040503050406030204" pitchFamily="18" charset="0"/>
                                  </a:rPr>
                                  <m:t>1</m:t>
                                </m:r>
                                <m:r>
                                  <a:rPr kumimoji="1" lang="en-US" altLang="zh-CN" sz="1600" b="0" i="1" smtClean="0">
                                    <a:solidFill>
                                      <a:srgbClr val="C00000"/>
                                    </a:solidFill>
                                    <a:latin typeface="Cambria Math" panose="02040503050406030204" pitchFamily="18" charset="0"/>
                                  </a:rPr>
                                  <m:t>2</m:t>
                                </m:r>
                              </m:sub>
                            </m:sSub>
                          </m:den>
                        </m:f>
                      </m:oMath>
                    </m:oMathPara>
                  </a14:m>
                  <a:endParaRPr kumimoji="1" lang="zh-CN" altLang="en-US" sz="2400" dirty="0">
                    <a:solidFill>
                      <a:srgbClr val="C00000"/>
                    </a:solidFill>
                  </a:endParaRPr>
                </a:p>
              </p:txBody>
            </p:sp>
          </mc:Choice>
          <mc:Fallback xmlns="">
            <p:sp>
              <p:nvSpPr>
                <p:cNvPr id="75" name="矩形 74">
                  <a:extLst>
                    <a:ext uri="{FF2B5EF4-FFF2-40B4-BE49-F238E27FC236}">
                      <a16:creationId xmlns:a16="http://schemas.microsoft.com/office/drawing/2014/main" id="{E424847F-BC7E-890D-D960-26E67198B82A}"/>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27"/>
                  <a:stretch>
                    <a:fillRect b="-2083"/>
                  </a:stretch>
                </a:blipFill>
                <a:ln>
                  <a:solidFill>
                    <a:schemeClr val="bg2">
                      <a:lumMod val="75000"/>
                    </a:schemeClr>
                  </a:solidFill>
                </a:ln>
              </p:spPr>
              <p:txBody>
                <a:bodyPr/>
                <a:lstStyle/>
                <a:p>
                  <a:r>
                    <a:rPr lang="zh-CN" altLang="en-US">
                      <a:noFill/>
                    </a:rPr>
                    <a:t> </a:t>
                  </a:r>
                </a:p>
              </p:txBody>
            </p:sp>
          </mc:Fallback>
        </mc:AlternateContent>
      </p:grpSp>
      <p:sp>
        <p:nvSpPr>
          <p:cNvPr id="76" name="文本框 75">
            <a:extLst>
              <a:ext uri="{FF2B5EF4-FFF2-40B4-BE49-F238E27FC236}">
                <a16:creationId xmlns:a16="http://schemas.microsoft.com/office/drawing/2014/main" id="{C42DD86C-E5AB-BDC0-0E57-EB509F62CC6C}"/>
              </a:ext>
            </a:extLst>
          </p:cNvPr>
          <p:cNvSpPr txBox="1"/>
          <p:nvPr/>
        </p:nvSpPr>
        <p:spPr>
          <a:xfrm>
            <a:off x="9778324" y="2749600"/>
            <a:ext cx="240772"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p:grpSp>
        <p:nvGrpSpPr>
          <p:cNvPr id="107" name="组合 106">
            <a:extLst>
              <a:ext uri="{FF2B5EF4-FFF2-40B4-BE49-F238E27FC236}">
                <a16:creationId xmlns:a16="http://schemas.microsoft.com/office/drawing/2014/main" id="{BEDA045D-8451-447F-EB63-D3F53834EA64}"/>
              </a:ext>
            </a:extLst>
          </p:cNvPr>
          <p:cNvGrpSpPr/>
          <p:nvPr/>
        </p:nvGrpSpPr>
        <p:grpSpPr>
          <a:xfrm>
            <a:off x="5403850" y="4434570"/>
            <a:ext cx="1187829" cy="1168394"/>
            <a:chOff x="1012421" y="3232600"/>
            <a:chExt cx="940024" cy="924644"/>
          </a:xfrm>
          <a:solidFill>
            <a:schemeClr val="accent4">
              <a:lumMod val="20000"/>
              <a:lumOff val="80000"/>
              <a:alpha val="56000"/>
            </a:schemeClr>
          </a:solidFill>
        </p:grpSpPr>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B4ECF5A9-4AFA-0A3B-1FEE-A8F63D1FEFEA}"/>
                    </a:ext>
                  </a:extLst>
                </p:cNvPr>
                <p:cNvSpPr/>
                <p:nvPr/>
              </p:nvSpPr>
              <p:spPr>
                <a:xfrm>
                  <a:off x="1012421" y="3232600"/>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i="1">
                            <a:solidFill>
                              <a:schemeClr val="accent6"/>
                            </a:solidFill>
                            <a:latin typeface="Cambria Math" panose="02040503050406030204" pitchFamily="18" charset="0"/>
                          </a:rPr>
                          <m:t>0</m:t>
                        </m:r>
                        <m:r>
                          <a:rPr kumimoji="1" lang="en-US" altLang="zh-CN" sz="1600" b="0" i="1" smtClean="0">
                            <a:solidFill>
                              <a:schemeClr val="accent6"/>
                            </a:solidFill>
                            <a:latin typeface="Cambria Math" panose="02040503050406030204" pitchFamily="18" charset="0"/>
                          </a:rPr>
                          <m:t>.3</m:t>
                        </m:r>
                      </m:oMath>
                    </m:oMathPara>
                  </a14:m>
                  <a:endParaRPr kumimoji="1" lang="zh-CN" altLang="en-US" sz="2400" dirty="0">
                    <a:solidFill>
                      <a:schemeClr val="accent6"/>
                    </a:solidFill>
                  </a:endParaRPr>
                </a:p>
              </p:txBody>
            </p:sp>
          </mc:Choice>
          <mc:Fallback xmlns="">
            <p:sp>
              <p:nvSpPr>
                <p:cNvPr id="108" name="矩形 107">
                  <a:extLst>
                    <a:ext uri="{FF2B5EF4-FFF2-40B4-BE49-F238E27FC236}">
                      <a16:creationId xmlns:a16="http://schemas.microsoft.com/office/drawing/2014/main" id="{B4ECF5A9-4AFA-0A3B-1FEE-A8F63D1FEFEA}"/>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28"/>
                  <a:stretch>
                    <a:fillRect/>
                  </a:stretch>
                </a:blipFill>
                <a:ln>
                  <a:solidFill>
                    <a:schemeClr val="accent4">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B928F0F1-D465-9B7F-2B66-7AA8A4306B03}"/>
                    </a:ext>
                  </a:extLst>
                </p:cNvPr>
                <p:cNvSpPr/>
                <p:nvPr/>
              </p:nvSpPr>
              <p:spPr>
                <a:xfrm>
                  <a:off x="1012421" y="3694922"/>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i="1" smtClean="0">
                            <a:solidFill>
                              <a:schemeClr val="accent6"/>
                            </a:solidFill>
                            <a:latin typeface="Cambria Math" panose="02040503050406030204" pitchFamily="18" charset="0"/>
                          </a:rPr>
                          <m:t>1</m:t>
                        </m:r>
                        <m:r>
                          <a:rPr kumimoji="1" lang="en-US" altLang="zh-CN" sz="1600" b="0" i="1" smtClean="0">
                            <a:solidFill>
                              <a:schemeClr val="accent6"/>
                            </a:solidFill>
                            <a:latin typeface="Cambria Math" panose="02040503050406030204" pitchFamily="18" charset="0"/>
                          </a:rPr>
                          <m:t>.2</m:t>
                        </m:r>
                      </m:oMath>
                    </m:oMathPara>
                  </a14:m>
                  <a:endParaRPr kumimoji="1" lang="zh-CN" altLang="en-US" sz="2400" dirty="0">
                    <a:solidFill>
                      <a:schemeClr val="accent6"/>
                    </a:solidFill>
                  </a:endParaRPr>
                </a:p>
              </p:txBody>
            </p:sp>
          </mc:Choice>
          <mc:Fallback xmlns="">
            <p:sp>
              <p:nvSpPr>
                <p:cNvPr id="109" name="矩形 108">
                  <a:extLst>
                    <a:ext uri="{FF2B5EF4-FFF2-40B4-BE49-F238E27FC236}">
                      <a16:creationId xmlns:a16="http://schemas.microsoft.com/office/drawing/2014/main" id="{B928F0F1-D465-9B7F-2B66-7AA8A4306B03}"/>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29"/>
                  <a:stretch>
                    <a:fillRect/>
                  </a:stretch>
                </a:blipFill>
                <a:ln>
                  <a:solidFill>
                    <a:schemeClr val="accent4">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0C3FA2CB-D850-1AD9-A354-EB33ED675DD7}"/>
                    </a:ext>
                  </a:extLst>
                </p:cNvPr>
                <p:cNvSpPr/>
                <p:nvPr/>
              </p:nvSpPr>
              <p:spPr>
                <a:xfrm>
                  <a:off x="1482433" y="3694922"/>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i="1" smtClean="0">
                            <a:solidFill>
                              <a:schemeClr val="accent6"/>
                            </a:solidFill>
                            <a:latin typeface="Cambria Math" panose="02040503050406030204" pitchFamily="18" charset="0"/>
                          </a:rPr>
                          <m:t>−</m:t>
                        </m:r>
                        <m:r>
                          <a:rPr kumimoji="1" lang="en-US" altLang="zh-CN" sz="1600" b="0" i="1" smtClean="0">
                            <a:solidFill>
                              <a:schemeClr val="accent6"/>
                            </a:solidFill>
                            <a:latin typeface="Cambria Math" panose="02040503050406030204" pitchFamily="18" charset="0"/>
                          </a:rPr>
                          <m:t>1.2</m:t>
                        </m:r>
                      </m:oMath>
                    </m:oMathPara>
                  </a14:m>
                  <a:endParaRPr kumimoji="1" lang="zh-CN" altLang="en-US" sz="2400" dirty="0">
                    <a:solidFill>
                      <a:schemeClr val="accent6"/>
                    </a:solidFill>
                  </a:endParaRPr>
                </a:p>
              </p:txBody>
            </p:sp>
          </mc:Choice>
          <mc:Fallback xmlns="">
            <p:sp>
              <p:nvSpPr>
                <p:cNvPr id="110" name="矩形 109">
                  <a:extLst>
                    <a:ext uri="{FF2B5EF4-FFF2-40B4-BE49-F238E27FC236}">
                      <a16:creationId xmlns:a16="http://schemas.microsoft.com/office/drawing/2014/main" id="{0C3FA2CB-D850-1AD9-A354-EB33ED675DD7}"/>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30"/>
                  <a:stretch>
                    <a:fillRect/>
                  </a:stretch>
                </a:blipFill>
                <a:ln>
                  <a:solidFill>
                    <a:schemeClr val="accent4">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37464BC8-F1A5-9E07-E931-842A498A2256}"/>
                    </a:ext>
                  </a:extLst>
                </p:cNvPr>
                <p:cNvSpPr/>
                <p:nvPr/>
              </p:nvSpPr>
              <p:spPr>
                <a:xfrm>
                  <a:off x="1482433" y="3232600"/>
                  <a:ext cx="470012" cy="462322"/>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i="1" smtClean="0">
                            <a:solidFill>
                              <a:schemeClr val="accent6"/>
                            </a:solidFill>
                            <a:latin typeface="Cambria Math" panose="02040503050406030204" pitchFamily="18" charset="0"/>
                          </a:rPr>
                          <m:t>1</m:t>
                        </m:r>
                        <m:r>
                          <a:rPr kumimoji="1" lang="en-US" altLang="zh-CN" sz="1600" b="0" i="1" smtClean="0">
                            <a:solidFill>
                              <a:schemeClr val="accent6"/>
                            </a:solidFill>
                            <a:latin typeface="Cambria Math" panose="02040503050406030204" pitchFamily="18" charset="0"/>
                          </a:rPr>
                          <m:t>.4</m:t>
                        </m:r>
                      </m:oMath>
                    </m:oMathPara>
                  </a14:m>
                  <a:endParaRPr kumimoji="1" lang="zh-CN" altLang="en-US" sz="2400" dirty="0">
                    <a:solidFill>
                      <a:schemeClr val="accent6"/>
                    </a:solidFill>
                  </a:endParaRPr>
                </a:p>
              </p:txBody>
            </p:sp>
          </mc:Choice>
          <mc:Fallback xmlns="">
            <p:sp>
              <p:nvSpPr>
                <p:cNvPr id="111" name="矩形 110">
                  <a:extLst>
                    <a:ext uri="{FF2B5EF4-FFF2-40B4-BE49-F238E27FC236}">
                      <a16:creationId xmlns:a16="http://schemas.microsoft.com/office/drawing/2014/main" id="{37464BC8-F1A5-9E07-E931-842A498A2256}"/>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31"/>
                  <a:stretch>
                    <a:fillRect/>
                  </a:stretch>
                </a:blipFill>
                <a:ln>
                  <a:solidFill>
                    <a:schemeClr val="accent4">
                      <a:lumMod val="75000"/>
                    </a:schemeClr>
                  </a:solidFill>
                </a:ln>
              </p:spPr>
              <p:txBody>
                <a:bodyPr/>
                <a:lstStyle/>
                <a:p>
                  <a:r>
                    <a:rPr lang="zh-CN" altLang="en-US">
                      <a:noFill/>
                    </a:rPr>
                    <a:t> </a:t>
                  </a:r>
                </a:p>
              </p:txBody>
            </p:sp>
          </mc:Fallback>
        </mc:AlternateContent>
      </p:grpSp>
      <p:sp>
        <p:nvSpPr>
          <p:cNvPr id="112" name="文本框 111">
            <a:extLst>
              <a:ext uri="{FF2B5EF4-FFF2-40B4-BE49-F238E27FC236}">
                <a16:creationId xmlns:a16="http://schemas.microsoft.com/office/drawing/2014/main" id="{8D302AE4-8604-097F-6485-5B86A2F50ED5}"/>
              </a:ext>
            </a:extLst>
          </p:cNvPr>
          <p:cNvSpPr txBox="1"/>
          <p:nvPr/>
        </p:nvSpPr>
        <p:spPr>
          <a:xfrm>
            <a:off x="6704017" y="4803541"/>
            <a:ext cx="356188"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762CCB48-64B3-3BFB-59C5-A3EC4F414EB7}"/>
                  </a:ext>
                </a:extLst>
              </p:cNvPr>
              <p:cNvSpPr txBox="1"/>
              <p:nvPr/>
            </p:nvSpPr>
            <p:spPr>
              <a:xfrm>
                <a:off x="7060205" y="4787607"/>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113" name="文本框 112">
                <a:extLst>
                  <a:ext uri="{FF2B5EF4-FFF2-40B4-BE49-F238E27FC236}">
                    <a16:creationId xmlns:a16="http://schemas.microsoft.com/office/drawing/2014/main" id="{762CCB48-64B3-3BFB-59C5-A3EC4F414EB7}"/>
                  </a:ext>
                </a:extLst>
              </p:cNvPr>
              <p:cNvSpPr txBox="1">
                <a:spLocks noRot="1" noChangeAspect="1" noMove="1" noResize="1" noEditPoints="1" noAdjustHandles="1" noChangeArrowheads="1" noChangeShapeType="1" noTextEdit="1"/>
              </p:cNvSpPr>
              <p:nvPr/>
            </p:nvSpPr>
            <p:spPr>
              <a:xfrm>
                <a:off x="7060205" y="4787607"/>
                <a:ext cx="774571" cy="401200"/>
              </a:xfrm>
              <a:prstGeom prst="rect">
                <a:avLst/>
              </a:prstGeom>
              <a:blipFill>
                <a:blip r:embed="rId32"/>
                <a:stretch>
                  <a:fillRect b="-12121"/>
                </a:stretch>
              </a:blipFill>
            </p:spPr>
            <p:txBody>
              <a:bodyPr/>
              <a:lstStyle/>
              <a:p>
                <a:r>
                  <a:rPr lang="zh-CN" altLang="en-US">
                    <a:noFill/>
                  </a:rPr>
                  <a:t> </a:t>
                </a:r>
              </a:p>
            </p:txBody>
          </p:sp>
        </mc:Fallback>
      </mc:AlternateContent>
      <p:sp>
        <p:nvSpPr>
          <p:cNvPr id="114" name="双中括号 113">
            <a:extLst>
              <a:ext uri="{FF2B5EF4-FFF2-40B4-BE49-F238E27FC236}">
                <a16:creationId xmlns:a16="http://schemas.microsoft.com/office/drawing/2014/main" id="{32D654A5-7A73-582D-5208-745A9B4DFAAE}"/>
              </a:ext>
            </a:extLst>
          </p:cNvPr>
          <p:cNvSpPr/>
          <p:nvPr/>
        </p:nvSpPr>
        <p:spPr>
          <a:xfrm>
            <a:off x="7834775" y="4346870"/>
            <a:ext cx="3958208" cy="1256094"/>
          </a:xfrm>
          <a:prstGeom prst="bracketPair">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C4AC9E9F-5BE4-54EB-D4D0-C7865F862526}"/>
                  </a:ext>
                </a:extLst>
              </p:cNvPr>
              <p:cNvSpPr txBox="1"/>
              <p:nvPr/>
            </p:nvSpPr>
            <p:spPr>
              <a:xfrm>
                <a:off x="8323446" y="5738326"/>
                <a:ext cx="115595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𝑋</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输入</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115" name="文本框 114">
                <a:extLst>
                  <a:ext uri="{FF2B5EF4-FFF2-40B4-BE49-F238E27FC236}">
                    <a16:creationId xmlns:a16="http://schemas.microsoft.com/office/drawing/2014/main" id="{C4AC9E9F-5BE4-54EB-D4D0-C7865F862526}"/>
                  </a:ext>
                </a:extLst>
              </p:cNvPr>
              <p:cNvSpPr txBox="1">
                <a:spLocks noRot="1" noChangeAspect="1" noMove="1" noResize="1" noEditPoints="1" noAdjustHandles="1" noChangeArrowheads="1" noChangeShapeType="1" noTextEdit="1"/>
              </p:cNvSpPr>
              <p:nvPr/>
            </p:nvSpPr>
            <p:spPr>
              <a:xfrm>
                <a:off x="8323446" y="5738326"/>
                <a:ext cx="1155957" cy="400110"/>
              </a:xfrm>
              <a:prstGeom prst="rect">
                <a:avLst/>
              </a:prstGeom>
              <a:blipFill>
                <a:blip r:embed="rId33"/>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5D90DB87-FEF4-5A7B-DD29-59B246D35670}"/>
                  </a:ext>
                </a:extLst>
              </p:cNvPr>
              <p:cNvSpPr txBox="1"/>
              <p:nvPr/>
            </p:nvSpPr>
            <p:spPr>
              <a:xfrm>
                <a:off x="9991598" y="5733491"/>
                <a:ext cx="1542410"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000" dirty="0">
                          <a:latin typeface="+mn-ea"/>
                        </a:rPr>
                        <m:t>回传的梯度</m:t>
                      </m:r>
                    </m:oMath>
                  </m:oMathPara>
                </a14:m>
                <a:endParaRPr kumimoji="1" lang="zh-CN" altLang="en-US" sz="2000" dirty="0">
                  <a:latin typeface="+mn-ea"/>
                </a:endParaRPr>
              </a:p>
            </p:txBody>
          </p:sp>
        </mc:Choice>
        <mc:Fallback xmlns="">
          <p:sp>
            <p:nvSpPr>
              <p:cNvPr id="116" name="文本框 115">
                <a:extLst>
                  <a:ext uri="{FF2B5EF4-FFF2-40B4-BE49-F238E27FC236}">
                    <a16:creationId xmlns:a16="http://schemas.microsoft.com/office/drawing/2014/main" id="{5D90DB87-FEF4-5A7B-DD29-59B246D35670}"/>
                  </a:ext>
                </a:extLst>
              </p:cNvPr>
              <p:cNvSpPr txBox="1">
                <a:spLocks noRot="1" noChangeAspect="1" noMove="1" noResize="1" noEditPoints="1" noAdjustHandles="1" noChangeArrowheads="1" noChangeShapeType="1" noTextEdit="1"/>
              </p:cNvSpPr>
              <p:nvPr/>
            </p:nvSpPr>
            <p:spPr>
              <a:xfrm>
                <a:off x="9991598" y="5733491"/>
                <a:ext cx="1542410" cy="402931"/>
              </a:xfrm>
              <a:prstGeom prst="rect">
                <a:avLst/>
              </a:prstGeom>
              <a:blipFill>
                <a:blip r:embed="rId34"/>
                <a:stretch>
                  <a:fillRect b="-15152"/>
                </a:stretch>
              </a:blipFill>
            </p:spPr>
            <p:txBody>
              <a:bodyPr/>
              <a:lstStyle/>
              <a:p>
                <a:r>
                  <a:rPr lang="zh-CN" altLang="en-US">
                    <a:noFill/>
                  </a:rPr>
                  <a:t> </a:t>
                </a:r>
              </a:p>
            </p:txBody>
          </p:sp>
        </mc:Fallback>
      </mc:AlternateContent>
      <p:grpSp>
        <p:nvGrpSpPr>
          <p:cNvPr id="117" name="组合 116">
            <a:extLst>
              <a:ext uri="{FF2B5EF4-FFF2-40B4-BE49-F238E27FC236}">
                <a16:creationId xmlns:a16="http://schemas.microsoft.com/office/drawing/2014/main" id="{D62F2748-0B62-A69A-6322-44DCA5024071}"/>
              </a:ext>
            </a:extLst>
          </p:cNvPr>
          <p:cNvGrpSpPr/>
          <p:nvPr/>
        </p:nvGrpSpPr>
        <p:grpSpPr>
          <a:xfrm>
            <a:off x="8098926" y="4138870"/>
            <a:ext cx="1572860" cy="1547123"/>
            <a:chOff x="8172823" y="1424151"/>
            <a:chExt cx="989292" cy="973104"/>
          </a:xfrm>
          <a:solidFill>
            <a:schemeClr val="accent6">
              <a:lumMod val="20000"/>
              <a:lumOff val="80000"/>
              <a:alpha val="52000"/>
            </a:schemeClr>
          </a:solidFill>
        </p:grpSpPr>
        <p:grpSp>
          <p:nvGrpSpPr>
            <p:cNvPr id="118" name="组合 117">
              <a:extLst>
                <a:ext uri="{FF2B5EF4-FFF2-40B4-BE49-F238E27FC236}">
                  <a16:creationId xmlns:a16="http://schemas.microsoft.com/office/drawing/2014/main" id="{B04B792C-DA25-D5C8-783F-502D80E78836}"/>
                </a:ext>
              </a:extLst>
            </p:cNvPr>
            <p:cNvGrpSpPr/>
            <p:nvPr/>
          </p:nvGrpSpPr>
          <p:grpSpPr>
            <a:xfrm>
              <a:off x="8172823" y="1424151"/>
              <a:ext cx="659527" cy="648736"/>
              <a:chOff x="1012421" y="3232600"/>
              <a:chExt cx="940024" cy="924644"/>
            </a:xfrm>
            <a:grpFill/>
          </p:grpSpPr>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86581A63-92FF-781A-A66A-C40BC0DBA43E}"/>
                      </a:ext>
                    </a:extLst>
                  </p:cNvPr>
                  <p:cNvSpPr/>
                  <p:nvPr/>
                </p:nvSpPr>
                <p:spPr>
                  <a:xfrm>
                    <a:off x="1012421"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accent1"/>
                              </a:solidFill>
                              <a:latin typeface="Cambria Math" panose="02040503050406030204" pitchFamily="18" charset="0"/>
                            </a:rPr>
                            <m:t>1</m:t>
                          </m:r>
                        </m:oMath>
                      </m:oMathPara>
                    </a14:m>
                    <a:endParaRPr kumimoji="1" lang="zh-CN" altLang="en-US" dirty="0">
                      <a:solidFill>
                        <a:schemeClr val="accent1"/>
                      </a:solidFill>
                    </a:endParaRPr>
                  </a:p>
                </p:txBody>
              </p:sp>
            </mc:Choice>
            <mc:Fallback xmlns="">
              <p:sp>
                <p:nvSpPr>
                  <p:cNvPr id="124" name="矩形 123">
                    <a:extLst>
                      <a:ext uri="{FF2B5EF4-FFF2-40B4-BE49-F238E27FC236}">
                        <a16:creationId xmlns:a16="http://schemas.microsoft.com/office/drawing/2014/main" id="{86581A63-92FF-781A-A66A-C40BC0DBA43E}"/>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3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59B3A42B-1A78-9916-94E9-CB94C3954EF4}"/>
                      </a:ext>
                    </a:extLst>
                  </p:cNvPr>
                  <p:cNvSpPr/>
                  <p:nvPr/>
                </p:nvSpPr>
                <p:spPr>
                  <a:xfrm>
                    <a:off x="1012421"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accent1"/>
                              </a:solidFill>
                              <a:latin typeface="Cambria Math" panose="02040503050406030204" pitchFamily="18" charset="0"/>
                            </a:rPr>
                            <m:t>2</m:t>
                          </m:r>
                        </m:oMath>
                      </m:oMathPara>
                    </a14:m>
                    <a:endParaRPr kumimoji="1" lang="zh-CN" altLang="en-US" dirty="0">
                      <a:solidFill>
                        <a:schemeClr val="accent1"/>
                      </a:solidFill>
                    </a:endParaRPr>
                  </a:p>
                </p:txBody>
              </p:sp>
            </mc:Choice>
            <mc:Fallback xmlns="">
              <p:sp>
                <p:nvSpPr>
                  <p:cNvPr id="125" name="矩形 124">
                    <a:extLst>
                      <a:ext uri="{FF2B5EF4-FFF2-40B4-BE49-F238E27FC236}">
                        <a16:creationId xmlns:a16="http://schemas.microsoft.com/office/drawing/2014/main" id="{59B3A42B-1A78-9916-94E9-CB94C3954EF4}"/>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36"/>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2D8EBC89-E04D-DD05-DFBE-47AAE39ADA83}"/>
                      </a:ext>
                    </a:extLst>
                  </p:cNvPr>
                  <p:cNvSpPr/>
                  <p:nvPr/>
                </p:nvSpPr>
                <p:spPr>
                  <a:xfrm>
                    <a:off x="1482433"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accent1"/>
                              </a:solidFill>
                              <a:latin typeface="Cambria Math" panose="02040503050406030204" pitchFamily="18" charset="0"/>
                            </a:rPr>
                            <m:t>3</m:t>
                          </m:r>
                        </m:oMath>
                      </m:oMathPara>
                    </a14:m>
                    <a:endParaRPr kumimoji="1" lang="zh-CN" altLang="en-US" dirty="0">
                      <a:solidFill>
                        <a:schemeClr val="accent1"/>
                      </a:solidFill>
                    </a:endParaRPr>
                  </a:p>
                </p:txBody>
              </p:sp>
            </mc:Choice>
            <mc:Fallback xmlns="">
              <p:sp>
                <p:nvSpPr>
                  <p:cNvPr id="126" name="矩形 125">
                    <a:extLst>
                      <a:ext uri="{FF2B5EF4-FFF2-40B4-BE49-F238E27FC236}">
                        <a16:creationId xmlns:a16="http://schemas.microsoft.com/office/drawing/2014/main" id="{2D8EBC89-E04D-DD05-DFBE-47AAE39ADA83}"/>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37"/>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69ABD3A9-EECE-8E09-DB94-B735443E4FCD}"/>
                      </a:ext>
                    </a:extLst>
                  </p:cNvPr>
                  <p:cNvSpPr/>
                  <p:nvPr/>
                </p:nvSpPr>
                <p:spPr>
                  <a:xfrm>
                    <a:off x="1482433"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accent1"/>
                              </a:solidFill>
                              <a:latin typeface="Cambria Math" panose="02040503050406030204" pitchFamily="18" charset="0"/>
                            </a:rPr>
                            <m:t>2</m:t>
                          </m:r>
                        </m:oMath>
                      </m:oMathPara>
                    </a14:m>
                    <a:endParaRPr kumimoji="1" lang="zh-CN" altLang="en-US" dirty="0">
                      <a:solidFill>
                        <a:schemeClr val="accent1"/>
                      </a:solidFill>
                    </a:endParaRPr>
                  </a:p>
                </p:txBody>
              </p:sp>
            </mc:Choice>
            <mc:Fallback xmlns="">
              <p:sp>
                <p:nvSpPr>
                  <p:cNvPr id="127" name="矩形 126">
                    <a:extLst>
                      <a:ext uri="{FF2B5EF4-FFF2-40B4-BE49-F238E27FC236}">
                        <a16:creationId xmlns:a16="http://schemas.microsoft.com/office/drawing/2014/main" id="{69ABD3A9-EECE-8E09-DB94-B735443E4FCD}"/>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38"/>
                    <a:stretch>
                      <a:fillRect/>
                    </a:stretch>
                  </a:blipFill>
                  <a:ln>
                    <a:solidFill>
                      <a:schemeClr val="accent6">
                        <a:lumMod val="75000"/>
                      </a:schemeClr>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2FD5854F-334E-5C0C-0599-D3592481F4A3}"/>
                    </a:ext>
                  </a:extLst>
                </p:cNvPr>
                <p:cNvSpPr/>
                <p:nvPr/>
              </p:nvSpPr>
              <p:spPr>
                <a:xfrm>
                  <a:off x="8832351" y="14241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accent1"/>
                            </a:solidFill>
                            <a:latin typeface="Cambria Math" panose="02040503050406030204" pitchFamily="18" charset="0"/>
                          </a:rPr>
                          <m:t>1</m:t>
                        </m:r>
                      </m:oMath>
                    </m:oMathPara>
                  </a14:m>
                  <a:endParaRPr kumimoji="1" lang="zh-CN" altLang="en-US" dirty="0">
                    <a:solidFill>
                      <a:schemeClr val="accent1"/>
                    </a:solidFill>
                  </a:endParaRPr>
                </a:p>
              </p:txBody>
            </p:sp>
          </mc:Choice>
          <mc:Fallback xmlns="">
            <p:sp>
              <p:nvSpPr>
                <p:cNvPr id="119" name="矩形 118">
                  <a:extLst>
                    <a:ext uri="{FF2B5EF4-FFF2-40B4-BE49-F238E27FC236}">
                      <a16:creationId xmlns:a16="http://schemas.microsoft.com/office/drawing/2014/main" id="{2FD5854F-334E-5C0C-0599-D3592481F4A3}"/>
                    </a:ext>
                  </a:extLst>
                </p:cNvPr>
                <p:cNvSpPr>
                  <a:spLocks noRot="1" noChangeAspect="1" noMove="1" noResize="1" noEditPoints="1" noAdjustHandles="1" noChangeArrowheads="1" noChangeShapeType="1" noTextEdit="1"/>
                </p:cNvSpPr>
                <p:nvPr/>
              </p:nvSpPr>
              <p:spPr>
                <a:xfrm>
                  <a:off x="8832351" y="1424151"/>
                  <a:ext cx="329764" cy="324368"/>
                </a:xfrm>
                <a:prstGeom prst="rect">
                  <a:avLst/>
                </a:prstGeom>
                <a:blipFill>
                  <a:blip r:embed="rId39"/>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9555A6D9-89D3-FD93-B123-C31BA7A2FCF6}"/>
                    </a:ext>
                  </a:extLst>
                </p:cNvPr>
                <p:cNvSpPr/>
                <p:nvPr/>
              </p:nvSpPr>
              <p:spPr>
                <a:xfrm>
                  <a:off x="8832351" y="17419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accent1"/>
                            </a:solidFill>
                            <a:latin typeface="Cambria Math" panose="02040503050406030204" pitchFamily="18" charset="0"/>
                          </a:rPr>
                          <m:t>4</m:t>
                        </m:r>
                      </m:oMath>
                    </m:oMathPara>
                  </a14:m>
                  <a:endParaRPr kumimoji="1" lang="zh-CN" altLang="en-US" dirty="0">
                    <a:solidFill>
                      <a:schemeClr val="accent1"/>
                    </a:solidFill>
                  </a:endParaRPr>
                </a:p>
              </p:txBody>
            </p:sp>
          </mc:Choice>
          <mc:Fallback xmlns="">
            <p:sp>
              <p:nvSpPr>
                <p:cNvPr id="120" name="矩形 119">
                  <a:extLst>
                    <a:ext uri="{FF2B5EF4-FFF2-40B4-BE49-F238E27FC236}">
                      <a16:creationId xmlns:a16="http://schemas.microsoft.com/office/drawing/2014/main" id="{9555A6D9-89D3-FD93-B123-C31BA7A2FCF6}"/>
                    </a:ext>
                  </a:extLst>
                </p:cNvPr>
                <p:cNvSpPr>
                  <a:spLocks noRot="1" noChangeAspect="1" noMove="1" noResize="1" noEditPoints="1" noAdjustHandles="1" noChangeArrowheads="1" noChangeShapeType="1" noTextEdit="1"/>
                </p:cNvSpPr>
                <p:nvPr/>
              </p:nvSpPr>
              <p:spPr>
                <a:xfrm>
                  <a:off x="8832351" y="1741951"/>
                  <a:ext cx="329764" cy="324368"/>
                </a:xfrm>
                <a:prstGeom prst="rect">
                  <a:avLst/>
                </a:prstGeom>
                <a:blipFill>
                  <a:blip r:embed="rId40"/>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F2A53824-AA64-4604-3514-BA11E07B12F2}"/>
                    </a:ext>
                  </a:extLst>
                </p:cNvPr>
                <p:cNvSpPr/>
                <p:nvPr/>
              </p:nvSpPr>
              <p:spPr>
                <a:xfrm>
                  <a:off x="8172823"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accent1"/>
                            </a:solidFill>
                            <a:latin typeface="Cambria Math" panose="02040503050406030204" pitchFamily="18" charset="0"/>
                          </a:rPr>
                          <m:t>1</m:t>
                        </m:r>
                      </m:oMath>
                    </m:oMathPara>
                  </a14:m>
                  <a:endParaRPr kumimoji="1" lang="zh-CN" altLang="en-US" dirty="0">
                    <a:solidFill>
                      <a:schemeClr val="accent1"/>
                    </a:solidFill>
                  </a:endParaRPr>
                </a:p>
              </p:txBody>
            </p:sp>
          </mc:Choice>
          <mc:Fallback xmlns="">
            <p:sp>
              <p:nvSpPr>
                <p:cNvPr id="121" name="矩形 120">
                  <a:extLst>
                    <a:ext uri="{FF2B5EF4-FFF2-40B4-BE49-F238E27FC236}">
                      <a16:creationId xmlns:a16="http://schemas.microsoft.com/office/drawing/2014/main" id="{F2A53824-AA64-4604-3514-BA11E07B12F2}"/>
                    </a:ext>
                  </a:extLst>
                </p:cNvPr>
                <p:cNvSpPr>
                  <a:spLocks noRot="1" noChangeAspect="1" noMove="1" noResize="1" noEditPoints="1" noAdjustHandles="1" noChangeArrowheads="1" noChangeShapeType="1" noTextEdit="1"/>
                </p:cNvSpPr>
                <p:nvPr/>
              </p:nvSpPr>
              <p:spPr>
                <a:xfrm>
                  <a:off x="8172823" y="2072887"/>
                  <a:ext cx="329764" cy="324368"/>
                </a:xfrm>
                <a:prstGeom prst="rect">
                  <a:avLst/>
                </a:prstGeom>
                <a:blipFill>
                  <a:blip r:embed="rId41"/>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44871A57-C2C4-CEB7-A8F9-72B3E0C1CEE7}"/>
                    </a:ext>
                  </a:extLst>
                </p:cNvPr>
                <p:cNvSpPr/>
                <p:nvPr/>
              </p:nvSpPr>
              <p:spPr>
                <a:xfrm>
                  <a:off x="8502587"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accent1"/>
                            </a:solidFill>
                            <a:latin typeface="Cambria Math" panose="02040503050406030204" pitchFamily="18" charset="0"/>
                          </a:rPr>
                          <m:t>1</m:t>
                        </m:r>
                      </m:oMath>
                    </m:oMathPara>
                  </a14:m>
                  <a:endParaRPr kumimoji="1" lang="zh-CN" altLang="en-US" dirty="0">
                    <a:solidFill>
                      <a:schemeClr val="accent1"/>
                    </a:solidFill>
                  </a:endParaRPr>
                </a:p>
              </p:txBody>
            </p:sp>
          </mc:Choice>
          <mc:Fallback xmlns="">
            <p:sp>
              <p:nvSpPr>
                <p:cNvPr id="122" name="矩形 121">
                  <a:extLst>
                    <a:ext uri="{FF2B5EF4-FFF2-40B4-BE49-F238E27FC236}">
                      <a16:creationId xmlns:a16="http://schemas.microsoft.com/office/drawing/2014/main" id="{44871A57-C2C4-CEB7-A8F9-72B3E0C1CEE7}"/>
                    </a:ext>
                  </a:extLst>
                </p:cNvPr>
                <p:cNvSpPr>
                  <a:spLocks noRot="1" noChangeAspect="1" noMove="1" noResize="1" noEditPoints="1" noAdjustHandles="1" noChangeArrowheads="1" noChangeShapeType="1" noTextEdit="1"/>
                </p:cNvSpPr>
                <p:nvPr/>
              </p:nvSpPr>
              <p:spPr>
                <a:xfrm>
                  <a:off x="8502587" y="2072887"/>
                  <a:ext cx="329764" cy="324368"/>
                </a:xfrm>
                <a:prstGeom prst="rect">
                  <a:avLst/>
                </a:prstGeom>
                <a:blipFill>
                  <a:blip r:embed="rId42"/>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DF8FD34B-A947-581A-F37D-E35A03D9292E}"/>
                    </a:ext>
                  </a:extLst>
                </p:cNvPr>
                <p:cNvSpPr/>
                <p:nvPr/>
              </p:nvSpPr>
              <p:spPr>
                <a:xfrm>
                  <a:off x="8832351"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accent1"/>
                            </a:solidFill>
                            <a:latin typeface="Cambria Math" panose="02040503050406030204" pitchFamily="18" charset="0"/>
                          </a:rPr>
                          <m:t>1</m:t>
                        </m:r>
                      </m:oMath>
                    </m:oMathPara>
                  </a14:m>
                  <a:endParaRPr kumimoji="1" lang="zh-CN" altLang="en-US" dirty="0">
                    <a:solidFill>
                      <a:schemeClr val="accent1"/>
                    </a:solidFill>
                  </a:endParaRPr>
                </a:p>
              </p:txBody>
            </p:sp>
          </mc:Choice>
          <mc:Fallback xmlns="">
            <p:sp>
              <p:nvSpPr>
                <p:cNvPr id="123" name="矩形 122">
                  <a:extLst>
                    <a:ext uri="{FF2B5EF4-FFF2-40B4-BE49-F238E27FC236}">
                      <a16:creationId xmlns:a16="http://schemas.microsoft.com/office/drawing/2014/main" id="{DF8FD34B-A947-581A-F37D-E35A03D9292E}"/>
                    </a:ext>
                  </a:extLst>
                </p:cNvPr>
                <p:cNvSpPr>
                  <a:spLocks noRot="1" noChangeAspect="1" noMove="1" noResize="1" noEditPoints="1" noAdjustHandles="1" noChangeArrowheads="1" noChangeShapeType="1" noTextEdit="1"/>
                </p:cNvSpPr>
                <p:nvPr/>
              </p:nvSpPr>
              <p:spPr>
                <a:xfrm>
                  <a:off x="8832351" y="2072887"/>
                  <a:ext cx="329764" cy="324368"/>
                </a:xfrm>
                <a:prstGeom prst="rect">
                  <a:avLst/>
                </a:prstGeom>
                <a:blipFill>
                  <a:blip r:embed="rId43"/>
                  <a:stretch>
                    <a:fillRect/>
                  </a:stretch>
                </a:blipFill>
                <a:ln>
                  <a:solidFill>
                    <a:schemeClr val="accent6">
                      <a:lumMod val="75000"/>
                    </a:schemeClr>
                  </a:solidFill>
                </a:ln>
              </p:spPr>
              <p:txBody>
                <a:bodyPr/>
                <a:lstStyle/>
                <a:p>
                  <a:r>
                    <a:rPr lang="zh-CN" altLang="en-US">
                      <a:noFill/>
                    </a:rPr>
                    <a:t> </a:t>
                  </a:r>
                </a:p>
              </p:txBody>
            </p:sp>
          </mc:Fallback>
        </mc:AlternateContent>
      </p:grpSp>
      <p:grpSp>
        <p:nvGrpSpPr>
          <p:cNvPr id="128" name="组合 127">
            <a:extLst>
              <a:ext uri="{FF2B5EF4-FFF2-40B4-BE49-F238E27FC236}">
                <a16:creationId xmlns:a16="http://schemas.microsoft.com/office/drawing/2014/main" id="{DE5AD164-333E-19E5-D801-A92BDEDEFC3C}"/>
              </a:ext>
            </a:extLst>
          </p:cNvPr>
          <p:cNvGrpSpPr/>
          <p:nvPr/>
        </p:nvGrpSpPr>
        <p:grpSpPr>
          <a:xfrm>
            <a:off x="10101754" y="4366504"/>
            <a:ext cx="1187829" cy="1168394"/>
            <a:chOff x="1012421" y="3232600"/>
            <a:chExt cx="940024" cy="924644"/>
          </a:xfrm>
          <a:solidFill>
            <a:schemeClr val="tx1">
              <a:lumMod val="50000"/>
              <a:lumOff val="50000"/>
              <a:alpha val="6997"/>
            </a:schemeClr>
          </a:solidFill>
        </p:grpSpPr>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1608BEE3-E680-5ED9-C8B0-32A8A007A0CE}"/>
                    </a:ext>
                  </a:extLst>
                </p:cNvPr>
                <p:cNvSpPr/>
                <p:nvPr/>
              </p:nvSpPr>
              <p:spPr>
                <a:xfrm>
                  <a:off x="1012421" y="3232600"/>
                  <a:ext cx="470012" cy="462322"/>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i="1" smtClean="0">
                            <a:solidFill>
                              <a:srgbClr val="C00000"/>
                            </a:solidFill>
                            <a:latin typeface="Cambria Math" panose="02040503050406030204" pitchFamily="18" charset="0"/>
                          </a:rPr>
                          <m:t>0</m:t>
                        </m:r>
                        <m:r>
                          <a:rPr kumimoji="1" lang="en-US" altLang="zh-CN" sz="1600" b="0" i="1" smtClean="0">
                            <a:solidFill>
                              <a:srgbClr val="C00000"/>
                            </a:solidFill>
                            <a:latin typeface="Cambria Math" panose="02040503050406030204" pitchFamily="18" charset="0"/>
                          </a:rPr>
                          <m:t>.1</m:t>
                        </m:r>
                      </m:oMath>
                    </m:oMathPara>
                  </a14:m>
                  <a:endParaRPr kumimoji="1" lang="zh-CN" altLang="en-US" sz="1600" dirty="0">
                    <a:solidFill>
                      <a:srgbClr val="C00000"/>
                    </a:solidFill>
                  </a:endParaRPr>
                </a:p>
              </p:txBody>
            </p:sp>
          </mc:Choice>
          <mc:Fallback xmlns="">
            <p:sp>
              <p:nvSpPr>
                <p:cNvPr id="129" name="矩形 128">
                  <a:extLst>
                    <a:ext uri="{FF2B5EF4-FFF2-40B4-BE49-F238E27FC236}">
                      <a16:creationId xmlns:a16="http://schemas.microsoft.com/office/drawing/2014/main" id="{1608BEE3-E680-5ED9-C8B0-32A8A007A0CE}"/>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44"/>
                  <a:stretch>
                    <a:fillRect/>
                  </a:stretch>
                </a:blipFill>
                <a:ln>
                  <a:solidFill>
                    <a:schemeClr val="tx1">
                      <a:lumMod val="50000"/>
                      <a:lumOff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CA1EFE9C-BB2F-3881-925A-24C69FF46F36}"/>
                    </a:ext>
                  </a:extLst>
                </p:cNvPr>
                <p:cNvSpPr/>
                <p:nvPr/>
              </p:nvSpPr>
              <p:spPr>
                <a:xfrm>
                  <a:off x="1012421" y="3694922"/>
                  <a:ext cx="470012" cy="462322"/>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i="1" smtClean="0">
                            <a:solidFill>
                              <a:srgbClr val="C00000"/>
                            </a:solidFill>
                            <a:latin typeface="Cambria Math" panose="02040503050406030204" pitchFamily="18" charset="0"/>
                          </a:rPr>
                          <m:t>0</m:t>
                        </m:r>
                        <m:r>
                          <a:rPr kumimoji="1" lang="en-US" altLang="zh-CN" sz="1600" b="0" i="1" smtClean="0">
                            <a:solidFill>
                              <a:srgbClr val="C00000"/>
                            </a:solidFill>
                            <a:latin typeface="Cambria Math" panose="02040503050406030204" pitchFamily="18" charset="0"/>
                          </a:rPr>
                          <m:t>.3</m:t>
                        </m:r>
                      </m:oMath>
                    </m:oMathPara>
                  </a14:m>
                  <a:endParaRPr kumimoji="1" lang="zh-CN" altLang="en-US" sz="2400" dirty="0">
                    <a:solidFill>
                      <a:srgbClr val="C00000"/>
                    </a:solidFill>
                  </a:endParaRPr>
                </a:p>
              </p:txBody>
            </p:sp>
          </mc:Choice>
          <mc:Fallback xmlns="">
            <p:sp>
              <p:nvSpPr>
                <p:cNvPr id="130" name="矩形 129">
                  <a:extLst>
                    <a:ext uri="{FF2B5EF4-FFF2-40B4-BE49-F238E27FC236}">
                      <a16:creationId xmlns:a16="http://schemas.microsoft.com/office/drawing/2014/main" id="{CA1EFE9C-BB2F-3881-925A-24C69FF46F36}"/>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45"/>
                  <a:stretch>
                    <a:fillRect/>
                  </a:stretch>
                </a:blipFill>
                <a:ln>
                  <a:solidFill>
                    <a:schemeClr val="tx1">
                      <a:lumMod val="50000"/>
                      <a:lumOff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B5F1ADB-B189-DF56-35F0-3BC6C5B15A34}"/>
                    </a:ext>
                  </a:extLst>
                </p:cNvPr>
                <p:cNvSpPr/>
                <p:nvPr/>
              </p:nvSpPr>
              <p:spPr>
                <a:xfrm>
                  <a:off x="1482433" y="3694922"/>
                  <a:ext cx="470012" cy="462322"/>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i="1" smtClean="0">
                            <a:solidFill>
                              <a:srgbClr val="C00000"/>
                            </a:solidFill>
                            <a:latin typeface="Cambria Math" panose="02040503050406030204" pitchFamily="18" charset="0"/>
                          </a:rPr>
                          <m:t>0</m:t>
                        </m:r>
                        <m:r>
                          <a:rPr kumimoji="1" lang="en-US" altLang="zh-CN" sz="1600" b="0" i="1" smtClean="0">
                            <a:solidFill>
                              <a:srgbClr val="C00000"/>
                            </a:solidFill>
                            <a:latin typeface="Cambria Math" panose="02040503050406030204" pitchFamily="18" charset="0"/>
                          </a:rPr>
                          <m:t>.2</m:t>
                        </m:r>
                      </m:oMath>
                    </m:oMathPara>
                  </a14:m>
                  <a:endParaRPr kumimoji="1" lang="zh-CN" altLang="en-US" sz="2400" dirty="0">
                    <a:solidFill>
                      <a:srgbClr val="C00000"/>
                    </a:solidFill>
                  </a:endParaRPr>
                </a:p>
              </p:txBody>
            </p:sp>
          </mc:Choice>
          <mc:Fallback xmlns="">
            <p:sp>
              <p:nvSpPr>
                <p:cNvPr id="131" name="矩形 130">
                  <a:extLst>
                    <a:ext uri="{FF2B5EF4-FFF2-40B4-BE49-F238E27FC236}">
                      <a16:creationId xmlns:a16="http://schemas.microsoft.com/office/drawing/2014/main" id="{DB5F1ADB-B189-DF56-35F0-3BC6C5B15A34}"/>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46"/>
                  <a:stretch>
                    <a:fillRect/>
                  </a:stretch>
                </a:blipFill>
                <a:ln>
                  <a:solidFill>
                    <a:schemeClr val="tx1">
                      <a:lumMod val="50000"/>
                      <a:lumOff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E11FA4BA-DCCF-9A0C-9F53-A2FC96038AD0}"/>
                    </a:ext>
                  </a:extLst>
                </p:cNvPr>
                <p:cNvSpPr/>
                <p:nvPr/>
              </p:nvSpPr>
              <p:spPr>
                <a:xfrm>
                  <a:off x="1482433" y="3232600"/>
                  <a:ext cx="470012" cy="462322"/>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i="1" smtClean="0">
                            <a:solidFill>
                              <a:srgbClr val="C00000"/>
                            </a:solidFill>
                            <a:latin typeface="Cambria Math" panose="02040503050406030204" pitchFamily="18" charset="0"/>
                          </a:rPr>
                          <m:t>−</m:t>
                        </m:r>
                        <m:r>
                          <a:rPr kumimoji="1" lang="en-US" altLang="zh-CN" sz="1600" b="0" i="1" smtClean="0">
                            <a:solidFill>
                              <a:srgbClr val="C00000"/>
                            </a:solidFill>
                            <a:latin typeface="Cambria Math" panose="02040503050406030204" pitchFamily="18" charset="0"/>
                          </a:rPr>
                          <m:t>0.5</m:t>
                        </m:r>
                      </m:oMath>
                    </m:oMathPara>
                  </a14:m>
                  <a:endParaRPr kumimoji="1" lang="zh-CN" altLang="en-US" sz="2400" dirty="0">
                    <a:solidFill>
                      <a:srgbClr val="C00000"/>
                    </a:solidFill>
                  </a:endParaRPr>
                </a:p>
              </p:txBody>
            </p:sp>
          </mc:Choice>
          <mc:Fallback xmlns="">
            <p:sp>
              <p:nvSpPr>
                <p:cNvPr id="132" name="矩形 131">
                  <a:extLst>
                    <a:ext uri="{FF2B5EF4-FFF2-40B4-BE49-F238E27FC236}">
                      <a16:creationId xmlns:a16="http://schemas.microsoft.com/office/drawing/2014/main" id="{E11FA4BA-DCCF-9A0C-9F53-A2FC96038AD0}"/>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47"/>
                  <a:stretch>
                    <a:fillRect/>
                  </a:stretch>
                </a:blipFill>
                <a:ln>
                  <a:solidFill>
                    <a:schemeClr val="tx1">
                      <a:lumMod val="50000"/>
                      <a:lumOff val="50000"/>
                    </a:schemeClr>
                  </a:solidFill>
                </a:ln>
              </p:spPr>
              <p:txBody>
                <a:bodyPr/>
                <a:lstStyle/>
                <a:p>
                  <a:r>
                    <a:rPr lang="zh-CN" altLang="en-US">
                      <a:noFill/>
                    </a:rPr>
                    <a:t> </a:t>
                  </a:r>
                </a:p>
              </p:txBody>
            </p:sp>
          </mc:Fallback>
        </mc:AlternateContent>
      </p:grpSp>
      <p:sp>
        <p:nvSpPr>
          <p:cNvPr id="133" name="文本框 132">
            <a:extLst>
              <a:ext uri="{FF2B5EF4-FFF2-40B4-BE49-F238E27FC236}">
                <a16:creationId xmlns:a16="http://schemas.microsoft.com/office/drawing/2014/main" id="{0B969F99-C8B9-61ED-4116-013302B8C71A}"/>
              </a:ext>
            </a:extLst>
          </p:cNvPr>
          <p:cNvSpPr txBox="1"/>
          <p:nvPr/>
        </p:nvSpPr>
        <p:spPr>
          <a:xfrm>
            <a:off x="9778324" y="5006593"/>
            <a:ext cx="240772"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p:sp>
        <p:nvSpPr>
          <p:cNvPr id="134" name="矩形 133">
            <a:extLst>
              <a:ext uri="{FF2B5EF4-FFF2-40B4-BE49-F238E27FC236}">
                <a16:creationId xmlns:a16="http://schemas.microsoft.com/office/drawing/2014/main" id="{9E19D451-C3B0-2F73-BDA0-4B3FE00A860D}"/>
              </a:ext>
            </a:extLst>
          </p:cNvPr>
          <p:cNvSpPr/>
          <p:nvPr/>
        </p:nvSpPr>
        <p:spPr>
          <a:xfrm>
            <a:off x="5195219" y="3959476"/>
            <a:ext cx="6767794" cy="223129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文本框 135">
            <a:extLst>
              <a:ext uri="{FF2B5EF4-FFF2-40B4-BE49-F238E27FC236}">
                <a16:creationId xmlns:a16="http://schemas.microsoft.com/office/drawing/2014/main" id="{34BB433C-2336-621D-51D8-685997ED6DF8}"/>
              </a:ext>
            </a:extLst>
          </p:cNvPr>
          <p:cNvSpPr txBox="1"/>
          <p:nvPr/>
        </p:nvSpPr>
        <p:spPr>
          <a:xfrm>
            <a:off x="5247988" y="3997172"/>
            <a:ext cx="1134933" cy="369332"/>
          </a:xfrm>
          <a:prstGeom prst="rect">
            <a:avLst/>
          </a:prstGeom>
          <a:noFill/>
        </p:spPr>
        <p:txBody>
          <a:bodyPr wrap="square">
            <a:spAutoFit/>
          </a:bodyPr>
          <a:lstStyle/>
          <a:p>
            <a:pPr algn="l"/>
            <a:r>
              <a:rPr kumimoji="1" lang="zh-CN" altLang="en-US" b="1" dirty="0">
                <a:latin typeface="+mn-ea"/>
              </a:rPr>
              <a:t>举例</a:t>
            </a:r>
          </a:p>
        </p:txBody>
      </p:sp>
      <p:pic>
        <p:nvPicPr>
          <p:cNvPr id="3" name="图片 2"/>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346090" y="3841271"/>
            <a:ext cx="3989413" cy="1295831"/>
          </a:xfrm>
          <a:prstGeom prst="rect">
            <a:avLst/>
          </a:prstGeom>
        </p:spPr>
      </p:pic>
      <p:pic>
        <p:nvPicPr>
          <p:cNvPr id="5" name="图片 4"/>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16288" y="2220745"/>
            <a:ext cx="3877160" cy="1479769"/>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39</a:t>
            </a:fld>
            <a:endParaRPr lang="zh-CN" altLang="en-US" dirty="0"/>
          </a:p>
        </p:txBody>
      </p:sp>
    </p:spTree>
    <p:extLst>
      <p:ext uri="{BB962C8B-B14F-4D97-AF65-F5344CB8AC3E}">
        <p14:creationId xmlns:p14="http://schemas.microsoft.com/office/powerpoint/2010/main" val="135452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3">
            <a:extLst>
              <a:ext uri="{FF2B5EF4-FFF2-40B4-BE49-F238E27FC236}">
                <a16:creationId xmlns:a16="http://schemas.microsoft.com/office/drawing/2014/main" id="{D277803F-C9D1-5285-DF38-34FFFBFBEBBC}"/>
              </a:ext>
            </a:extLst>
          </p:cNvPr>
          <p:cNvSpPr txBox="1">
            <a:spLocks/>
          </p:cNvSpPr>
          <p:nvPr/>
        </p:nvSpPr>
        <p:spPr>
          <a:xfrm>
            <a:off x="566962" y="253951"/>
            <a:ext cx="6966899" cy="56564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altLang="zh-CN" ker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kern="0">
                <a:solidFill>
                  <a:schemeClr val="tx1">
                    <a:lumMod val="75000"/>
                    <a:lumOff val="25000"/>
                  </a:schemeClr>
                </a:solidFill>
                <a:latin typeface="微软雅黑" panose="020B0503020204020204" pitchFamily="34" charset="-122"/>
                <a:ea typeface="微软雅黑" panose="020B0503020204020204" pitchFamily="34" charset="-122"/>
              </a:rPr>
              <a:t>全连接神经网络在处理图像数据的问题</a:t>
            </a:r>
          </a:p>
        </p:txBody>
      </p:sp>
      <p:sp>
        <p:nvSpPr>
          <p:cNvPr id="2" name="矩形: 圓角 5">
            <a:extLst>
              <a:ext uri="{FF2B5EF4-FFF2-40B4-BE49-F238E27FC236}">
                <a16:creationId xmlns:a16="http://schemas.microsoft.com/office/drawing/2014/main" id="{50C30F3A-AA6A-747F-ED96-FBC34D76397B}"/>
              </a:ext>
            </a:extLst>
          </p:cNvPr>
          <p:cNvSpPr/>
          <p:nvPr/>
        </p:nvSpPr>
        <p:spPr>
          <a:xfrm>
            <a:off x="5248275" y="2828924"/>
            <a:ext cx="1504950" cy="1565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t>模</a:t>
            </a:r>
            <a:r>
              <a:rPr lang="zh-CN" altLang="en-US" sz="2400" dirty="0"/>
              <a:t> </a:t>
            </a:r>
            <a:r>
              <a:rPr lang="zh-TW" altLang="en-US" sz="2400" dirty="0"/>
              <a:t>型</a:t>
            </a:r>
          </a:p>
        </p:txBody>
      </p:sp>
      <p:pic>
        <p:nvPicPr>
          <p:cNvPr id="6" name="圖片 6">
            <a:extLst>
              <a:ext uri="{FF2B5EF4-FFF2-40B4-BE49-F238E27FC236}">
                <a16:creationId xmlns:a16="http://schemas.microsoft.com/office/drawing/2014/main" id="{B2E0C828-A3F2-7A6B-0D8C-B1F9CF3FD773}"/>
              </a:ext>
            </a:extLst>
          </p:cNvPr>
          <p:cNvPicPr>
            <a:picLocks noChangeAspect="1"/>
          </p:cNvPicPr>
          <p:nvPr/>
        </p:nvPicPr>
        <p:blipFill>
          <a:blip r:embed="rId2"/>
          <a:stretch>
            <a:fillRect/>
          </a:stretch>
        </p:blipFill>
        <p:spPr>
          <a:xfrm>
            <a:off x="2152650" y="2481134"/>
            <a:ext cx="2341436" cy="2492096"/>
          </a:xfrm>
          <a:prstGeom prst="rect">
            <a:avLst/>
          </a:prstGeom>
          <a:scene3d>
            <a:camera prst="isometricRightUp"/>
            <a:lightRig rig="threePt" dir="t"/>
          </a:scene3d>
        </p:spPr>
      </p:pic>
      <p:sp>
        <p:nvSpPr>
          <p:cNvPr id="8" name="文字方塊 7">
            <a:extLst>
              <a:ext uri="{FF2B5EF4-FFF2-40B4-BE49-F238E27FC236}">
                <a16:creationId xmlns:a16="http://schemas.microsoft.com/office/drawing/2014/main" id="{5C79325F-06C2-3237-175F-587A03C33F27}"/>
              </a:ext>
            </a:extLst>
          </p:cNvPr>
          <p:cNvSpPr txBox="1"/>
          <p:nvPr/>
        </p:nvSpPr>
        <p:spPr>
          <a:xfrm>
            <a:off x="3348402" y="4742398"/>
            <a:ext cx="2035834" cy="461665"/>
          </a:xfrm>
          <a:prstGeom prst="rect">
            <a:avLst/>
          </a:prstGeom>
          <a:noFill/>
        </p:spPr>
        <p:txBody>
          <a:bodyPr wrap="square" rtlCol="0">
            <a:spAutoFit/>
          </a:bodyPr>
          <a:lstStyle/>
          <a:p>
            <a:r>
              <a:rPr lang="en-US" altLang="zh-TW" sz="2400" dirty="0"/>
              <a:t>100 x 100</a:t>
            </a:r>
            <a:endParaRPr lang="zh-TW" altLang="en-US" sz="2400" dirty="0"/>
          </a:p>
        </p:txBody>
      </p:sp>
      <p:cxnSp>
        <p:nvCxnSpPr>
          <p:cNvPr id="10" name="直線單箭頭接點 9">
            <a:extLst>
              <a:ext uri="{FF2B5EF4-FFF2-40B4-BE49-F238E27FC236}">
                <a16:creationId xmlns:a16="http://schemas.microsoft.com/office/drawing/2014/main" id="{45F56140-B5B8-9DDC-05D0-BA133901750C}"/>
              </a:ext>
            </a:extLst>
          </p:cNvPr>
          <p:cNvCxnSpPr>
            <a:cxnSpLocks/>
          </p:cNvCxnSpPr>
          <p:nvPr/>
        </p:nvCxnSpPr>
        <p:spPr>
          <a:xfrm>
            <a:off x="4366320" y="3624908"/>
            <a:ext cx="8096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1">
            <a:extLst>
              <a:ext uri="{FF2B5EF4-FFF2-40B4-BE49-F238E27FC236}">
                <a16:creationId xmlns:a16="http://schemas.microsoft.com/office/drawing/2014/main" id="{6E723DCA-E4A7-7DD7-4EB4-72AFB79A3AAF}"/>
              </a:ext>
            </a:extLst>
          </p:cNvPr>
          <p:cNvCxnSpPr>
            <a:cxnSpLocks/>
          </p:cNvCxnSpPr>
          <p:nvPr/>
        </p:nvCxnSpPr>
        <p:spPr>
          <a:xfrm>
            <a:off x="6848476" y="3624908"/>
            <a:ext cx="8793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6">
                <a:extLst>
                  <a:ext uri="{FF2B5EF4-FFF2-40B4-BE49-F238E27FC236}">
                    <a16:creationId xmlns:a16="http://schemas.microsoft.com/office/drawing/2014/main" id="{AC4B3BE7-DC0C-E0CD-A90D-3663E22FEA05}"/>
                  </a:ext>
                </a:extLst>
              </p:cNvPr>
              <p:cNvSpPr txBox="1"/>
              <p:nvPr/>
            </p:nvSpPr>
            <p:spPr>
              <a:xfrm>
                <a:off x="7961286" y="3377190"/>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r>
                        <a:rPr lang="en-US" altLang="zh-TW" sz="2800" b="1" i="1">
                          <a:latin typeface="Cambria Math" panose="02040503050406030204" pitchFamily="18" charset="0"/>
                        </a:rPr>
                        <m:t>′</m:t>
                      </m:r>
                    </m:oMath>
                  </m:oMathPara>
                </a14:m>
                <a:endParaRPr lang="zh-TW" altLang="en-US" sz="2800" b="1" dirty="0"/>
              </a:p>
            </p:txBody>
          </p:sp>
        </mc:Choice>
        <mc:Fallback xmlns="">
          <p:sp>
            <p:nvSpPr>
              <p:cNvPr id="12" name="文字方塊 16">
                <a:extLst>
                  <a:ext uri="{FF2B5EF4-FFF2-40B4-BE49-F238E27FC236}">
                    <a16:creationId xmlns:a16="http://schemas.microsoft.com/office/drawing/2014/main" id="{AC4B3BE7-DC0C-E0CD-A90D-3663E22FEA05}"/>
                  </a:ext>
                </a:extLst>
              </p:cNvPr>
              <p:cNvSpPr txBox="1">
                <a:spLocks noRot="1" noChangeAspect="1" noMove="1" noResize="1" noEditPoints="1" noAdjustHandles="1" noChangeArrowheads="1" noChangeShapeType="1" noTextEdit="1"/>
              </p:cNvSpPr>
              <p:nvPr/>
            </p:nvSpPr>
            <p:spPr>
              <a:xfrm>
                <a:off x="7961286" y="3377190"/>
                <a:ext cx="283604" cy="430887"/>
              </a:xfrm>
              <a:prstGeom prst="rect">
                <a:avLst/>
              </a:prstGeom>
              <a:blipFill>
                <a:blip r:embed="rId3"/>
                <a:stretch>
                  <a:fillRect l="-58333" t="-2857" r="-62500" b="-3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字方塊 17">
                <a:extLst>
                  <a:ext uri="{FF2B5EF4-FFF2-40B4-BE49-F238E27FC236}">
                    <a16:creationId xmlns:a16="http://schemas.microsoft.com/office/drawing/2014/main" id="{29FEE810-E0C6-153F-30B5-78C1B03A1B59}"/>
                  </a:ext>
                </a:extLst>
              </p:cNvPr>
              <p:cNvSpPr txBox="1"/>
              <p:nvPr/>
            </p:nvSpPr>
            <p:spPr>
              <a:xfrm>
                <a:off x="9465784" y="3361862"/>
                <a:ext cx="84233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oMath>
                  </m:oMathPara>
                </a14:m>
                <a:endParaRPr lang="zh-TW" altLang="en-US" sz="2800" b="1" dirty="0"/>
              </a:p>
            </p:txBody>
          </p:sp>
        </mc:Choice>
        <mc:Fallback xmlns="">
          <p:sp>
            <p:nvSpPr>
              <p:cNvPr id="13" name="文字方塊 17">
                <a:extLst>
                  <a:ext uri="{FF2B5EF4-FFF2-40B4-BE49-F238E27FC236}">
                    <a16:creationId xmlns:a16="http://schemas.microsoft.com/office/drawing/2014/main" id="{29FEE810-E0C6-153F-30B5-78C1B03A1B59}"/>
                  </a:ext>
                </a:extLst>
              </p:cNvPr>
              <p:cNvSpPr txBox="1">
                <a:spLocks noRot="1" noChangeAspect="1" noMove="1" noResize="1" noEditPoints="1" noAdjustHandles="1" noChangeArrowheads="1" noChangeShapeType="1" noTextEdit="1"/>
              </p:cNvSpPr>
              <p:nvPr/>
            </p:nvSpPr>
            <p:spPr>
              <a:xfrm>
                <a:off x="9465784" y="3361862"/>
                <a:ext cx="842332" cy="430887"/>
              </a:xfrm>
              <a:prstGeom prst="rect">
                <a:avLst/>
              </a:prstGeom>
              <a:blipFill>
                <a:blip r:embed="rId4"/>
                <a:stretch>
                  <a:fillRect t="-14286" b="-28571"/>
                </a:stretch>
              </a:blipFill>
            </p:spPr>
            <p:txBody>
              <a:bodyPr/>
              <a:lstStyle/>
              <a:p>
                <a:r>
                  <a:rPr lang="en-CN">
                    <a:noFill/>
                  </a:rPr>
                  <a:t> </a:t>
                </a:r>
              </a:p>
            </p:txBody>
          </p:sp>
        </mc:Fallback>
      </mc:AlternateContent>
      <p:cxnSp>
        <p:nvCxnSpPr>
          <p:cNvPr id="14" name="直線單箭頭接點 19">
            <a:extLst>
              <a:ext uri="{FF2B5EF4-FFF2-40B4-BE49-F238E27FC236}">
                <a16:creationId xmlns:a16="http://schemas.microsoft.com/office/drawing/2014/main" id="{4E704F8D-0499-81F0-4D65-ACECC0969586}"/>
              </a:ext>
            </a:extLst>
          </p:cNvPr>
          <p:cNvCxnSpPr>
            <a:cxnSpLocks/>
          </p:cNvCxnSpPr>
          <p:nvPr/>
        </p:nvCxnSpPr>
        <p:spPr>
          <a:xfrm>
            <a:off x="8389034" y="3626236"/>
            <a:ext cx="1286300" cy="0"/>
          </a:xfrm>
          <a:prstGeom prst="straightConnector1">
            <a:avLst/>
          </a:prstGeom>
          <a:ln w="5715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文字方塊 23">
            <a:extLst>
              <a:ext uri="{FF2B5EF4-FFF2-40B4-BE49-F238E27FC236}">
                <a16:creationId xmlns:a16="http://schemas.microsoft.com/office/drawing/2014/main" id="{426967A9-9865-2783-1EA4-633101AC0A0A}"/>
              </a:ext>
            </a:extLst>
          </p:cNvPr>
          <p:cNvSpPr txBox="1"/>
          <p:nvPr/>
        </p:nvSpPr>
        <p:spPr>
          <a:xfrm>
            <a:off x="8014266" y="3744674"/>
            <a:ext cx="2341435" cy="461665"/>
          </a:xfrm>
          <a:prstGeom prst="rect">
            <a:avLst/>
          </a:prstGeom>
          <a:noFill/>
        </p:spPr>
        <p:txBody>
          <a:bodyPr wrap="square" rtlCol="0">
            <a:spAutoFit/>
          </a:bodyPr>
          <a:lstStyle/>
          <a:p>
            <a:pPr algn="ctr"/>
            <a:r>
              <a:rPr lang="zh-TW" altLang="en-US" sz="2400" dirty="0"/>
              <a:t>相似度越高越好</a:t>
            </a:r>
          </a:p>
        </p:txBody>
      </p:sp>
      <p:grpSp>
        <p:nvGrpSpPr>
          <p:cNvPr id="16" name="群組 28">
            <a:extLst>
              <a:ext uri="{FF2B5EF4-FFF2-40B4-BE49-F238E27FC236}">
                <a16:creationId xmlns:a16="http://schemas.microsoft.com/office/drawing/2014/main" id="{097FA8BE-125F-7BB4-1998-C2F8D4AABB31}"/>
              </a:ext>
            </a:extLst>
          </p:cNvPr>
          <p:cNvGrpSpPr/>
          <p:nvPr/>
        </p:nvGrpSpPr>
        <p:grpSpPr>
          <a:xfrm>
            <a:off x="8624709" y="1238782"/>
            <a:ext cx="1467418" cy="1968168"/>
            <a:chOff x="7190460" y="4154983"/>
            <a:chExt cx="1467418" cy="1968168"/>
          </a:xfrm>
        </p:grpSpPr>
        <mc:AlternateContent xmlns:mc="http://schemas.openxmlformats.org/markup-compatibility/2006" xmlns:a14="http://schemas.microsoft.com/office/drawing/2010/main">
          <mc:Choice Requires="a14">
            <p:sp>
              <p:nvSpPr>
                <p:cNvPr id="18" name="文字方塊 24">
                  <a:extLst>
                    <a:ext uri="{FF2B5EF4-FFF2-40B4-BE49-F238E27FC236}">
                      <a16:creationId xmlns:a16="http://schemas.microsoft.com/office/drawing/2014/main" id="{26FB9C26-CF97-4966-7BA5-69BEA68D30EF}"/>
                    </a:ext>
                  </a:extLst>
                </p:cNvPr>
                <p:cNvSpPr txBox="1"/>
                <p:nvPr/>
              </p:nvSpPr>
              <p:spPr>
                <a:xfrm>
                  <a:off x="8109843" y="4154983"/>
                  <a:ext cx="548035" cy="1968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ea typeface="Cambria Math" panose="02040503050406030204" pitchFamily="18" charset="0"/>
                                  </a:rPr>
                                  <m:t>⋮</m:t>
                                </m:r>
                              </m:e>
                              <m:e>
                                <m:r>
                                  <a:rPr lang="en-US" altLang="zh-TW" sz="2800" i="1">
                                    <a:latin typeface="Cambria Math" panose="02040503050406030204" pitchFamily="18" charset="0"/>
                                  </a:rPr>
                                  <m:t>0</m:t>
                                </m:r>
                              </m:e>
                              <m:e>
                                <m:r>
                                  <a:rPr lang="en-US" altLang="zh-TW" sz="2800" i="1">
                                    <a:latin typeface="Cambria Math" panose="02040503050406030204" pitchFamily="18" charset="0"/>
                                  </a:rPr>
                                  <m:t>1</m:t>
                                </m:r>
                              </m:e>
                              <m:e>
                                <m:r>
                                  <a:rPr lang="en-US" altLang="zh-TW" sz="2800" i="1">
                                    <a:latin typeface="Cambria Math" panose="02040503050406030204" pitchFamily="18" charset="0"/>
                                  </a:rPr>
                                  <m:t>0</m:t>
                                </m:r>
                              </m:e>
                              <m:e>
                                <m:r>
                                  <a:rPr lang="zh-TW" altLang="en-US" sz="2800" i="1">
                                    <a:latin typeface="Cambria Math" panose="02040503050406030204" pitchFamily="18" charset="0"/>
                                  </a:rPr>
                                  <m:t>⋮</m:t>
                                </m:r>
                              </m:e>
                            </m:eqArr>
                          </m:e>
                        </m:d>
                      </m:oMath>
                    </m:oMathPara>
                  </a14:m>
                  <a:endParaRPr lang="zh-TW" altLang="en-US" sz="2800" dirty="0"/>
                </a:p>
              </p:txBody>
            </p:sp>
          </mc:Choice>
          <mc:Fallback xmlns="">
            <p:sp>
              <p:nvSpPr>
                <p:cNvPr id="18" name="文字方塊 24">
                  <a:extLst>
                    <a:ext uri="{FF2B5EF4-FFF2-40B4-BE49-F238E27FC236}">
                      <a16:creationId xmlns:a16="http://schemas.microsoft.com/office/drawing/2014/main" id="{26FB9C26-CF97-4966-7BA5-69BEA68D30EF}"/>
                    </a:ext>
                  </a:extLst>
                </p:cNvPr>
                <p:cNvSpPr txBox="1">
                  <a:spLocks noRot="1" noChangeAspect="1" noMove="1" noResize="1" noEditPoints="1" noAdjustHandles="1" noChangeArrowheads="1" noChangeShapeType="1" noTextEdit="1"/>
                </p:cNvSpPr>
                <p:nvPr/>
              </p:nvSpPr>
              <p:spPr>
                <a:xfrm>
                  <a:off x="8109843" y="4154983"/>
                  <a:ext cx="548035" cy="1968168"/>
                </a:xfrm>
                <a:prstGeom prst="rect">
                  <a:avLst/>
                </a:prstGeom>
                <a:blipFill>
                  <a:blip r:embed="rId5"/>
                  <a:stretch>
                    <a:fillRect t="-641" b="-5128"/>
                  </a:stretch>
                </a:blipFill>
              </p:spPr>
              <p:txBody>
                <a:bodyPr/>
                <a:lstStyle/>
                <a:p>
                  <a:r>
                    <a:rPr lang="en-CN">
                      <a:noFill/>
                    </a:rPr>
                    <a:t> </a:t>
                  </a:r>
                </a:p>
              </p:txBody>
            </p:sp>
          </mc:Fallback>
        </mc:AlternateContent>
        <p:sp>
          <p:nvSpPr>
            <p:cNvPr id="19" name="文字方塊 25">
              <a:extLst>
                <a:ext uri="{FF2B5EF4-FFF2-40B4-BE49-F238E27FC236}">
                  <a16:creationId xmlns:a16="http://schemas.microsoft.com/office/drawing/2014/main" id="{44086208-D980-E4FE-002F-F4A12BDE334B}"/>
                </a:ext>
              </a:extLst>
            </p:cNvPr>
            <p:cNvSpPr txBox="1"/>
            <p:nvPr/>
          </p:nvSpPr>
          <p:spPr>
            <a:xfrm>
              <a:off x="7211205" y="4958622"/>
              <a:ext cx="940129" cy="369332"/>
            </a:xfrm>
            <a:prstGeom prst="rect">
              <a:avLst/>
            </a:prstGeom>
            <a:noFill/>
          </p:spPr>
          <p:txBody>
            <a:bodyPr wrap="square" rtlCol="0">
              <a:spAutoFit/>
            </a:bodyPr>
            <a:lstStyle/>
            <a:p>
              <a:pPr algn="r"/>
              <a:r>
                <a:rPr lang="zh-TW" altLang="en-US" dirty="0"/>
                <a:t>猫</a:t>
              </a:r>
            </a:p>
          </p:txBody>
        </p:sp>
        <p:sp>
          <p:nvSpPr>
            <p:cNvPr id="20" name="文字方塊 26">
              <a:extLst>
                <a:ext uri="{FF2B5EF4-FFF2-40B4-BE49-F238E27FC236}">
                  <a16:creationId xmlns:a16="http://schemas.microsoft.com/office/drawing/2014/main" id="{243B70BB-6EC2-4573-4DDC-C77871D1C83C}"/>
                </a:ext>
              </a:extLst>
            </p:cNvPr>
            <p:cNvSpPr txBox="1"/>
            <p:nvPr/>
          </p:nvSpPr>
          <p:spPr>
            <a:xfrm>
              <a:off x="7190460" y="4557731"/>
              <a:ext cx="940129" cy="369332"/>
            </a:xfrm>
            <a:prstGeom prst="rect">
              <a:avLst/>
            </a:prstGeom>
            <a:noFill/>
          </p:spPr>
          <p:txBody>
            <a:bodyPr wrap="square" rtlCol="0">
              <a:spAutoFit/>
            </a:bodyPr>
            <a:lstStyle/>
            <a:p>
              <a:pPr algn="r"/>
              <a:r>
                <a:rPr lang="zh-TW" altLang="en-US" dirty="0"/>
                <a:t>狗</a:t>
              </a:r>
            </a:p>
          </p:txBody>
        </p:sp>
        <p:sp>
          <p:nvSpPr>
            <p:cNvPr id="21" name="文字方塊 27">
              <a:extLst>
                <a:ext uri="{FF2B5EF4-FFF2-40B4-BE49-F238E27FC236}">
                  <a16:creationId xmlns:a16="http://schemas.microsoft.com/office/drawing/2014/main" id="{92386199-80BE-FCAC-665E-C0EA2CA12315}"/>
                </a:ext>
              </a:extLst>
            </p:cNvPr>
            <p:cNvSpPr txBox="1"/>
            <p:nvPr/>
          </p:nvSpPr>
          <p:spPr>
            <a:xfrm>
              <a:off x="7200765" y="5327954"/>
              <a:ext cx="940129" cy="369332"/>
            </a:xfrm>
            <a:prstGeom prst="rect">
              <a:avLst/>
            </a:prstGeom>
            <a:noFill/>
          </p:spPr>
          <p:txBody>
            <a:bodyPr wrap="square" rtlCol="0">
              <a:spAutoFit/>
            </a:bodyPr>
            <a:lstStyle/>
            <a:p>
              <a:pPr algn="r"/>
              <a:r>
                <a:rPr lang="zh-TW" altLang="en-US" dirty="0"/>
                <a:t>树</a:t>
              </a:r>
            </a:p>
          </p:txBody>
        </p:sp>
      </p:grpSp>
      <p:sp>
        <p:nvSpPr>
          <p:cNvPr id="22" name="文字方塊 30">
            <a:extLst>
              <a:ext uri="{FF2B5EF4-FFF2-40B4-BE49-F238E27FC236}">
                <a16:creationId xmlns:a16="http://schemas.microsoft.com/office/drawing/2014/main" id="{903A90BA-6113-8E62-359E-C9FBEF3D2FBA}"/>
              </a:ext>
            </a:extLst>
          </p:cNvPr>
          <p:cNvSpPr txBox="1"/>
          <p:nvPr/>
        </p:nvSpPr>
        <p:spPr>
          <a:xfrm>
            <a:off x="2345761" y="5532839"/>
            <a:ext cx="4362450" cy="369332"/>
          </a:xfrm>
          <a:prstGeom prst="rect">
            <a:avLst/>
          </a:prstGeom>
          <a:noFill/>
        </p:spPr>
        <p:txBody>
          <a:bodyPr wrap="square" rtlCol="0">
            <a:spAutoFit/>
          </a:bodyPr>
          <a:lstStyle/>
          <a:p>
            <a:r>
              <a:rPr lang="en-US" altLang="zh-TW" dirty="0"/>
              <a:t>(</a:t>
            </a:r>
            <a:r>
              <a:rPr lang="zh-TW" altLang="en-US" dirty="0"/>
              <a:t>所有图片的尺寸大小相同</a:t>
            </a:r>
            <a:r>
              <a:rPr lang="en-US" altLang="zh-TW" dirty="0"/>
              <a:t>)</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BE9F2BC-19AF-F77A-5FC7-AFB6132BD839}"/>
                  </a:ext>
                </a:extLst>
              </p:cNvPr>
              <p:cNvSpPr txBox="1"/>
              <p:nvPr/>
            </p:nvSpPr>
            <p:spPr>
              <a:xfrm>
                <a:off x="7687051" y="1238782"/>
                <a:ext cx="820545" cy="1968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ea typeface="Cambria Math" panose="02040503050406030204" pitchFamily="18" charset="0"/>
                                </a:rPr>
                                <m:t>⋮</m:t>
                              </m:r>
                            </m:e>
                            <m:e>
                              <m:r>
                                <a:rPr lang="en-US" altLang="zh-TW" sz="2800" i="1">
                                  <a:latin typeface="Cambria Math" panose="02040503050406030204" pitchFamily="18" charset="0"/>
                                  <a:ea typeface="Cambria Math" panose="02040503050406030204" pitchFamily="18" charset="0"/>
                                </a:rPr>
                                <m:t>0.2</m:t>
                              </m:r>
                            </m:e>
                            <m:e>
                              <m:r>
                                <a:rPr lang="en-US" altLang="zh-TW" sz="2800" i="1">
                                  <a:latin typeface="Cambria Math" panose="02040503050406030204" pitchFamily="18" charset="0"/>
                                </a:rPr>
                                <m:t>0.7</m:t>
                              </m:r>
                            </m:e>
                            <m:e>
                              <m:r>
                                <a:rPr lang="en-US" altLang="zh-TW" sz="2800" i="1">
                                  <a:latin typeface="Cambria Math" panose="02040503050406030204" pitchFamily="18" charset="0"/>
                                </a:rPr>
                                <m:t>0.1</m:t>
                              </m:r>
                            </m:e>
                            <m:e>
                              <m:r>
                                <a:rPr lang="zh-TW" altLang="en-US" sz="2800" i="1">
                                  <a:latin typeface="Cambria Math" panose="02040503050406030204" pitchFamily="18" charset="0"/>
                                </a:rPr>
                                <m:t>⋮</m:t>
                              </m:r>
                            </m:e>
                          </m:eqArr>
                        </m:e>
                      </m:d>
                    </m:oMath>
                  </m:oMathPara>
                </a14:m>
                <a:endParaRPr lang="zh-TW" altLang="en-US" sz="2800" dirty="0"/>
              </a:p>
            </p:txBody>
          </p:sp>
        </mc:Choice>
        <mc:Fallback xmlns="">
          <p:sp>
            <p:nvSpPr>
              <p:cNvPr id="23" name="文字方塊 22">
                <a:extLst>
                  <a:ext uri="{FF2B5EF4-FFF2-40B4-BE49-F238E27FC236}">
                    <a16:creationId xmlns:a16="http://schemas.microsoft.com/office/drawing/2014/main" id="{3BE9F2BC-19AF-F77A-5FC7-AFB6132BD839}"/>
                  </a:ext>
                </a:extLst>
              </p:cNvPr>
              <p:cNvSpPr txBox="1">
                <a:spLocks noRot="1" noChangeAspect="1" noMove="1" noResize="1" noEditPoints="1" noAdjustHandles="1" noChangeArrowheads="1" noChangeShapeType="1" noTextEdit="1"/>
              </p:cNvSpPr>
              <p:nvPr/>
            </p:nvSpPr>
            <p:spPr>
              <a:xfrm>
                <a:off x="7687051" y="1238782"/>
                <a:ext cx="820545" cy="1968168"/>
              </a:xfrm>
              <a:prstGeom prst="rect">
                <a:avLst/>
              </a:prstGeom>
              <a:blipFill>
                <a:blip r:embed="rId6"/>
                <a:stretch>
                  <a:fillRect t="-641" b="-5128"/>
                </a:stretch>
              </a:blipFill>
            </p:spPr>
            <p:txBody>
              <a:bodyPr/>
              <a:lstStyle/>
              <a:p>
                <a:r>
                  <a:rPr lang="en-CN">
                    <a:noFill/>
                  </a:rPr>
                  <a:t> </a:t>
                </a:r>
              </a:p>
            </p:txBody>
          </p:sp>
        </mc:Fallback>
      </mc:AlternateContent>
      <p:sp>
        <p:nvSpPr>
          <p:cNvPr id="3" name="灯片编号占位符 2"/>
          <p:cNvSpPr>
            <a:spLocks noGrp="1"/>
          </p:cNvSpPr>
          <p:nvPr>
            <p:ph type="sldNum" sz="quarter" idx="14"/>
          </p:nvPr>
        </p:nvSpPr>
        <p:spPr/>
        <p:txBody>
          <a:bodyPr/>
          <a:lstStyle/>
          <a:p>
            <a:fld id="{AF69888C-E133-43D9-A638-B5C95925B91C}" type="slidenum">
              <a:rPr lang="zh-CN" altLang="en-US" smtClean="0"/>
              <a:t>4</a:t>
            </a:fld>
            <a:endParaRPr lang="zh-CN" altLang="en-US" dirty="0"/>
          </a:p>
        </p:txBody>
      </p:sp>
    </p:spTree>
    <p:extLst>
      <p:ext uri="{BB962C8B-B14F-4D97-AF65-F5344CB8AC3E}">
        <p14:creationId xmlns:p14="http://schemas.microsoft.com/office/powerpoint/2010/main" val="418968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2" grpId="0"/>
      <p:bldP spid="13" grpId="0"/>
      <p:bldP spid="15"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FFADB9D-60E8-9AE5-BD07-1CFB9ED7657B}"/>
              </a:ext>
            </a:extLst>
          </p:cNvPr>
          <p:cNvSpPr/>
          <p:nvPr/>
        </p:nvSpPr>
        <p:spPr>
          <a:xfrm>
            <a:off x="6740958" y="1399983"/>
            <a:ext cx="4751287" cy="4675708"/>
          </a:xfrm>
          <a:prstGeom prst="rect">
            <a:avLst/>
          </a:prstGeom>
          <a:solidFill>
            <a:schemeClr val="bg1">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17" name="文本框 16">
            <a:extLst>
              <a:ext uri="{FF2B5EF4-FFF2-40B4-BE49-F238E27FC236}">
                <a16:creationId xmlns:a16="http://schemas.microsoft.com/office/drawing/2014/main" id="{E9853B30-33E8-59B3-0436-BFA54DBED5D3}"/>
              </a:ext>
            </a:extLst>
          </p:cNvPr>
          <p:cNvSpPr txBox="1"/>
          <p:nvPr/>
        </p:nvSpPr>
        <p:spPr>
          <a:xfrm>
            <a:off x="1426244" y="858147"/>
            <a:ext cx="877163" cy="369332"/>
          </a:xfrm>
          <a:prstGeom prst="rect">
            <a:avLst/>
          </a:prstGeom>
          <a:noFill/>
        </p:spPr>
        <p:txBody>
          <a:bodyPr wrap="none" rtlCol="0">
            <a:spAutoFit/>
          </a:bodyPr>
          <a:lstStyle/>
          <a:p>
            <a:pPr algn="l"/>
            <a:r>
              <a:rPr kumimoji="1" lang="zh-CN" altLang="en-US" b="1" dirty="0">
                <a:latin typeface="+mn-ea"/>
              </a:rPr>
              <a:t>卷积层</a:t>
            </a:r>
          </a:p>
        </p:txBody>
      </p:sp>
      <p:sp>
        <p:nvSpPr>
          <p:cNvPr id="92" name="椭圆 91">
            <a:extLst>
              <a:ext uri="{FF2B5EF4-FFF2-40B4-BE49-F238E27FC236}">
                <a16:creationId xmlns:a16="http://schemas.microsoft.com/office/drawing/2014/main" id="{E03DB5C0-F7DD-2A0D-B735-7D6282CCBDC5}"/>
              </a:ext>
            </a:extLst>
          </p:cNvPr>
          <p:cNvSpPr/>
          <p:nvPr/>
        </p:nvSpPr>
        <p:spPr>
          <a:xfrm>
            <a:off x="715460" y="911958"/>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233E56E-2DFB-DA24-2CA1-E1B6108251D8}"/>
                  </a:ext>
                </a:extLst>
              </p:cNvPr>
              <p:cNvSpPr txBox="1"/>
              <p:nvPr/>
            </p:nvSpPr>
            <p:spPr>
              <a:xfrm>
                <a:off x="2512741" y="782309"/>
                <a:ext cx="9345315" cy="499560"/>
              </a:xfrm>
              <a:prstGeom prst="rect">
                <a:avLst/>
              </a:prstGeom>
              <a:noFill/>
            </p:spPr>
            <p:txBody>
              <a:bodyPr wrap="none" rtlCol="0">
                <a:spAutoFit/>
              </a:bodyPr>
              <a:lstStyle/>
              <a:p>
                <a:r>
                  <a:rPr kumimoji="1" lang="zh-CN" altLang="en-US" dirty="0">
                    <a:latin typeface="+mn-ea"/>
                  </a:rPr>
                  <a:t>卷积层为</a:t>
                </a:r>
                <a14:m>
                  <m:oMath xmlns:m="http://schemas.openxmlformats.org/officeDocument/2006/math">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层</m:t>
                    </m:r>
                  </m:oMath>
                </a14:m>
                <a:r>
                  <a:rPr kumimoji="1" lang="zh-CN" altLang="en-US" dirty="0">
                    <a:latin typeface="+mn-ea"/>
                  </a:rPr>
                  <a:t>，上层经</a:t>
                </a:r>
                <a14:m>
                  <m:oMath xmlns:m="http://schemas.openxmlformats.org/officeDocument/2006/math">
                    <m:r>
                      <a:rPr kumimoji="1" lang="en-US" altLang="zh-CN" i="1">
                        <a:latin typeface="Cambria Math" panose="02040503050406030204" pitchFamily="18" charset="0"/>
                      </a:rPr>
                      <m:t>𝑙</m:t>
                    </m:r>
                  </m:oMath>
                </a14:m>
                <a:r>
                  <a:rPr kumimoji="1" lang="zh-CN" altLang="en-US" dirty="0">
                    <a:latin typeface="+mn-ea"/>
                  </a:rPr>
                  <a:t>层池化层回传至</a:t>
                </a:r>
                <a14:m>
                  <m:oMath xmlns:m="http://schemas.openxmlformats.org/officeDocument/2006/math">
                    <m:r>
                      <a:rPr kumimoji="1" lang="en-US" altLang="zh-CN" i="1">
                        <a:latin typeface="Cambria Math" panose="02040503050406030204" pitchFamily="18" charset="0"/>
                      </a:rPr>
                      <m:t>𝑙</m:t>
                    </m:r>
                    <m:r>
                      <a:rPr kumimoji="1" lang="en-US" altLang="zh-CN" i="1">
                        <a:latin typeface="Cambria Math" panose="02040503050406030204" pitchFamily="18" charset="0"/>
                      </a:rPr>
                      <m:t>−1</m:t>
                    </m:r>
                  </m:oMath>
                </a14:m>
                <a:r>
                  <a:rPr kumimoji="1" lang="zh-CN" altLang="en-US" dirty="0">
                    <a:latin typeface="+mn-ea"/>
                  </a:rPr>
                  <a:t>层的梯度为</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p>
                        </m:sSup>
                      </m:den>
                    </m:f>
                    <m:r>
                      <a:rPr kumimoji="1" lang="zh-CN" altLang="en-US" b="0" i="0" smtClean="0">
                        <a:latin typeface="Cambria Math" panose="02040503050406030204" pitchFamily="18" charset="0"/>
                      </a:rPr>
                      <m:t>，</m:t>
                    </m:r>
                    <m:r>
                      <a:rPr kumimoji="1" lang="zh-CN" altLang="en-US" i="1">
                        <a:latin typeface="Cambria Math" panose="02040503050406030204" pitchFamily="18" charset="0"/>
                      </a:rPr>
                      <m:t>为</m:t>
                    </m:r>
                    <m:r>
                      <a:rPr kumimoji="1" lang="zh-CN" altLang="en-US" i="1" smtClean="0">
                        <a:latin typeface="Cambria Math" panose="02040503050406030204" pitchFamily="18" charset="0"/>
                      </a:rPr>
                      <m:t>方便</m:t>
                    </m:r>
                    <m:r>
                      <a:rPr kumimoji="1" lang="zh-CN" altLang="en-US" i="1">
                        <a:latin typeface="Cambria Math" panose="02040503050406030204" pitchFamily="18" charset="0"/>
                      </a:rPr>
                      <m:t>表示</m:t>
                    </m:r>
                    <m:r>
                      <a:rPr kumimoji="1" lang="zh-CN" altLang="en-US" i="1" smtClean="0">
                        <a:latin typeface="Cambria Math" panose="02040503050406030204" pitchFamily="18" charset="0"/>
                      </a:rPr>
                      <m:t>后</m:t>
                    </m:r>
                    <m:r>
                      <a:rPr kumimoji="1" lang="zh-CN" altLang="en-US" i="1">
                        <a:latin typeface="Cambria Math" panose="02040503050406030204" pitchFamily="18" charset="0"/>
                      </a:rPr>
                      <m:t>统一</m:t>
                    </m:r>
                    <m:r>
                      <a:rPr kumimoji="1" lang="zh-CN" altLang="en-US" i="1" smtClean="0">
                        <a:latin typeface="Cambria Math" panose="02040503050406030204" pitchFamily="18" charset="0"/>
                      </a:rPr>
                      <m:t>写为</m:t>
                    </m:r>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a14:m>
                <a:endParaRPr kumimoji="1" lang="zh-CN" altLang="en-US" dirty="0">
                  <a:latin typeface="+mn-ea"/>
                </a:endParaRPr>
              </a:p>
            </p:txBody>
          </p:sp>
        </mc:Choice>
        <mc:Fallback xmlns="">
          <p:sp>
            <p:nvSpPr>
              <p:cNvPr id="95" name="文本框 94">
                <a:extLst>
                  <a:ext uri="{FF2B5EF4-FFF2-40B4-BE49-F238E27FC236}">
                    <a16:creationId xmlns:a16="http://schemas.microsoft.com/office/drawing/2014/main" id="{9233E56E-2DFB-DA24-2CA1-E1B6108251D8}"/>
                  </a:ext>
                </a:extLst>
              </p:cNvPr>
              <p:cNvSpPr txBox="1">
                <a:spLocks noRot="1" noChangeAspect="1" noMove="1" noResize="1" noEditPoints="1" noAdjustHandles="1" noChangeArrowheads="1" noChangeShapeType="1" noTextEdit="1"/>
              </p:cNvSpPr>
              <p:nvPr/>
            </p:nvSpPr>
            <p:spPr>
              <a:xfrm>
                <a:off x="2512741" y="782309"/>
                <a:ext cx="9345315" cy="499560"/>
              </a:xfrm>
              <a:prstGeom prst="rect">
                <a:avLst/>
              </a:prstGeom>
              <a:blipFill>
                <a:blip r:embed="rId3"/>
                <a:stretch>
                  <a:fillRect l="-522"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D110601-AD23-4439-2BCB-CB7F2B49FEE7}"/>
                  </a:ext>
                </a:extLst>
              </p:cNvPr>
              <p:cNvSpPr txBox="1"/>
              <p:nvPr/>
            </p:nvSpPr>
            <p:spPr>
              <a:xfrm>
                <a:off x="715460" y="1501527"/>
                <a:ext cx="3467473" cy="499560"/>
              </a:xfrm>
              <a:prstGeom prst="rect">
                <a:avLst/>
              </a:prstGeom>
              <a:noFill/>
            </p:spPr>
            <p:txBody>
              <a:bodyPr wrap="square">
                <a:spAutoFit/>
              </a:bodyPr>
              <a:lstStyle/>
              <a:p>
                <a:r>
                  <a:rPr kumimoji="1" lang="zh-CN" altLang="en-US" dirty="0"/>
                  <a:t>求解</a:t>
                </a:r>
                <a14:m>
                  <m:oMath xmlns:m="http://schemas.openxmlformats.org/officeDocument/2006/math">
                    <m:f>
                      <m:fPr>
                        <m:ctrlPr>
                          <a:rPr kumimoji="1" lang="en-US" altLang="zh-CN" b="1" i="1">
                            <a:solidFill>
                              <a:schemeClr val="accent6"/>
                            </a:solidFill>
                            <a:latin typeface="Cambria Math" panose="02040503050406030204" pitchFamily="18" charset="0"/>
                          </a:rPr>
                        </m:ctrlPr>
                      </m:fPr>
                      <m:num>
                        <m:r>
                          <a:rPr kumimoji="1" lang="en-US" altLang="zh-CN" b="1" i="1">
                            <a:solidFill>
                              <a:schemeClr val="accent6"/>
                            </a:solidFill>
                            <a:latin typeface="Cambria Math" panose="02040503050406030204" pitchFamily="18" charset="0"/>
                          </a:rPr>
                          <m:t>𝝏</m:t>
                        </m:r>
                        <m:r>
                          <a:rPr kumimoji="1" lang="en-US" altLang="zh-CN" b="1" i="1">
                            <a:solidFill>
                              <a:schemeClr val="accent6"/>
                            </a:solidFill>
                            <a:latin typeface="Cambria Math" panose="02040503050406030204" pitchFamily="18" charset="0"/>
                          </a:rPr>
                          <m:t>𝑱</m:t>
                        </m:r>
                      </m:num>
                      <m:den>
                        <m:r>
                          <a:rPr kumimoji="1" lang="en-US" altLang="zh-CN" b="1" i="1">
                            <a:solidFill>
                              <a:schemeClr val="accent6"/>
                            </a:solidFill>
                            <a:latin typeface="Cambria Math" panose="02040503050406030204" pitchFamily="18" charset="0"/>
                          </a:rPr>
                          <m:t>𝝏</m:t>
                        </m:r>
                        <m:r>
                          <a:rPr kumimoji="1" lang="en-US" altLang="zh-CN" b="1" i="1">
                            <a:solidFill>
                              <a:schemeClr val="accent6"/>
                            </a:solidFill>
                            <a:latin typeface="Cambria Math" panose="02040503050406030204" pitchFamily="18" charset="0"/>
                          </a:rPr>
                          <m:t>𝑿</m:t>
                        </m:r>
                      </m:den>
                    </m:f>
                    <m:r>
                      <a:rPr kumimoji="1" lang="en-US" altLang="zh-CN" i="1">
                        <a:latin typeface="Cambria Math" panose="02040503050406030204" pitchFamily="18" charset="0"/>
                      </a:rPr>
                      <m:t>=</m:t>
                    </m:r>
                    <m:f>
                      <m:fPr>
                        <m:ctrlPr>
                          <a:rPr kumimoji="1" lang="en-US" altLang="zh-CN" i="1">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𝑧</m:t>
                        </m:r>
                      </m:den>
                    </m:f>
                    <m:r>
                      <a:rPr kumimoji="1" lang="en-US" altLang="zh-CN" i="1">
                        <a:latin typeface="Cambria Math" panose="02040503050406030204" pitchFamily="18" charset="0"/>
                      </a:rPr>
                      <m:t>⋅</m:t>
                    </m:r>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𝑿</m:t>
                        </m:r>
                      </m:den>
                    </m:f>
                  </m:oMath>
                </a14:m>
                <a:r>
                  <a:rPr lang="zh-CN" altLang="en-US" b="1" dirty="0"/>
                  <a:t>，</a:t>
                </a:r>
                <a:r>
                  <a:rPr lang="zh-CN" altLang="en-US" dirty="0"/>
                  <a:t>即求解</a:t>
                </a:r>
                <a14:m>
                  <m:oMath xmlns:m="http://schemas.openxmlformats.org/officeDocument/2006/math">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𝑿</m:t>
                        </m:r>
                      </m:den>
                    </m:f>
                  </m:oMath>
                </a14:m>
                <a:endParaRPr lang="zh-CN" altLang="en-US" dirty="0"/>
              </a:p>
            </p:txBody>
          </p:sp>
        </mc:Choice>
        <mc:Fallback xmlns="">
          <p:sp>
            <p:nvSpPr>
              <p:cNvPr id="174" name="文本框 173">
                <a:extLst>
                  <a:ext uri="{FF2B5EF4-FFF2-40B4-BE49-F238E27FC236}">
                    <a16:creationId xmlns:a16="http://schemas.microsoft.com/office/drawing/2014/main" id="{AD110601-AD23-4439-2BCB-CB7F2B49FEE7}"/>
                  </a:ext>
                </a:extLst>
              </p:cNvPr>
              <p:cNvSpPr txBox="1">
                <a:spLocks noRot="1" noChangeAspect="1" noMove="1" noResize="1" noEditPoints="1" noAdjustHandles="1" noChangeArrowheads="1" noChangeShapeType="1" noTextEdit="1"/>
              </p:cNvSpPr>
              <p:nvPr/>
            </p:nvSpPr>
            <p:spPr>
              <a:xfrm>
                <a:off x="715460" y="1501527"/>
                <a:ext cx="3467473" cy="499560"/>
              </a:xfrm>
              <a:prstGeom prst="rect">
                <a:avLst/>
              </a:prstGeom>
              <a:blipFill>
                <a:blip r:embed="rId4"/>
                <a:stretch>
                  <a:fillRect l="-1460" b="-5000"/>
                </a:stretch>
              </a:blipFill>
            </p:spPr>
            <p:txBody>
              <a:bodyPr/>
              <a:lstStyle/>
              <a:p>
                <a:r>
                  <a:rPr lang="zh-CN" altLang="en-US">
                    <a:noFill/>
                  </a:rPr>
                  <a:t> </a:t>
                </a:r>
              </a:p>
            </p:txBody>
          </p:sp>
        </mc:Fallback>
      </mc:AlternateContent>
      <p:sp>
        <p:nvSpPr>
          <p:cNvPr id="8" name="Right Arrow 26">
            <a:extLst>
              <a:ext uri="{FF2B5EF4-FFF2-40B4-BE49-F238E27FC236}">
                <a16:creationId xmlns:a16="http://schemas.microsoft.com/office/drawing/2014/main" id="{7636F245-152B-8E36-88C9-E2C1E06E63A6}"/>
              </a:ext>
            </a:extLst>
          </p:cNvPr>
          <p:cNvSpPr/>
          <p:nvPr/>
        </p:nvSpPr>
        <p:spPr>
          <a:xfrm>
            <a:off x="3945906" y="3433449"/>
            <a:ext cx="560912" cy="31819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FAD336-1645-A754-E346-B16AE5B8F4CD}"/>
                  </a:ext>
                </a:extLst>
              </p:cNvPr>
              <p:cNvSpPr txBox="1"/>
              <p:nvPr/>
            </p:nvSpPr>
            <p:spPr>
              <a:xfrm>
                <a:off x="4591097" y="3243475"/>
                <a:ext cx="1910080"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smtClean="0">
                              <a:solidFill>
                                <a:schemeClr val="accent6"/>
                              </a:solidFill>
                              <a:latin typeface="Cambria Math" panose="02040503050406030204" pitchFamily="18" charset="0"/>
                            </a:rPr>
                          </m:ctrlPr>
                        </m:fPr>
                        <m:num>
                          <m:r>
                            <a:rPr kumimoji="1" lang="en-US" altLang="zh-CN" sz="1400" b="1" i="1">
                              <a:solidFill>
                                <a:schemeClr val="accent6"/>
                              </a:solidFill>
                              <a:latin typeface="Cambria Math" panose="02040503050406030204" pitchFamily="18" charset="0"/>
                            </a:rPr>
                            <m:t>𝝏</m:t>
                          </m:r>
                          <m:r>
                            <a:rPr kumimoji="1" lang="en-US" altLang="zh-CN" sz="1400" b="1" i="1" smtClean="0">
                              <a:solidFill>
                                <a:schemeClr val="accent6"/>
                              </a:solidFill>
                              <a:latin typeface="Cambria Math" panose="02040503050406030204" pitchFamily="18" charset="0"/>
                            </a:rPr>
                            <m:t>𝑱</m:t>
                          </m:r>
                        </m:num>
                        <m:den>
                          <m:r>
                            <a:rPr kumimoji="1" lang="en-US" altLang="zh-CN" sz="1400" b="1" i="1">
                              <a:solidFill>
                                <a:schemeClr val="accent6"/>
                              </a:solidFill>
                              <a:latin typeface="Cambria Math" panose="02040503050406030204" pitchFamily="18" charset="0"/>
                            </a:rPr>
                            <m:t>𝝏</m:t>
                          </m:r>
                          <m:sSub>
                            <m:sSubPr>
                              <m:ctrlPr>
                                <a:rPr kumimoji="1" lang="en-US" altLang="zh-CN" sz="1400" b="1" i="1" smtClean="0">
                                  <a:solidFill>
                                    <a:schemeClr val="accent6"/>
                                  </a:solidFill>
                                  <a:latin typeface="Cambria Math" panose="02040503050406030204" pitchFamily="18" charset="0"/>
                                </a:rPr>
                              </m:ctrlPr>
                            </m:sSubPr>
                            <m:e>
                              <m:r>
                                <a:rPr kumimoji="1" lang="en-US" altLang="zh-CN" sz="1400" b="1" i="1" smtClean="0">
                                  <a:solidFill>
                                    <a:schemeClr val="accent6"/>
                                  </a:solidFill>
                                  <a:latin typeface="Cambria Math" panose="02040503050406030204" pitchFamily="18" charset="0"/>
                                </a:rPr>
                                <m:t>𝑿</m:t>
                              </m:r>
                            </m:e>
                            <m:sub>
                              <m:r>
                                <a:rPr kumimoji="1" lang="en-US" altLang="zh-CN" sz="1400" b="1" i="1" smtClean="0">
                                  <a:solidFill>
                                    <a:schemeClr val="accent6"/>
                                  </a:solidFill>
                                  <a:latin typeface="Cambria Math" panose="02040503050406030204" pitchFamily="18" charset="0"/>
                                </a:rPr>
                                <m:t>𝒊</m:t>
                              </m:r>
                            </m:sub>
                          </m:sSub>
                        </m:den>
                      </m:f>
                      <m:r>
                        <a:rPr kumimoji="1" lang="en-US" altLang="zh-CN" sz="1400" b="0" i="1" smtClean="0">
                          <a:solidFill>
                            <a:schemeClr val="tx1"/>
                          </a:solidFill>
                          <a:latin typeface="Cambria Math" panose="02040503050406030204" pitchFamily="18" charset="0"/>
                        </a:rPr>
                        <m:t>=</m:t>
                      </m:r>
                      <m:nary>
                        <m:naryPr>
                          <m:chr m:val="∑"/>
                          <m:ctrlPr>
                            <a:rPr kumimoji="1" lang="en-US" altLang="zh-CN" sz="1400" b="0" i="1" smtClean="0">
                              <a:solidFill>
                                <a:schemeClr val="tx1"/>
                              </a:solidFill>
                              <a:latin typeface="Cambria Math" panose="02040503050406030204" pitchFamily="18" charset="0"/>
                            </a:rPr>
                          </m:ctrlPr>
                        </m:naryPr>
                        <m:sub>
                          <m:r>
                            <a:rPr kumimoji="1" lang="en-US" altLang="zh-CN" sz="1400" b="0" i="1" smtClean="0">
                              <a:solidFill>
                                <a:schemeClr val="tx1"/>
                              </a:solidFill>
                              <a:latin typeface="Cambria Math" panose="02040503050406030204" pitchFamily="18" charset="0"/>
                            </a:rPr>
                            <m:t>𝑘</m:t>
                          </m:r>
                          <m:r>
                            <a:rPr kumimoji="1" lang="en-US" altLang="zh-CN" sz="1400" b="0" i="1" smtClean="0">
                              <a:solidFill>
                                <a:schemeClr val="tx1"/>
                              </a:solidFill>
                              <a:latin typeface="Cambria Math" panose="02040503050406030204" pitchFamily="18" charset="0"/>
                            </a:rPr>
                            <m:t>=1</m:t>
                          </m:r>
                        </m:sub>
                        <m:sup>
                          <m:r>
                            <a:rPr kumimoji="1" lang="en-US" altLang="zh-CN" sz="1400" b="0" i="1" smtClean="0">
                              <a:solidFill>
                                <a:schemeClr val="tx1"/>
                              </a:solidFill>
                              <a:latin typeface="Cambria Math" panose="02040503050406030204" pitchFamily="18" charset="0"/>
                            </a:rPr>
                            <m:t>𝐾</m:t>
                          </m:r>
                        </m:sup>
                        <m:e>
                          <m:f>
                            <m:fPr>
                              <m:ctrlPr>
                                <a:rPr kumimoji="1" lang="en-US" altLang="zh-CN" sz="1400" i="1">
                                  <a:solidFill>
                                    <a:srgbClr val="C00000"/>
                                  </a:solidFill>
                                  <a:latin typeface="Cambria Math" panose="02040503050406030204" pitchFamily="18" charset="0"/>
                                </a:rPr>
                              </m:ctrlPr>
                            </m:fPr>
                            <m:num>
                              <m:r>
                                <a:rPr kumimoji="1" lang="en-US" altLang="zh-CN" sz="1400" i="1">
                                  <a:solidFill>
                                    <a:srgbClr val="C00000"/>
                                  </a:solidFill>
                                  <a:latin typeface="Cambria Math" panose="02040503050406030204" pitchFamily="18" charset="0"/>
                                </a:rPr>
                                <m:t>𝜕</m:t>
                              </m:r>
                              <m:r>
                                <a:rPr kumimoji="1" lang="en-US" altLang="zh-CN" sz="1400" i="1">
                                  <a:solidFill>
                                    <a:srgbClr val="C00000"/>
                                  </a:solidFill>
                                  <a:latin typeface="Cambria Math" panose="02040503050406030204" pitchFamily="18" charset="0"/>
                                </a:rPr>
                                <m:t>𝐽</m:t>
                              </m:r>
                            </m:num>
                            <m:den>
                              <m:r>
                                <a:rPr kumimoji="1" lang="en-US" altLang="zh-CN" sz="1400" i="1">
                                  <a:solidFill>
                                    <a:srgbClr val="C00000"/>
                                  </a:solidFill>
                                  <a:latin typeface="Cambria Math" panose="02040503050406030204" pitchFamily="18" charset="0"/>
                                </a:rPr>
                                <m:t>𝜕</m:t>
                              </m:r>
                              <m:sSub>
                                <m:sSubPr>
                                  <m:ctrlPr>
                                    <a:rPr kumimoji="1" lang="en-US" altLang="zh-CN" sz="1400" b="0" i="1" smtClean="0">
                                      <a:solidFill>
                                        <a:srgbClr val="C00000"/>
                                      </a:solidFill>
                                      <a:latin typeface="Cambria Math" panose="02040503050406030204" pitchFamily="18" charset="0"/>
                                    </a:rPr>
                                  </m:ctrlPr>
                                </m:sSubPr>
                                <m:e>
                                  <m:r>
                                    <a:rPr kumimoji="1" lang="en-US" altLang="zh-CN" sz="1400" i="1">
                                      <a:solidFill>
                                        <a:srgbClr val="C00000"/>
                                      </a:solidFill>
                                      <a:latin typeface="Cambria Math" panose="02040503050406030204" pitchFamily="18" charset="0"/>
                                    </a:rPr>
                                    <m:t>𝑧</m:t>
                                  </m:r>
                                </m:e>
                                <m:sub>
                                  <m:r>
                                    <a:rPr kumimoji="1" lang="en-US" altLang="zh-CN" sz="1400" b="0" i="1" smtClean="0">
                                      <a:solidFill>
                                        <a:srgbClr val="C00000"/>
                                      </a:solidFill>
                                      <a:latin typeface="Cambria Math" panose="02040503050406030204" pitchFamily="18" charset="0"/>
                                    </a:rPr>
                                    <m:t>𝑘</m:t>
                                  </m:r>
                                </m:sub>
                              </m:sSub>
                            </m:den>
                          </m:f>
                          <m:r>
                            <a:rPr kumimoji="1" lang="en-US" altLang="zh-CN" sz="1400" i="1">
                              <a:latin typeface="Cambria Math" panose="02040503050406030204" pitchFamily="18" charset="0"/>
                            </a:rPr>
                            <m:t>⋅</m:t>
                          </m:r>
                          <m:f>
                            <m:fPr>
                              <m:ctrlPr>
                                <a:rPr kumimoji="1" lang="en-US" altLang="zh-CN" sz="1400" b="1" i="1">
                                  <a:solidFill>
                                    <a:schemeClr val="accent1"/>
                                  </a:solidFill>
                                  <a:latin typeface="Cambria Math" panose="02040503050406030204" pitchFamily="18" charset="0"/>
                                </a:rPr>
                              </m:ctrlPr>
                            </m:fPr>
                            <m:num>
                              <m:r>
                                <a:rPr kumimoji="1" lang="en-US" altLang="zh-CN" sz="1400" b="1" i="1">
                                  <a:solidFill>
                                    <a:schemeClr val="accent1"/>
                                  </a:solidFill>
                                  <a:latin typeface="Cambria Math" panose="02040503050406030204" pitchFamily="18" charset="0"/>
                                </a:rPr>
                                <m:t>𝝏</m:t>
                              </m:r>
                              <m:sSub>
                                <m:sSubPr>
                                  <m:ctrlPr>
                                    <a:rPr kumimoji="1" lang="en-US" altLang="zh-CN" sz="1400" b="1" i="1" smtClean="0">
                                      <a:solidFill>
                                        <a:schemeClr val="accent1"/>
                                      </a:solidFill>
                                      <a:latin typeface="Cambria Math" panose="02040503050406030204" pitchFamily="18" charset="0"/>
                                    </a:rPr>
                                  </m:ctrlPr>
                                </m:sSubPr>
                                <m:e>
                                  <m:r>
                                    <a:rPr kumimoji="1" lang="en-US" altLang="zh-CN" sz="1400" b="1" i="1">
                                      <a:solidFill>
                                        <a:schemeClr val="accent1"/>
                                      </a:solidFill>
                                      <a:latin typeface="Cambria Math" panose="02040503050406030204" pitchFamily="18" charset="0"/>
                                    </a:rPr>
                                    <m:t>𝒛</m:t>
                                  </m:r>
                                </m:e>
                                <m:sub>
                                  <m:r>
                                    <a:rPr kumimoji="1" lang="en-US" altLang="zh-CN" sz="1400" b="1" i="1" smtClean="0">
                                      <a:solidFill>
                                        <a:schemeClr val="accent1"/>
                                      </a:solidFill>
                                      <a:latin typeface="Cambria Math" panose="02040503050406030204" pitchFamily="18" charset="0"/>
                                    </a:rPr>
                                    <m:t>𝒌</m:t>
                                  </m:r>
                                </m:sub>
                              </m:sSub>
                            </m:num>
                            <m:den>
                              <m:r>
                                <a:rPr kumimoji="1" lang="en-US" altLang="zh-CN" sz="1400" b="1" i="1">
                                  <a:solidFill>
                                    <a:schemeClr val="accent1"/>
                                  </a:solidFill>
                                  <a:latin typeface="Cambria Math" panose="02040503050406030204" pitchFamily="18" charset="0"/>
                                </a:rPr>
                                <m:t>𝝏</m:t>
                              </m:r>
                              <m:sSub>
                                <m:sSubPr>
                                  <m:ctrlPr>
                                    <a:rPr kumimoji="1" lang="en-US" altLang="zh-CN" sz="1400" b="1" i="1" smtClean="0">
                                      <a:solidFill>
                                        <a:schemeClr val="accent1"/>
                                      </a:solidFill>
                                      <a:latin typeface="Cambria Math" panose="02040503050406030204" pitchFamily="18" charset="0"/>
                                    </a:rPr>
                                  </m:ctrlPr>
                                </m:sSubPr>
                                <m:e>
                                  <m:r>
                                    <a:rPr kumimoji="1" lang="en-US" altLang="zh-CN" sz="1400" b="1" i="1" smtClean="0">
                                      <a:solidFill>
                                        <a:schemeClr val="accent1"/>
                                      </a:solidFill>
                                      <a:latin typeface="Cambria Math" panose="02040503050406030204" pitchFamily="18" charset="0"/>
                                    </a:rPr>
                                    <m:t>𝑿</m:t>
                                  </m:r>
                                </m:e>
                                <m:sub>
                                  <m:r>
                                    <a:rPr kumimoji="1" lang="en-US" altLang="zh-CN" sz="1400" b="1" i="1" smtClean="0">
                                      <a:solidFill>
                                        <a:schemeClr val="accent1"/>
                                      </a:solidFill>
                                      <a:latin typeface="Cambria Math" panose="02040503050406030204" pitchFamily="18" charset="0"/>
                                    </a:rPr>
                                    <m:t>𝒊</m:t>
                                  </m:r>
                                </m:sub>
                              </m:sSub>
                            </m:den>
                          </m:f>
                        </m:e>
                      </m:nary>
                    </m:oMath>
                  </m:oMathPara>
                </a14:m>
                <a:endParaRPr lang="zh-CN" altLang="en-US" sz="1400" dirty="0"/>
              </a:p>
            </p:txBody>
          </p:sp>
        </mc:Choice>
        <mc:Fallback xmlns="">
          <p:sp>
            <p:nvSpPr>
              <p:cNvPr id="10" name="文本框 9">
                <a:extLst>
                  <a:ext uri="{FF2B5EF4-FFF2-40B4-BE49-F238E27FC236}">
                    <a16:creationId xmlns:a16="http://schemas.microsoft.com/office/drawing/2014/main" id="{EAFAD336-1645-A754-E346-B16AE5B8F4CD}"/>
                  </a:ext>
                </a:extLst>
              </p:cNvPr>
              <p:cNvSpPr txBox="1">
                <a:spLocks noRot="1" noChangeAspect="1" noMove="1" noResize="1" noEditPoints="1" noAdjustHandles="1" noChangeArrowheads="1" noChangeShapeType="1" noTextEdit="1"/>
              </p:cNvSpPr>
              <p:nvPr/>
            </p:nvSpPr>
            <p:spPr>
              <a:xfrm>
                <a:off x="4591097" y="3243475"/>
                <a:ext cx="1910080" cy="698140"/>
              </a:xfrm>
              <a:prstGeom prst="rect">
                <a:avLst/>
              </a:prstGeom>
              <a:blipFill>
                <a:blip r:embed="rId5"/>
                <a:stretch>
                  <a:fillRect t="-92857" b="-148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63329DC-561B-012C-3180-0D1A08A8F48A}"/>
                  </a:ext>
                </a:extLst>
              </p:cNvPr>
              <p:cNvSpPr txBox="1"/>
              <p:nvPr/>
            </p:nvSpPr>
            <p:spPr>
              <a:xfrm>
                <a:off x="6691207" y="1451005"/>
                <a:ext cx="1769939"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𝑿</m:t>
                              </m:r>
                            </m:e>
                            <m:sub>
                              <m:r>
                                <a:rPr kumimoji="1" lang="en-US" altLang="zh-CN" sz="1200" b="1" i="1" smtClean="0">
                                  <a:solidFill>
                                    <a:schemeClr val="accent6"/>
                                  </a:solidFill>
                                  <a:latin typeface="Cambria Math" panose="02040503050406030204" pitchFamily="18" charset="0"/>
                                </a:rPr>
                                <m:t>𝟏𝟏</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smtClean="0">
                              <a:solidFill>
                                <a:schemeClr val="accent1"/>
                              </a:solidFill>
                              <a:latin typeface="Cambria Math" panose="02040503050406030204" pitchFamily="18" charset="0"/>
                            </a:rPr>
                          </m:ctrlPr>
                        </m:sSubPr>
                        <m:e>
                          <m:r>
                            <a:rPr kumimoji="1" lang="en-US" altLang="zh-CN" sz="1200" b="1" i="1" smtClean="0">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𝟏𝟏</m:t>
                          </m:r>
                        </m:sub>
                      </m:sSub>
                    </m:oMath>
                  </m:oMathPara>
                </a14:m>
                <a:endParaRPr lang="zh-CN" altLang="en-US" sz="1200" dirty="0"/>
              </a:p>
            </p:txBody>
          </p:sp>
        </mc:Choice>
        <mc:Fallback xmlns="">
          <p:sp>
            <p:nvSpPr>
              <p:cNvPr id="13" name="文本框 12">
                <a:extLst>
                  <a:ext uri="{FF2B5EF4-FFF2-40B4-BE49-F238E27FC236}">
                    <a16:creationId xmlns:a16="http://schemas.microsoft.com/office/drawing/2014/main" id="{063329DC-561B-012C-3180-0D1A08A8F48A}"/>
                  </a:ext>
                </a:extLst>
              </p:cNvPr>
              <p:cNvSpPr txBox="1">
                <a:spLocks noRot="1" noChangeAspect="1" noMove="1" noResize="1" noEditPoints="1" noAdjustHandles="1" noChangeArrowheads="1" noChangeShapeType="1" noTextEdit="1"/>
              </p:cNvSpPr>
              <p:nvPr/>
            </p:nvSpPr>
            <p:spPr>
              <a:xfrm>
                <a:off x="6691207" y="1451005"/>
                <a:ext cx="1769939" cy="47455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35A4D53-4FFC-BE3A-7C0A-CCD461386C4C}"/>
                  </a:ext>
                </a:extLst>
              </p:cNvPr>
              <p:cNvSpPr txBox="1"/>
              <p:nvPr/>
            </p:nvSpPr>
            <p:spPr>
              <a:xfrm>
                <a:off x="6768795" y="3962375"/>
                <a:ext cx="2669846"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𝑿</m:t>
                              </m:r>
                            </m:e>
                            <m:sub>
                              <m:r>
                                <a:rPr kumimoji="1" lang="en-US" altLang="zh-CN" sz="1200" b="1" i="1" smtClean="0">
                                  <a:solidFill>
                                    <a:schemeClr val="accent6"/>
                                  </a:solidFill>
                                  <a:latin typeface="Cambria Math" panose="02040503050406030204" pitchFamily="18" charset="0"/>
                                </a:rPr>
                                <m:t>𝟐𝟑</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12</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𝟐𝟐</m:t>
                          </m:r>
                        </m:sub>
                      </m:sSub>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𝟏</m:t>
                          </m:r>
                          <m:r>
                            <a:rPr kumimoji="1" lang="en-US" altLang="zh-CN" sz="1200" b="1" i="1">
                              <a:solidFill>
                                <a:schemeClr val="accent1"/>
                              </a:solidFill>
                              <a:latin typeface="Cambria Math" panose="02040503050406030204" pitchFamily="18" charset="0"/>
                            </a:rPr>
                            <m:t>𝟐</m:t>
                          </m:r>
                        </m:sub>
                      </m:sSub>
                    </m:oMath>
                  </m:oMathPara>
                </a14:m>
                <a:endParaRPr lang="zh-CN" altLang="en-US" sz="1200" dirty="0"/>
              </a:p>
            </p:txBody>
          </p:sp>
        </mc:Choice>
        <mc:Fallback xmlns="">
          <p:sp>
            <p:nvSpPr>
              <p:cNvPr id="14" name="文本框 13">
                <a:extLst>
                  <a:ext uri="{FF2B5EF4-FFF2-40B4-BE49-F238E27FC236}">
                    <a16:creationId xmlns:a16="http://schemas.microsoft.com/office/drawing/2014/main" id="{D35A4D53-4FFC-BE3A-7C0A-CCD461386C4C}"/>
                  </a:ext>
                </a:extLst>
              </p:cNvPr>
              <p:cNvSpPr txBox="1">
                <a:spLocks noRot="1" noChangeAspect="1" noMove="1" noResize="1" noEditPoints="1" noAdjustHandles="1" noChangeArrowheads="1" noChangeShapeType="1" noTextEdit="1"/>
              </p:cNvSpPr>
              <p:nvPr/>
            </p:nvSpPr>
            <p:spPr>
              <a:xfrm>
                <a:off x="6768795" y="3962375"/>
                <a:ext cx="2669846" cy="474553"/>
              </a:xfrm>
              <a:prstGeom prst="rect">
                <a:avLst/>
              </a:prstGeom>
              <a:blipFill>
                <a:blip r:embed="rId7"/>
                <a:stretch>
                  <a:fillRect/>
                </a:stretch>
              </a:blipFill>
            </p:spPr>
            <p:txBody>
              <a:bodyPr/>
              <a:lstStyle/>
              <a:p>
                <a:r>
                  <a:rPr lang="zh-CN" altLang="en-US">
                    <a:noFill/>
                  </a:rPr>
                  <a:t> </a:t>
                </a:r>
              </a:p>
            </p:txBody>
          </p:sp>
        </mc:Fallback>
      </mc:AlternateContent>
      <p:sp>
        <p:nvSpPr>
          <p:cNvPr id="30" name="Right Arrow 26">
            <a:extLst>
              <a:ext uri="{FF2B5EF4-FFF2-40B4-BE49-F238E27FC236}">
                <a16:creationId xmlns:a16="http://schemas.microsoft.com/office/drawing/2014/main" id="{68E4AF39-397B-2109-375A-854BC80BA0BF}"/>
              </a:ext>
            </a:extLst>
          </p:cNvPr>
          <p:cNvSpPr/>
          <p:nvPr/>
        </p:nvSpPr>
        <p:spPr>
          <a:xfrm>
            <a:off x="6501177" y="3500366"/>
            <a:ext cx="190030" cy="3181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4F84040-F9AC-DE23-31F6-228305077052}"/>
                  </a:ext>
                </a:extLst>
              </p:cNvPr>
              <p:cNvSpPr txBox="1"/>
              <p:nvPr/>
            </p:nvSpPr>
            <p:spPr>
              <a:xfrm>
                <a:off x="6691207" y="1941410"/>
                <a:ext cx="2583824" cy="473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𝑿</m:t>
                              </m:r>
                            </m:e>
                            <m:sub>
                              <m:r>
                                <a:rPr kumimoji="1" lang="en-US" altLang="zh-CN" sz="1200" b="1" i="1" smtClean="0">
                                  <a:solidFill>
                                    <a:schemeClr val="accent6"/>
                                  </a:solidFill>
                                  <a:latin typeface="Cambria Math" panose="02040503050406030204" pitchFamily="18" charset="0"/>
                                </a:rPr>
                                <m:t>𝟏𝟐</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11</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smtClean="0">
                              <a:solidFill>
                                <a:schemeClr val="accent1"/>
                              </a:solidFill>
                              <a:latin typeface="Cambria Math" panose="02040503050406030204" pitchFamily="18" charset="0"/>
                            </a:rPr>
                          </m:ctrlPr>
                        </m:sSubPr>
                        <m:e>
                          <m:r>
                            <a:rPr kumimoji="1" lang="en-US" altLang="zh-CN" sz="1200" b="1" i="1" smtClean="0">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𝟏𝟐</m:t>
                          </m:r>
                        </m:sub>
                      </m:sSub>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i="1">
                                  <a:solidFill>
                                    <a:srgbClr val="C00000"/>
                                  </a:solidFill>
                                  <a:latin typeface="Cambria Math" panose="02040503050406030204" pitchFamily="18" charset="0"/>
                                </a:rPr>
                                <m:t>1</m:t>
                              </m:r>
                              <m:r>
                                <a:rPr kumimoji="1" lang="en-US" altLang="zh-CN" sz="1200" b="0" i="1" smtClean="0">
                                  <a:solidFill>
                                    <a:srgbClr val="C00000"/>
                                  </a:solidFill>
                                  <a:latin typeface="Cambria Math" panose="02040503050406030204" pitchFamily="18" charset="0"/>
                                </a:rPr>
                                <m:t>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𝟏</m:t>
                          </m:r>
                          <m:r>
                            <a:rPr kumimoji="1" lang="en-US" altLang="zh-CN" sz="1200" b="1" i="1" smtClean="0">
                              <a:solidFill>
                                <a:schemeClr val="accent1"/>
                              </a:solidFill>
                              <a:latin typeface="Cambria Math" panose="02040503050406030204" pitchFamily="18" charset="0"/>
                            </a:rPr>
                            <m:t>𝟏</m:t>
                          </m:r>
                        </m:sub>
                      </m:sSub>
                    </m:oMath>
                  </m:oMathPara>
                </a14:m>
                <a:endParaRPr lang="zh-CN" altLang="en-US" sz="1200" dirty="0"/>
              </a:p>
            </p:txBody>
          </p:sp>
        </mc:Choice>
        <mc:Fallback xmlns="">
          <p:sp>
            <p:nvSpPr>
              <p:cNvPr id="11" name="文本框 10">
                <a:extLst>
                  <a:ext uri="{FF2B5EF4-FFF2-40B4-BE49-F238E27FC236}">
                    <a16:creationId xmlns:a16="http://schemas.microsoft.com/office/drawing/2014/main" id="{84F84040-F9AC-DE23-31F6-228305077052}"/>
                  </a:ext>
                </a:extLst>
              </p:cNvPr>
              <p:cNvSpPr txBox="1">
                <a:spLocks noRot="1" noChangeAspect="1" noMove="1" noResize="1" noEditPoints="1" noAdjustHandles="1" noChangeArrowheads="1" noChangeShapeType="1" noTextEdit="1"/>
              </p:cNvSpPr>
              <p:nvPr/>
            </p:nvSpPr>
            <p:spPr>
              <a:xfrm>
                <a:off x="6691207" y="1941410"/>
                <a:ext cx="2583824" cy="473656"/>
              </a:xfrm>
              <a:prstGeom prst="rect">
                <a:avLst/>
              </a:prstGeom>
              <a:blipFill>
                <a:blip r:embed="rId8"/>
                <a:stretch>
                  <a:fillRect/>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60272C44-C37F-57F9-681A-5BFA8560F7A2}"/>
              </a:ext>
            </a:extLst>
          </p:cNvPr>
          <p:cNvSpPr/>
          <p:nvPr/>
        </p:nvSpPr>
        <p:spPr>
          <a:xfrm>
            <a:off x="263383" y="2275135"/>
            <a:ext cx="3467473" cy="3265376"/>
          </a:xfrm>
          <a:prstGeom prst="rect">
            <a:avLst/>
          </a:prstGeom>
          <a:solidFill>
            <a:schemeClr val="bg1">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3550169-4840-2C14-45FA-18B2321E81F2}"/>
                  </a:ext>
                </a:extLst>
              </p:cNvPr>
              <p:cNvSpPr txBox="1"/>
              <p:nvPr/>
            </p:nvSpPr>
            <p:spPr>
              <a:xfrm>
                <a:off x="263383" y="2408386"/>
                <a:ext cx="338733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𝑧</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11</m:t>
                          </m:r>
                        </m:sub>
                      </m:sSub>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𝐹</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21</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m:t>
                          </m:r>
                          <m:r>
                            <a:rPr kumimoji="1" lang="en-US" altLang="zh-CN" sz="1400" i="1">
                              <a:latin typeface="Cambria Math" panose="02040503050406030204" pitchFamily="18" charset="0"/>
                            </a:rPr>
                            <m:t>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22</m:t>
                          </m:r>
                        </m:sub>
                      </m:sSub>
                    </m:oMath>
                  </m:oMathPara>
                </a14:m>
                <a:endParaRPr kumimoji="1" lang="zh-CN" altLang="en-US" sz="1400" dirty="0">
                  <a:latin typeface="+mn-ea"/>
                </a:endParaRPr>
              </a:p>
            </p:txBody>
          </p:sp>
        </mc:Choice>
        <mc:Fallback xmlns="">
          <p:sp>
            <p:nvSpPr>
              <p:cNvPr id="22" name="文本框 21">
                <a:extLst>
                  <a:ext uri="{FF2B5EF4-FFF2-40B4-BE49-F238E27FC236}">
                    <a16:creationId xmlns:a16="http://schemas.microsoft.com/office/drawing/2014/main" id="{E3550169-4840-2C14-45FA-18B2321E81F2}"/>
                  </a:ext>
                </a:extLst>
              </p:cNvPr>
              <p:cNvSpPr txBox="1">
                <a:spLocks noRot="1" noChangeAspect="1" noMove="1" noResize="1" noEditPoints="1" noAdjustHandles="1" noChangeArrowheads="1" noChangeShapeType="1" noTextEdit="1"/>
              </p:cNvSpPr>
              <p:nvPr/>
            </p:nvSpPr>
            <p:spPr>
              <a:xfrm>
                <a:off x="263383" y="2408386"/>
                <a:ext cx="3387338"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E99E565-B86E-D31A-C5E6-1A528EF70AAD}"/>
                  </a:ext>
                </a:extLst>
              </p:cNvPr>
              <p:cNvSpPr txBox="1"/>
              <p:nvPr/>
            </p:nvSpPr>
            <p:spPr>
              <a:xfrm>
                <a:off x="292807" y="2886066"/>
                <a:ext cx="338733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𝑧</m:t>
                          </m:r>
                        </m:e>
                        <m:sub>
                          <m:r>
                            <a:rPr kumimoji="1" lang="en-US" altLang="zh-CN" sz="1400" b="0" i="1" smtClean="0">
                              <a:latin typeface="Cambria Math" panose="02040503050406030204" pitchFamily="18" charset="0"/>
                            </a:rPr>
                            <m:t>12</m:t>
                          </m:r>
                        </m:sub>
                      </m:sSub>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12</m:t>
                          </m:r>
                        </m:sub>
                      </m:sSub>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𝐹</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3</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m:t>
                          </m:r>
                          <m:r>
                            <a:rPr kumimoji="1" lang="en-US" altLang="zh-CN" sz="1400" i="1">
                              <a:latin typeface="Cambria Math" panose="02040503050406030204" pitchFamily="18" charset="0"/>
                            </a:rPr>
                            <m:t>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23</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22</m:t>
                          </m:r>
                        </m:sub>
                      </m:sSub>
                    </m:oMath>
                  </m:oMathPara>
                </a14:m>
                <a:endParaRPr kumimoji="1" lang="zh-CN" altLang="en-US" sz="1400" dirty="0">
                  <a:latin typeface="+mn-ea"/>
                </a:endParaRPr>
              </a:p>
            </p:txBody>
          </p:sp>
        </mc:Choice>
        <mc:Fallback xmlns="">
          <p:sp>
            <p:nvSpPr>
              <p:cNvPr id="28" name="文本框 27">
                <a:extLst>
                  <a:ext uri="{FF2B5EF4-FFF2-40B4-BE49-F238E27FC236}">
                    <a16:creationId xmlns:a16="http://schemas.microsoft.com/office/drawing/2014/main" id="{7E99E565-B86E-D31A-C5E6-1A528EF70AAD}"/>
                  </a:ext>
                </a:extLst>
              </p:cNvPr>
              <p:cNvSpPr txBox="1">
                <a:spLocks noRot="1" noChangeAspect="1" noMove="1" noResize="1" noEditPoints="1" noAdjustHandles="1" noChangeArrowheads="1" noChangeShapeType="1" noTextEdit="1"/>
              </p:cNvSpPr>
              <p:nvPr/>
            </p:nvSpPr>
            <p:spPr>
              <a:xfrm>
                <a:off x="292807" y="2886066"/>
                <a:ext cx="3387338" cy="3077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BAAC126-FDDA-7477-C0EC-F5DA606803D4}"/>
                  </a:ext>
                </a:extLst>
              </p:cNvPr>
              <p:cNvSpPr txBox="1"/>
              <p:nvPr/>
            </p:nvSpPr>
            <p:spPr>
              <a:xfrm>
                <a:off x="292807" y="3384268"/>
                <a:ext cx="33998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𝑧</m:t>
                          </m:r>
                        </m:e>
                        <m:sub>
                          <m:r>
                            <a:rPr kumimoji="1" lang="en-US" altLang="zh-CN" sz="1400" b="0" i="1" smtClean="0">
                              <a:latin typeface="Cambria Math" panose="02040503050406030204" pitchFamily="18" charset="0"/>
                            </a:rPr>
                            <m:t>21</m:t>
                          </m:r>
                        </m:sub>
                      </m:sSub>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21</m:t>
                          </m:r>
                        </m:sub>
                      </m:sSub>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𝐹</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31</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m:t>
                          </m:r>
                          <m:r>
                            <a:rPr kumimoji="1" lang="en-US" altLang="zh-CN" sz="1400" i="1">
                              <a:latin typeface="Cambria Math" panose="02040503050406030204" pitchFamily="18" charset="0"/>
                            </a:rPr>
                            <m:t>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32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22</m:t>
                          </m:r>
                        </m:sub>
                      </m:sSub>
                    </m:oMath>
                  </m:oMathPara>
                </a14:m>
                <a:endParaRPr kumimoji="1" lang="zh-CN" altLang="en-US" sz="1400" dirty="0">
                  <a:latin typeface="+mn-ea"/>
                </a:endParaRPr>
              </a:p>
            </p:txBody>
          </p:sp>
        </mc:Choice>
        <mc:Fallback xmlns="">
          <p:sp>
            <p:nvSpPr>
              <p:cNvPr id="31" name="文本框 30">
                <a:extLst>
                  <a:ext uri="{FF2B5EF4-FFF2-40B4-BE49-F238E27FC236}">
                    <a16:creationId xmlns:a16="http://schemas.microsoft.com/office/drawing/2014/main" id="{ABAAC126-FDDA-7477-C0EC-F5DA606803D4}"/>
                  </a:ext>
                </a:extLst>
              </p:cNvPr>
              <p:cNvSpPr txBox="1">
                <a:spLocks noRot="1" noChangeAspect="1" noMove="1" noResize="1" noEditPoints="1" noAdjustHandles="1" noChangeArrowheads="1" noChangeShapeType="1" noTextEdit="1"/>
              </p:cNvSpPr>
              <p:nvPr/>
            </p:nvSpPr>
            <p:spPr>
              <a:xfrm>
                <a:off x="292807" y="3384268"/>
                <a:ext cx="3399840"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378E1A3-7195-9B12-D0D5-62B260B04532}"/>
                  </a:ext>
                </a:extLst>
              </p:cNvPr>
              <p:cNvSpPr txBox="1"/>
              <p:nvPr/>
            </p:nvSpPr>
            <p:spPr>
              <a:xfrm>
                <a:off x="292807" y="3860069"/>
                <a:ext cx="33998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𝑧</m:t>
                          </m:r>
                        </m:e>
                        <m:sub>
                          <m:r>
                            <a:rPr kumimoji="1" lang="en-US" altLang="zh-CN" sz="1400" b="0" i="1" smtClean="0">
                              <a:latin typeface="Cambria Math" panose="02040503050406030204" pitchFamily="18" charset="0"/>
                            </a:rPr>
                            <m:t>22</m:t>
                          </m:r>
                        </m:sub>
                      </m:sSub>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22</m:t>
                          </m:r>
                        </m:sub>
                      </m:sSub>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𝐹</m:t>
                          </m:r>
                        </m:e>
                        <m:sub>
                          <m:r>
                            <a:rPr kumimoji="1" lang="en-US" altLang="zh-CN" sz="1400" b="0" i="1" smtClean="0">
                              <a:latin typeface="Cambria Math" panose="02040503050406030204" pitchFamily="18" charset="0"/>
                            </a:rPr>
                            <m:t>11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23</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32</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m:t>
                          </m:r>
                          <m:r>
                            <a:rPr kumimoji="1" lang="en-US" altLang="zh-CN" sz="1400" i="1">
                              <a:latin typeface="Cambria Math" panose="02040503050406030204" pitchFamily="18" charset="0"/>
                            </a:rPr>
                            <m:t>1</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33</m:t>
                          </m:r>
                        </m:sub>
                      </m:sSub>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𝐹</m:t>
                          </m:r>
                        </m:e>
                        <m:sub>
                          <m:r>
                            <a:rPr kumimoji="1" lang="en-US" altLang="zh-CN" sz="1400" b="0" i="1" smtClean="0">
                              <a:latin typeface="Cambria Math" panose="02040503050406030204" pitchFamily="18" charset="0"/>
                            </a:rPr>
                            <m:t>22</m:t>
                          </m:r>
                        </m:sub>
                      </m:sSub>
                    </m:oMath>
                  </m:oMathPara>
                </a14:m>
                <a:endParaRPr kumimoji="1" lang="zh-CN" altLang="en-US" sz="1400" dirty="0">
                  <a:latin typeface="+mn-ea"/>
                </a:endParaRPr>
              </a:p>
            </p:txBody>
          </p:sp>
        </mc:Choice>
        <mc:Fallback xmlns="">
          <p:sp>
            <p:nvSpPr>
              <p:cNvPr id="32" name="文本框 31">
                <a:extLst>
                  <a:ext uri="{FF2B5EF4-FFF2-40B4-BE49-F238E27FC236}">
                    <a16:creationId xmlns:a16="http://schemas.microsoft.com/office/drawing/2014/main" id="{D378E1A3-7195-9B12-D0D5-62B260B04532}"/>
                  </a:ext>
                </a:extLst>
              </p:cNvPr>
              <p:cNvSpPr txBox="1">
                <a:spLocks noRot="1" noChangeAspect="1" noMove="1" noResize="1" noEditPoints="1" noAdjustHandles="1" noChangeArrowheads="1" noChangeShapeType="1" noTextEdit="1"/>
              </p:cNvSpPr>
              <p:nvPr/>
            </p:nvSpPr>
            <p:spPr>
              <a:xfrm>
                <a:off x="292807" y="3860069"/>
                <a:ext cx="3399840" cy="30777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60B8198-6A0F-66B8-303B-FA47E612FBEB}"/>
                  </a:ext>
                </a:extLst>
              </p:cNvPr>
              <p:cNvSpPr txBox="1"/>
              <p:nvPr/>
            </p:nvSpPr>
            <p:spPr>
              <a:xfrm>
                <a:off x="6847299" y="2430918"/>
                <a:ext cx="1544862" cy="473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𝑿</m:t>
                              </m:r>
                            </m:e>
                            <m:sub>
                              <m:r>
                                <a:rPr kumimoji="1" lang="en-US" altLang="zh-CN" sz="1200" b="1" i="1" smtClean="0">
                                  <a:solidFill>
                                    <a:schemeClr val="accent6"/>
                                  </a:solidFill>
                                  <a:latin typeface="Cambria Math" panose="02040503050406030204" pitchFamily="18" charset="0"/>
                                </a:rPr>
                                <m:t>𝟏𝟑</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12</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smtClean="0">
                              <a:solidFill>
                                <a:schemeClr val="accent1"/>
                              </a:solidFill>
                              <a:latin typeface="Cambria Math" panose="02040503050406030204" pitchFamily="18" charset="0"/>
                            </a:rPr>
                          </m:ctrlPr>
                        </m:sSubPr>
                        <m:e>
                          <m:r>
                            <a:rPr kumimoji="1" lang="en-US" altLang="zh-CN" sz="1200" b="1" i="1" smtClean="0">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𝟏𝟐</m:t>
                          </m:r>
                        </m:sub>
                      </m:sSub>
                    </m:oMath>
                  </m:oMathPara>
                </a14:m>
                <a:endParaRPr lang="zh-CN" altLang="en-US" sz="1200" dirty="0"/>
              </a:p>
            </p:txBody>
          </p:sp>
        </mc:Choice>
        <mc:Fallback xmlns="">
          <p:sp>
            <p:nvSpPr>
              <p:cNvPr id="34" name="文本框 33">
                <a:extLst>
                  <a:ext uri="{FF2B5EF4-FFF2-40B4-BE49-F238E27FC236}">
                    <a16:creationId xmlns:a16="http://schemas.microsoft.com/office/drawing/2014/main" id="{560B8198-6A0F-66B8-303B-FA47E612FBEB}"/>
                  </a:ext>
                </a:extLst>
              </p:cNvPr>
              <p:cNvSpPr txBox="1">
                <a:spLocks noRot="1" noChangeAspect="1" noMove="1" noResize="1" noEditPoints="1" noAdjustHandles="1" noChangeArrowheads="1" noChangeShapeType="1" noTextEdit="1"/>
              </p:cNvSpPr>
              <p:nvPr/>
            </p:nvSpPr>
            <p:spPr>
              <a:xfrm>
                <a:off x="6847299" y="2430918"/>
                <a:ext cx="1544862" cy="47365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56E2F52B-B674-057F-3892-D8C27F2D7089}"/>
                  </a:ext>
                </a:extLst>
              </p:cNvPr>
              <p:cNvSpPr txBox="1"/>
              <p:nvPr/>
            </p:nvSpPr>
            <p:spPr>
              <a:xfrm>
                <a:off x="6956008" y="2938478"/>
                <a:ext cx="2583823" cy="434606"/>
              </a:xfrm>
              <a:prstGeom prst="rect">
                <a:avLst/>
              </a:prstGeom>
              <a:noFill/>
            </p:spPr>
            <p:txBody>
              <a:bodyPr wrap="square">
                <a:spAutoFit/>
              </a:bodyPr>
              <a:lstStyle/>
              <a:p>
                <a14:m>
                  <m:oMath xmlns:m="http://schemas.openxmlformats.org/officeDocument/2006/math">
                    <m:f>
                      <m:fPr>
                        <m:ctrlPr>
                          <a:rPr kumimoji="1" lang="en-US" altLang="zh-CN" sz="1400" b="1" i="1" smtClean="0">
                            <a:solidFill>
                              <a:schemeClr val="accent6"/>
                            </a:solidFill>
                            <a:latin typeface="Cambria Math" panose="02040503050406030204" pitchFamily="18" charset="0"/>
                          </a:rPr>
                        </m:ctrlPr>
                      </m:fPr>
                      <m:num>
                        <m:r>
                          <a:rPr kumimoji="1" lang="en-US" altLang="zh-CN" sz="1400" b="1" i="1">
                            <a:solidFill>
                              <a:schemeClr val="accent6"/>
                            </a:solidFill>
                            <a:latin typeface="Cambria Math" panose="02040503050406030204" pitchFamily="18" charset="0"/>
                          </a:rPr>
                          <m:t>𝝏</m:t>
                        </m:r>
                        <m:r>
                          <a:rPr kumimoji="1" lang="en-US" altLang="zh-CN" sz="1400" b="1" i="1" smtClean="0">
                            <a:solidFill>
                              <a:schemeClr val="accent6"/>
                            </a:solidFill>
                            <a:latin typeface="Cambria Math" panose="02040503050406030204" pitchFamily="18" charset="0"/>
                          </a:rPr>
                          <m:t>𝑱</m:t>
                        </m:r>
                      </m:num>
                      <m:den>
                        <m:r>
                          <a:rPr kumimoji="1" lang="en-US" altLang="zh-CN" sz="1400" b="1" i="1">
                            <a:solidFill>
                              <a:schemeClr val="accent6"/>
                            </a:solidFill>
                            <a:latin typeface="Cambria Math" panose="02040503050406030204" pitchFamily="18" charset="0"/>
                          </a:rPr>
                          <m:t>𝝏</m:t>
                        </m:r>
                        <m:sSub>
                          <m:sSubPr>
                            <m:ctrlPr>
                              <a:rPr kumimoji="1" lang="en-US" altLang="zh-CN" sz="1400" b="1" i="1" smtClean="0">
                                <a:solidFill>
                                  <a:schemeClr val="accent6"/>
                                </a:solidFill>
                                <a:latin typeface="Cambria Math" panose="02040503050406030204" pitchFamily="18" charset="0"/>
                              </a:rPr>
                            </m:ctrlPr>
                          </m:sSubPr>
                          <m:e>
                            <m:r>
                              <a:rPr kumimoji="1" lang="en-US" altLang="zh-CN" sz="1400" b="1" i="1" smtClean="0">
                                <a:solidFill>
                                  <a:schemeClr val="accent6"/>
                                </a:solidFill>
                                <a:latin typeface="Cambria Math" panose="02040503050406030204" pitchFamily="18" charset="0"/>
                              </a:rPr>
                              <m:t>𝑿</m:t>
                            </m:r>
                          </m:e>
                          <m:sub>
                            <m:r>
                              <a:rPr kumimoji="1" lang="en-US" altLang="zh-CN" sz="1400" b="1" i="1" smtClean="0">
                                <a:solidFill>
                                  <a:schemeClr val="accent6"/>
                                </a:solidFill>
                                <a:latin typeface="Cambria Math" panose="02040503050406030204" pitchFamily="18" charset="0"/>
                              </a:rPr>
                              <m:t>𝟐𝟏</m:t>
                            </m:r>
                          </m:sub>
                        </m:sSub>
                      </m:den>
                    </m:f>
                    <m:r>
                      <a:rPr kumimoji="1" lang="en-US" altLang="zh-CN" sz="1400" b="1" i="1" smtClean="0">
                        <a:solidFill>
                          <a:schemeClr val="tx1"/>
                        </a:solidFill>
                        <a:latin typeface="Cambria Math" panose="02040503050406030204" pitchFamily="18" charset="0"/>
                      </a:rPr>
                      <m:t>=</m:t>
                    </m:r>
                    <m:f>
                      <m:fPr>
                        <m:ctrlPr>
                          <a:rPr kumimoji="1" lang="en-US" altLang="zh-CN" sz="1400" i="1">
                            <a:solidFill>
                              <a:srgbClr val="C00000"/>
                            </a:solidFill>
                            <a:latin typeface="Cambria Math" panose="02040503050406030204" pitchFamily="18" charset="0"/>
                          </a:rPr>
                        </m:ctrlPr>
                      </m:fPr>
                      <m:num>
                        <m:r>
                          <a:rPr kumimoji="1" lang="en-US" altLang="zh-CN" sz="1400" i="1">
                            <a:solidFill>
                              <a:srgbClr val="C00000"/>
                            </a:solidFill>
                            <a:latin typeface="Cambria Math" panose="02040503050406030204" pitchFamily="18" charset="0"/>
                          </a:rPr>
                          <m:t>𝜕</m:t>
                        </m:r>
                        <m:r>
                          <a:rPr kumimoji="1" lang="en-US" altLang="zh-CN" sz="1400" i="1">
                            <a:solidFill>
                              <a:srgbClr val="C00000"/>
                            </a:solidFill>
                            <a:latin typeface="Cambria Math" panose="02040503050406030204" pitchFamily="18" charset="0"/>
                          </a:rPr>
                          <m:t>𝐽</m:t>
                        </m:r>
                      </m:num>
                      <m:den>
                        <m:r>
                          <a:rPr kumimoji="1" lang="en-US" altLang="zh-CN" sz="1400" i="1">
                            <a:solidFill>
                              <a:srgbClr val="C00000"/>
                            </a:solidFill>
                            <a:latin typeface="Cambria Math" panose="02040503050406030204" pitchFamily="18" charset="0"/>
                          </a:rPr>
                          <m:t>𝜕</m:t>
                        </m:r>
                        <m:sSub>
                          <m:sSubPr>
                            <m:ctrlPr>
                              <a:rPr kumimoji="1" lang="en-US" altLang="zh-CN" sz="1400" i="1">
                                <a:solidFill>
                                  <a:srgbClr val="C00000"/>
                                </a:solidFill>
                                <a:latin typeface="Cambria Math" panose="02040503050406030204" pitchFamily="18" charset="0"/>
                              </a:rPr>
                            </m:ctrlPr>
                          </m:sSubPr>
                          <m:e>
                            <m:r>
                              <a:rPr kumimoji="1" lang="en-US" altLang="zh-CN" sz="1400" i="1">
                                <a:solidFill>
                                  <a:srgbClr val="C00000"/>
                                </a:solidFill>
                                <a:latin typeface="Cambria Math" panose="02040503050406030204" pitchFamily="18" charset="0"/>
                              </a:rPr>
                              <m:t>𝑧</m:t>
                            </m:r>
                          </m:e>
                          <m:sub>
                            <m:r>
                              <a:rPr kumimoji="1" lang="en-US" altLang="zh-CN" sz="1400" b="0" i="1" smtClean="0">
                                <a:solidFill>
                                  <a:srgbClr val="C00000"/>
                                </a:solidFill>
                                <a:latin typeface="Cambria Math" panose="02040503050406030204" pitchFamily="18" charset="0"/>
                              </a:rPr>
                              <m:t>11</m:t>
                            </m:r>
                          </m:sub>
                        </m:sSub>
                      </m:den>
                    </m:f>
                    <m:r>
                      <a:rPr kumimoji="1" lang="en-US" altLang="zh-CN" sz="1400" b="0" i="1" smtClean="0">
                        <a:solidFill>
                          <a:srgbClr val="C00000"/>
                        </a:solidFill>
                        <a:latin typeface="Cambria Math" panose="02040503050406030204" pitchFamily="18" charset="0"/>
                      </a:rPr>
                      <m:t>⋅</m:t>
                    </m:r>
                    <m:sSub>
                      <m:sSubPr>
                        <m:ctrlPr>
                          <a:rPr kumimoji="1" lang="en-US" altLang="zh-CN" sz="1400" b="1" i="1" smtClean="0">
                            <a:solidFill>
                              <a:schemeClr val="accent1"/>
                            </a:solidFill>
                            <a:latin typeface="Cambria Math" panose="02040503050406030204" pitchFamily="18" charset="0"/>
                          </a:rPr>
                        </m:ctrlPr>
                      </m:sSubPr>
                      <m:e>
                        <m:r>
                          <a:rPr kumimoji="1" lang="en-US" altLang="zh-CN" sz="1400" b="1" i="1" smtClean="0">
                            <a:solidFill>
                              <a:schemeClr val="accent1"/>
                            </a:solidFill>
                            <a:latin typeface="Cambria Math" panose="02040503050406030204" pitchFamily="18" charset="0"/>
                          </a:rPr>
                          <m:t>𝑭</m:t>
                        </m:r>
                      </m:e>
                      <m:sub>
                        <m:r>
                          <a:rPr kumimoji="1" lang="en-US" altLang="zh-CN" sz="1400" b="1" i="1" smtClean="0">
                            <a:solidFill>
                              <a:schemeClr val="accent1"/>
                            </a:solidFill>
                            <a:latin typeface="Cambria Math" panose="02040503050406030204" pitchFamily="18" charset="0"/>
                          </a:rPr>
                          <m:t>𝟐𝟏</m:t>
                        </m:r>
                      </m:sub>
                    </m:sSub>
                  </m:oMath>
                </a14:m>
                <a:r>
                  <a:rPr kumimoji="1" lang="en-US" altLang="zh-CN" sz="1400" b="1" dirty="0"/>
                  <a:t> </a:t>
                </a:r>
                <a14:m>
                  <m:oMath xmlns:m="http://schemas.openxmlformats.org/officeDocument/2006/math">
                    <m:r>
                      <a:rPr kumimoji="1" lang="en-US" altLang="zh-CN" sz="1400" b="1" i="1">
                        <a:latin typeface="Cambria Math" panose="02040503050406030204" pitchFamily="18" charset="0"/>
                      </a:rPr>
                      <m:t>+</m:t>
                    </m:r>
                    <m:f>
                      <m:fPr>
                        <m:ctrlPr>
                          <a:rPr kumimoji="1" lang="en-US" altLang="zh-CN" sz="1400" i="1">
                            <a:solidFill>
                              <a:srgbClr val="C00000"/>
                            </a:solidFill>
                            <a:latin typeface="Cambria Math" panose="02040503050406030204" pitchFamily="18" charset="0"/>
                          </a:rPr>
                        </m:ctrlPr>
                      </m:fPr>
                      <m:num>
                        <m:r>
                          <a:rPr kumimoji="1" lang="en-US" altLang="zh-CN" sz="1400" i="1">
                            <a:solidFill>
                              <a:srgbClr val="C00000"/>
                            </a:solidFill>
                            <a:latin typeface="Cambria Math" panose="02040503050406030204" pitchFamily="18" charset="0"/>
                          </a:rPr>
                          <m:t>𝜕</m:t>
                        </m:r>
                        <m:r>
                          <a:rPr kumimoji="1" lang="en-US" altLang="zh-CN" sz="1400" i="1">
                            <a:solidFill>
                              <a:srgbClr val="C00000"/>
                            </a:solidFill>
                            <a:latin typeface="Cambria Math" panose="02040503050406030204" pitchFamily="18" charset="0"/>
                          </a:rPr>
                          <m:t>𝐽</m:t>
                        </m:r>
                      </m:num>
                      <m:den>
                        <m:r>
                          <a:rPr kumimoji="1" lang="en-US" altLang="zh-CN" sz="1400" i="1">
                            <a:solidFill>
                              <a:srgbClr val="C00000"/>
                            </a:solidFill>
                            <a:latin typeface="Cambria Math" panose="02040503050406030204" pitchFamily="18" charset="0"/>
                          </a:rPr>
                          <m:t>𝜕</m:t>
                        </m:r>
                        <m:sSub>
                          <m:sSubPr>
                            <m:ctrlPr>
                              <a:rPr kumimoji="1" lang="en-US" altLang="zh-CN" sz="1400" i="1">
                                <a:solidFill>
                                  <a:srgbClr val="C00000"/>
                                </a:solidFill>
                                <a:latin typeface="Cambria Math" panose="02040503050406030204" pitchFamily="18" charset="0"/>
                              </a:rPr>
                            </m:ctrlPr>
                          </m:sSubPr>
                          <m:e>
                            <m:r>
                              <a:rPr kumimoji="1" lang="en-US" altLang="zh-CN" sz="1400" i="1">
                                <a:solidFill>
                                  <a:srgbClr val="C00000"/>
                                </a:solidFill>
                                <a:latin typeface="Cambria Math" panose="02040503050406030204" pitchFamily="18" charset="0"/>
                              </a:rPr>
                              <m:t>𝑧</m:t>
                            </m:r>
                          </m:e>
                          <m:sub>
                            <m:r>
                              <a:rPr kumimoji="1" lang="en-US" altLang="zh-CN" sz="1400" b="0" i="1" smtClean="0">
                                <a:solidFill>
                                  <a:srgbClr val="C00000"/>
                                </a:solidFill>
                                <a:latin typeface="Cambria Math" panose="02040503050406030204" pitchFamily="18" charset="0"/>
                              </a:rPr>
                              <m:t>21</m:t>
                            </m:r>
                          </m:sub>
                        </m:sSub>
                      </m:den>
                    </m:f>
                    <m:r>
                      <a:rPr kumimoji="1" lang="en-US" altLang="zh-CN" sz="1400" i="1">
                        <a:solidFill>
                          <a:srgbClr val="C00000"/>
                        </a:solidFill>
                        <a:latin typeface="Cambria Math" panose="02040503050406030204" pitchFamily="18" charset="0"/>
                      </a:rPr>
                      <m:t>⋅</m:t>
                    </m:r>
                    <m:sSub>
                      <m:sSubPr>
                        <m:ctrlPr>
                          <a:rPr kumimoji="1" lang="en-US" altLang="zh-CN" sz="1400" b="1" i="1">
                            <a:solidFill>
                              <a:schemeClr val="accent1"/>
                            </a:solidFill>
                            <a:latin typeface="Cambria Math" panose="02040503050406030204" pitchFamily="18" charset="0"/>
                          </a:rPr>
                        </m:ctrlPr>
                      </m:sSubPr>
                      <m:e>
                        <m:r>
                          <a:rPr kumimoji="1" lang="en-US" altLang="zh-CN" sz="1400" b="1" i="1">
                            <a:solidFill>
                              <a:schemeClr val="accent1"/>
                            </a:solidFill>
                            <a:latin typeface="Cambria Math" panose="02040503050406030204" pitchFamily="18" charset="0"/>
                          </a:rPr>
                          <m:t>𝑭</m:t>
                        </m:r>
                      </m:e>
                      <m:sub>
                        <m:r>
                          <a:rPr kumimoji="1" lang="en-US" altLang="zh-CN" sz="1400" b="1" i="1">
                            <a:solidFill>
                              <a:schemeClr val="accent1"/>
                            </a:solidFill>
                            <a:latin typeface="Cambria Math" panose="02040503050406030204" pitchFamily="18" charset="0"/>
                          </a:rPr>
                          <m:t>𝟏𝟏</m:t>
                        </m:r>
                      </m:sub>
                    </m:sSub>
                  </m:oMath>
                </a14:m>
                <a:endParaRPr lang="zh-CN" altLang="en-US" sz="1400" dirty="0"/>
              </a:p>
            </p:txBody>
          </p:sp>
        </mc:Choice>
        <mc:Fallback xmlns="">
          <p:sp>
            <p:nvSpPr>
              <p:cNvPr id="35" name="文本框 34">
                <a:extLst>
                  <a:ext uri="{FF2B5EF4-FFF2-40B4-BE49-F238E27FC236}">
                    <a16:creationId xmlns:a16="http://schemas.microsoft.com/office/drawing/2014/main" id="{56E2F52B-B674-057F-3892-D8C27F2D7089}"/>
                  </a:ext>
                </a:extLst>
              </p:cNvPr>
              <p:cNvSpPr txBox="1">
                <a:spLocks noRot="1" noChangeAspect="1" noMove="1" noResize="1" noEditPoints="1" noAdjustHandles="1" noChangeArrowheads="1" noChangeShapeType="1" noTextEdit="1"/>
              </p:cNvSpPr>
              <p:nvPr/>
            </p:nvSpPr>
            <p:spPr>
              <a:xfrm>
                <a:off x="6956008" y="2938478"/>
                <a:ext cx="2583823" cy="43460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FCE02FE2-459F-76E1-CCE7-1BC7ED7F3A2C}"/>
                  </a:ext>
                </a:extLst>
              </p:cNvPr>
              <p:cNvSpPr txBox="1"/>
              <p:nvPr/>
            </p:nvSpPr>
            <p:spPr>
              <a:xfrm>
                <a:off x="6956008" y="3475126"/>
                <a:ext cx="4331752" cy="434606"/>
              </a:xfrm>
              <a:prstGeom prst="rect">
                <a:avLst/>
              </a:prstGeom>
              <a:noFill/>
            </p:spPr>
            <p:txBody>
              <a:bodyPr wrap="square">
                <a:spAutoFit/>
              </a:bodyPr>
              <a:lstStyle/>
              <a:p>
                <a14:m>
                  <m:oMath xmlns:m="http://schemas.openxmlformats.org/officeDocument/2006/math">
                    <m:f>
                      <m:fPr>
                        <m:ctrlPr>
                          <a:rPr kumimoji="1" lang="en-US" altLang="zh-CN" sz="1400" b="1" i="1" smtClean="0">
                            <a:solidFill>
                              <a:schemeClr val="accent6"/>
                            </a:solidFill>
                            <a:latin typeface="Cambria Math" panose="02040503050406030204" pitchFamily="18" charset="0"/>
                          </a:rPr>
                        </m:ctrlPr>
                      </m:fPr>
                      <m:num>
                        <m:r>
                          <a:rPr kumimoji="1" lang="en-US" altLang="zh-CN" sz="1400" b="1" i="1">
                            <a:solidFill>
                              <a:schemeClr val="accent6"/>
                            </a:solidFill>
                            <a:latin typeface="Cambria Math" panose="02040503050406030204" pitchFamily="18" charset="0"/>
                          </a:rPr>
                          <m:t>𝝏</m:t>
                        </m:r>
                        <m:r>
                          <a:rPr kumimoji="1" lang="en-US" altLang="zh-CN" sz="1400" b="1" i="1" smtClean="0">
                            <a:solidFill>
                              <a:schemeClr val="accent6"/>
                            </a:solidFill>
                            <a:latin typeface="Cambria Math" panose="02040503050406030204" pitchFamily="18" charset="0"/>
                          </a:rPr>
                          <m:t>𝑱</m:t>
                        </m:r>
                      </m:num>
                      <m:den>
                        <m:r>
                          <a:rPr kumimoji="1" lang="en-US" altLang="zh-CN" sz="1400" b="1" i="1">
                            <a:solidFill>
                              <a:schemeClr val="accent6"/>
                            </a:solidFill>
                            <a:latin typeface="Cambria Math" panose="02040503050406030204" pitchFamily="18" charset="0"/>
                          </a:rPr>
                          <m:t>𝝏</m:t>
                        </m:r>
                        <m:sSub>
                          <m:sSubPr>
                            <m:ctrlPr>
                              <a:rPr kumimoji="1" lang="en-US" altLang="zh-CN" sz="1400" b="1" i="1" smtClean="0">
                                <a:solidFill>
                                  <a:schemeClr val="accent6"/>
                                </a:solidFill>
                                <a:latin typeface="Cambria Math" panose="02040503050406030204" pitchFamily="18" charset="0"/>
                              </a:rPr>
                            </m:ctrlPr>
                          </m:sSubPr>
                          <m:e>
                            <m:r>
                              <a:rPr kumimoji="1" lang="en-US" altLang="zh-CN" sz="1400" b="1" i="1" smtClean="0">
                                <a:solidFill>
                                  <a:schemeClr val="accent6"/>
                                </a:solidFill>
                                <a:latin typeface="Cambria Math" panose="02040503050406030204" pitchFamily="18" charset="0"/>
                              </a:rPr>
                              <m:t>𝑿</m:t>
                            </m:r>
                          </m:e>
                          <m:sub>
                            <m:r>
                              <a:rPr kumimoji="1" lang="en-US" altLang="zh-CN" sz="1400" b="1" i="1" smtClean="0">
                                <a:solidFill>
                                  <a:schemeClr val="accent6"/>
                                </a:solidFill>
                                <a:latin typeface="Cambria Math" panose="02040503050406030204" pitchFamily="18" charset="0"/>
                              </a:rPr>
                              <m:t>𝟐𝟐</m:t>
                            </m:r>
                          </m:sub>
                        </m:sSub>
                      </m:den>
                    </m:f>
                    <m:r>
                      <a:rPr kumimoji="1" lang="en-US" altLang="zh-CN" sz="1400" b="1" i="1" smtClean="0">
                        <a:solidFill>
                          <a:schemeClr val="tx1"/>
                        </a:solidFill>
                        <a:latin typeface="Cambria Math" panose="02040503050406030204" pitchFamily="18" charset="0"/>
                      </a:rPr>
                      <m:t>=</m:t>
                    </m:r>
                    <m:f>
                      <m:fPr>
                        <m:ctrlPr>
                          <a:rPr kumimoji="1" lang="en-US" altLang="zh-CN" sz="1400" i="1">
                            <a:solidFill>
                              <a:srgbClr val="C00000"/>
                            </a:solidFill>
                            <a:latin typeface="Cambria Math" panose="02040503050406030204" pitchFamily="18" charset="0"/>
                          </a:rPr>
                        </m:ctrlPr>
                      </m:fPr>
                      <m:num>
                        <m:r>
                          <a:rPr kumimoji="1" lang="en-US" altLang="zh-CN" sz="1400" i="1">
                            <a:solidFill>
                              <a:srgbClr val="C00000"/>
                            </a:solidFill>
                            <a:latin typeface="Cambria Math" panose="02040503050406030204" pitchFamily="18" charset="0"/>
                          </a:rPr>
                          <m:t>𝜕</m:t>
                        </m:r>
                        <m:r>
                          <a:rPr kumimoji="1" lang="en-US" altLang="zh-CN" sz="1400" i="1">
                            <a:solidFill>
                              <a:srgbClr val="C00000"/>
                            </a:solidFill>
                            <a:latin typeface="Cambria Math" panose="02040503050406030204" pitchFamily="18" charset="0"/>
                          </a:rPr>
                          <m:t>𝐽</m:t>
                        </m:r>
                      </m:num>
                      <m:den>
                        <m:r>
                          <a:rPr kumimoji="1" lang="en-US" altLang="zh-CN" sz="1400" i="1">
                            <a:solidFill>
                              <a:srgbClr val="C00000"/>
                            </a:solidFill>
                            <a:latin typeface="Cambria Math" panose="02040503050406030204" pitchFamily="18" charset="0"/>
                          </a:rPr>
                          <m:t>𝜕</m:t>
                        </m:r>
                        <m:sSub>
                          <m:sSubPr>
                            <m:ctrlPr>
                              <a:rPr kumimoji="1" lang="en-US" altLang="zh-CN" sz="1400" i="1">
                                <a:solidFill>
                                  <a:srgbClr val="C00000"/>
                                </a:solidFill>
                                <a:latin typeface="Cambria Math" panose="02040503050406030204" pitchFamily="18" charset="0"/>
                              </a:rPr>
                            </m:ctrlPr>
                          </m:sSubPr>
                          <m:e>
                            <m:r>
                              <a:rPr kumimoji="1" lang="en-US" altLang="zh-CN" sz="1400" i="1">
                                <a:solidFill>
                                  <a:srgbClr val="C00000"/>
                                </a:solidFill>
                                <a:latin typeface="Cambria Math" panose="02040503050406030204" pitchFamily="18" charset="0"/>
                              </a:rPr>
                              <m:t>𝑧</m:t>
                            </m:r>
                          </m:e>
                          <m:sub>
                            <m:r>
                              <a:rPr kumimoji="1" lang="en-US" altLang="zh-CN" sz="1400" b="0" i="1" smtClean="0">
                                <a:solidFill>
                                  <a:srgbClr val="C00000"/>
                                </a:solidFill>
                                <a:latin typeface="Cambria Math" panose="02040503050406030204" pitchFamily="18" charset="0"/>
                              </a:rPr>
                              <m:t>11</m:t>
                            </m:r>
                          </m:sub>
                        </m:sSub>
                      </m:den>
                    </m:f>
                    <m:r>
                      <a:rPr kumimoji="1" lang="en-US" altLang="zh-CN" sz="1400" b="0" i="1" smtClean="0">
                        <a:solidFill>
                          <a:srgbClr val="C00000"/>
                        </a:solidFill>
                        <a:latin typeface="Cambria Math" panose="02040503050406030204" pitchFamily="18" charset="0"/>
                      </a:rPr>
                      <m:t>⋅</m:t>
                    </m:r>
                    <m:sSub>
                      <m:sSubPr>
                        <m:ctrlPr>
                          <a:rPr kumimoji="1" lang="en-US" altLang="zh-CN" sz="1400" b="1" i="1" smtClean="0">
                            <a:solidFill>
                              <a:schemeClr val="accent1"/>
                            </a:solidFill>
                            <a:latin typeface="Cambria Math" panose="02040503050406030204" pitchFamily="18" charset="0"/>
                          </a:rPr>
                        </m:ctrlPr>
                      </m:sSubPr>
                      <m:e>
                        <m:r>
                          <a:rPr kumimoji="1" lang="en-US" altLang="zh-CN" sz="1400" b="1" i="1" smtClean="0">
                            <a:solidFill>
                              <a:schemeClr val="accent1"/>
                            </a:solidFill>
                            <a:latin typeface="Cambria Math" panose="02040503050406030204" pitchFamily="18" charset="0"/>
                          </a:rPr>
                          <m:t>𝑭</m:t>
                        </m:r>
                      </m:e>
                      <m:sub>
                        <m:r>
                          <a:rPr kumimoji="1" lang="en-US" altLang="zh-CN" sz="1400" b="1" i="1" smtClean="0">
                            <a:solidFill>
                              <a:schemeClr val="accent1"/>
                            </a:solidFill>
                            <a:latin typeface="Cambria Math" panose="02040503050406030204" pitchFamily="18" charset="0"/>
                          </a:rPr>
                          <m:t>𝟐𝟐</m:t>
                        </m:r>
                      </m:sub>
                    </m:sSub>
                  </m:oMath>
                </a14:m>
                <a:r>
                  <a:rPr kumimoji="1" lang="en-US" altLang="zh-CN" sz="1400" b="1" dirty="0"/>
                  <a:t> </a:t>
                </a:r>
                <a14:m>
                  <m:oMath xmlns:m="http://schemas.openxmlformats.org/officeDocument/2006/math">
                    <m:r>
                      <a:rPr kumimoji="1" lang="en-US" altLang="zh-CN" sz="1400" b="1" i="1">
                        <a:latin typeface="Cambria Math" panose="02040503050406030204" pitchFamily="18" charset="0"/>
                      </a:rPr>
                      <m:t>+</m:t>
                    </m:r>
                    <m:f>
                      <m:fPr>
                        <m:ctrlPr>
                          <a:rPr kumimoji="1" lang="en-US" altLang="zh-CN" sz="1400" i="1">
                            <a:solidFill>
                              <a:srgbClr val="C00000"/>
                            </a:solidFill>
                            <a:latin typeface="Cambria Math" panose="02040503050406030204" pitchFamily="18" charset="0"/>
                          </a:rPr>
                        </m:ctrlPr>
                      </m:fPr>
                      <m:num>
                        <m:r>
                          <a:rPr kumimoji="1" lang="en-US" altLang="zh-CN" sz="1400" i="1">
                            <a:solidFill>
                              <a:srgbClr val="C00000"/>
                            </a:solidFill>
                            <a:latin typeface="Cambria Math" panose="02040503050406030204" pitchFamily="18" charset="0"/>
                          </a:rPr>
                          <m:t>𝜕</m:t>
                        </m:r>
                        <m:r>
                          <a:rPr kumimoji="1" lang="en-US" altLang="zh-CN" sz="1400" i="1">
                            <a:solidFill>
                              <a:srgbClr val="C00000"/>
                            </a:solidFill>
                            <a:latin typeface="Cambria Math" panose="02040503050406030204" pitchFamily="18" charset="0"/>
                          </a:rPr>
                          <m:t>𝐽</m:t>
                        </m:r>
                      </m:num>
                      <m:den>
                        <m:r>
                          <a:rPr kumimoji="1" lang="en-US" altLang="zh-CN" sz="1400" i="1">
                            <a:solidFill>
                              <a:srgbClr val="C00000"/>
                            </a:solidFill>
                            <a:latin typeface="Cambria Math" panose="02040503050406030204" pitchFamily="18" charset="0"/>
                          </a:rPr>
                          <m:t>𝜕</m:t>
                        </m:r>
                        <m:sSub>
                          <m:sSubPr>
                            <m:ctrlPr>
                              <a:rPr kumimoji="1" lang="en-US" altLang="zh-CN" sz="1400" i="1">
                                <a:solidFill>
                                  <a:srgbClr val="C00000"/>
                                </a:solidFill>
                                <a:latin typeface="Cambria Math" panose="02040503050406030204" pitchFamily="18" charset="0"/>
                              </a:rPr>
                            </m:ctrlPr>
                          </m:sSubPr>
                          <m:e>
                            <m:r>
                              <a:rPr kumimoji="1" lang="en-US" altLang="zh-CN" sz="1400" i="1">
                                <a:solidFill>
                                  <a:srgbClr val="C00000"/>
                                </a:solidFill>
                                <a:latin typeface="Cambria Math" panose="02040503050406030204" pitchFamily="18" charset="0"/>
                              </a:rPr>
                              <m:t>𝑧</m:t>
                            </m:r>
                          </m:e>
                          <m:sub>
                            <m:r>
                              <a:rPr kumimoji="1" lang="en-US" altLang="zh-CN" sz="1400" b="0" i="1" smtClean="0">
                                <a:solidFill>
                                  <a:srgbClr val="C00000"/>
                                </a:solidFill>
                                <a:latin typeface="Cambria Math" panose="02040503050406030204" pitchFamily="18" charset="0"/>
                              </a:rPr>
                              <m:t>12</m:t>
                            </m:r>
                          </m:sub>
                        </m:sSub>
                      </m:den>
                    </m:f>
                    <m:r>
                      <a:rPr kumimoji="1" lang="en-US" altLang="zh-CN" sz="1400" i="1">
                        <a:solidFill>
                          <a:srgbClr val="C00000"/>
                        </a:solidFill>
                        <a:latin typeface="Cambria Math" panose="02040503050406030204" pitchFamily="18" charset="0"/>
                      </a:rPr>
                      <m:t>⋅</m:t>
                    </m:r>
                    <m:sSub>
                      <m:sSubPr>
                        <m:ctrlPr>
                          <a:rPr kumimoji="1" lang="en-US" altLang="zh-CN" sz="1400" b="1" i="1">
                            <a:solidFill>
                              <a:schemeClr val="accent1"/>
                            </a:solidFill>
                            <a:latin typeface="Cambria Math" panose="02040503050406030204" pitchFamily="18" charset="0"/>
                          </a:rPr>
                        </m:ctrlPr>
                      </m:sSubPr>
                      <m:e>
                        <m:r>
                          <a:rPr kumimoji="1" lang="en-US" altLang="zh-CN" sz="1400" b="1" i="1">
                            <a:solidFill>
                              <a:schemeClr val="accent1"/>
                            </a:solidFill>
                            <a:latin typeface="Cambria Math" panose="02040503050406030204" pitchFamily="18" charset="0"/>
                          </a:rPr>
                          <m:t>𝑭</m:t>
                        </m:r>
                      </m:e>
                      <m:sub>
                        <m:r>
                          <a:rPr kumimoji="1" lang="en-US" altLang="zh-CN" sz="1400" b="1" i="1" smtClean="0">
                            <a:solidFill>
                              <a:schemeClr val="accent1"/>
                            </a:solidFill>
                            <a:latin typeface="Cambria Math" panose="02040503050406030204" pitchFamily="18" charset="0"/>
                          </a:rPr>
                          <m:t>𝟐</m:t>
                        </m:r>
                        <m:r>
                          <a:rPr kumimoji="1" lang="en-US" altLang="zh-CN" sz="1400" b="1" i="1">
                            <a:solidFill>
                              <a:schemeClr val="accent1"/>
                            </a:solidFill>
                            <a:latin typeface="Cambria Math" panose="02040503050406030204" pitchFamily="18" charset="0"/>
                          </a:rPr>
                          <m:t>𝟏</m:t>
                        </m:r>
                      </m:sub>
                    </m:sSub>
                  </m:oMath>
                </a14:m>
                <a:r>
                  <a:rPr lang="en-US" altLang="zh-CN" sz="1400" dirty="0"/>
                  <a:t>+</a:t>
                </a:r>
                <a:r>
                  <a:rPr kumimoji="1" lang="en-US" altLang="zh-CN" sz="1400" b="1" dirty="0"/>
                  <a:t> </a:t>
                </a:r>
                <a14:m>
                  <m:oMath xmlns:m="http://schemas.openxmlformats.org/officeDocument/2006/math">
                    <m:r>
                      <a:rPr kumimoji="1" lang="en-US" altLang="zh-CN" sz="1400" b="1" i="1">
                        <a:latin typeface="Cambria Math" panose="02040503050406030204" pitchFamily="18" charset="0"/>
                      </a:rPr>
                      <m:t>+</m:t>
                    </m:r>
                    <m:f>
                      <m:fPr>
                        <m:ctrlPr>
                          <a:rPr kumimoji="1" lang="en-US" altLang="zh-CN" sz="1400" i="1">
                            <a:solidFill>
                              <a:srgbClr val="C00000"/>
                            </a:solidFill>
                            <a:latin typeface="Cambria Math" panose="02040503050406030204" pitchFamily="18" charset="0"/>
                          </a:rPr>
                        </m:ctrlPr>
                      </m:fPr>
                      <m:num>
                        <m:r>
                          <a:rPr kumimoji="1" lang="en-US" altLang="zh-CN" sz="1400" i="1">
                            <a:solidFill>
                              <a:srgbClr val="C00000"/>
                            </a:solidFill>
                            <a:latin typeface="Cambria Math" panose="02040503050406030204" pitchFamily="18" charset="0"/>
                          </a:rPr>
                          <m:t>𝜕</m:t>
                        </m:r>
                        <m:r>
                          <a:rPr kumimoji="1" lang="en-US" altLang="zh-CN" sz="1400" i="1">
                            <a:solidFill>
                              <a:srgbClr val="C00000"/>
                            </a:solidFill>
                            <a:latin typeface="Cambria Math" panose="02040503050406030204" pitchFamily="18" charset="0"/>
                          </a:rPr>
                          <m:t>𝐽</m:t>
                        </m:r>
                      </m:num>
                      <m:den>
                        <m:r>
                          <a:rPr kumimoji="1" lang="en-US" altLang="zh-CN" sz="1400" i="1">
                            <a:solidFill>
                              <a:srgbClr val="C00000"/>
                            </a:solidFill>
                            <a:latin typeface="Cambria Math" panose="02040503050406030204" pitchFamily="18" charset="0"/>
                          </a:rPr>
                          <m:t>𝜕</m:t>
                        </m:r>
                        <m:sSub>
                          <m:sSubPr>
                            <m:ctrlPr>
                              <a:rPr kumimoji="1" lang="en-US" altLang="zh-CN" sz="1400" i="1">
                                <a:solidFill>
                                  <a:srgbClr val="C00000"/>
                                </a:solidFill>
                                <a:latin typeface="Cambria Math" panose="02040503050406030204" pitchFamily="18" charset="0"/>
                              </a:rPr>
                            </m:ctrlPr>
                          </m:sSubPr>
                          <m:e>
                            <m:r>
                              <a:rPr kumimoji="1" lang="en-US" altLang="zh-CN" sz="1400" i="1">
                                <a:solidFill>
                                  <a:srgbClr val="C00000"/>
                                </a:solidFill>
                                <a:latin typeface="Cambria Math" panose="02040503050406030204" pitchFamily="18" charset="0"/>
                              </a:rPr>
                              <m:t>𝑧</m:t>
                            </m:r>
                          </m:e>
                          <m:sub>
                            <m:r>
                              <a:rPr kumimoji="1" lang="en-US" altLang="zh-CN" sz="1400" b="0" i="1" smtClean="0">
                                <a:solidFill>
                                  <a:srgbClr val="C00000"/>
                                </a:solidFill>
                                <a:latin typeface="Cambria Math" panose="02040503050406030204" pitchFamily="18" charset="0"/>
                              </a:rPr>
                              <m:t>21</m:t>
                            </m:r>
                          </m:sub>
                        </m:sSub>
                      </m:den>
                    </m:f>
                    <m:r>
                      <a:rPr kumimoji="1" lang="en-US" altLang="zh-CN" sz="1400" i="1">
                        <a:solidFill>
                          <a:srgbClr val="C00000"/>
                        </a:solidFill>
                        <a:latin typeface="Cambria Math" panose="02040503050406030204" pitchFamily="18" charset="0"/>
                      </a:rPr>
                      <m:t>⋅</m:t>
                    </m:r>
                    <m:sSub>
                      <m:sSubPr>
                        <m:ctrlPr>
                          <a:rPr kumimoji="1" lang="en-US" altLang="zh-CN" sz="1400" b="1" i="1">
                            <a:solidFill>
                              <a:schemeClr val="accent1"/>
                            </a:solidFill>
                            <a:latin typeface="Cambria Math" panose="02040503050406030204" pitchFamily="18" charset="0"/>
                          </a:rPr>
                        </m:ctrlPr>
                      </m:sSubPr>
                      <m:e>
                        <m:r>
                          <a:rPr kumimoji="1" lang="en-US" altLang="zh-CN" sz="1400" b="1" i="1">
                            <a:solidFill>
                              <a:schemeClr val="accent1"/>
                            </a:solidFill>
                            <a:latin typeface="Cambria Math" panose="02040503050406030204" pitchFamily="18" charset="0"/>
                          </a:rPr>
                          <m:t>𝑭</m:t>
                        </m:r>
                      </m:e>
                      <m:sub>
                        <m:r>
                          <a:rPr kumimoji="1" lang="en-US" altLang="zh-CN" sz="1400" b="1" i="1" smtClean="0">
                            <a:solidFill>
                              <a:schemeClr val="accent1"/>
                            </a:solidFill>
                            <a:latin typeface="Cambria Math" panose="02040503050406030204" pitchFamily="18" charset="0"/>
                          </a:rPr>
                          <m:t>𝟏𝟐</m:t>
                        </m:r>
                      </m:sub>
                    </m:sSub>
                    <m:r>
                      <a:rPr kumimoji="1" lang="en-US" altLang="zh-CN" sz="1400" b="1" i="1">
                        <a:latin typeface="Cambria Math" panose="02040503050406030204" pitchFamily="18" charset="0"/>
                      </a:rPr>
                      <m:t>+</m:t>
                    </m:r>
                    <m:f>
                      <m:fPr>
                        <m:ctrlPr>
                          <a:rPr kumimoji="1" lang="en-US" altLang="zh-CN" sz="1400" i="1">
                            <a:solidFill>
                              <a:srgbClr val="C00000"/>
                            </a:solidFill>
                            <a:latin typeface="Cambria Math" panose="02040503050406030204" pitchFamily="18" charset="0"/>
                          </a:rPr>
                        </m:ctrlPr>
                      </m:fPr>
                      <m:num>
                        <m:r>
                          <a:rPr kumimoji="1" lang="en-US" altLang="zh-CN" sz="1400" i="1">
                            <a:solidFill>
                              <a:srgbClr val="C00000"/>
                            </a:solidFill>
                            <a:latin typeface="Cambria Math" panose="02040503050406030204" pitchFamily="18" charset="0"/>
                          </a:rPr>
                          <m:t>𝜕</m:t>
                        </m:r>
                        <m:r>
                          <a:rPr kumimoji="1" lang="en-US" altLang="zh-CN" sz="1400" i="1">
                            <a:solidFill>
                              <a:srgbClr val="C00000"/>
                            </a:solidFill>
                            <a:latin typeface="Cambria Math" panose="02040503050406030204" pitchFamily="18" charset="0"/>
                          </a:rPr>
                          <m:t>𝐽</m:t>
                        </m:r>
                      </m:num>
                      <m:den>
                        <m:r>
                          <a:rPr kumimoji="1" lang="en-US" altLang="zh-CN" sz="1400" i="1">
                            <a:solidFill>
                              <a:srgbClr val="C00000"/>
                            </a:solidFill>
                            <a:latin typeface="Cambria Math" panose="02040503050406030204" pitchFamily="18" charset="0"/>
                          </a:rPr>
                          <m:t>𝜕</m:t>
                        </m:r>
                        <m:sSub>
                          <m:sSubPr>
                            <m:ctrlPr>
                              <a:rPr kumimoji="1" lang="en-US" altLang="zh-CN" sz="1400" i="1">
                                <a:solidFill>
                                  <a:srgbClr val="C00000"/>
                                </a:solidFill>
                                <a:latin typeface="Cambria Math" panose="02040503050406030204" pitchFamily="18" charset="0"/>
                              </a:rPr>
                            </m:ctrlPr>
                          </m:sSubPr>
                          <m:e>
                            <m:r>
                              <a:rPr kumimoji="1" lang="en-US" altLang="zh-CN" sz="1400" i="1">
                                <a:solidFill>
                                  <a:srgbClr val="C00000"/>
                                </a:solidFill>
                                <a:latin typeface="Cambria Math" panose="02040503050406030204" pitchFamily="18" charset="0"/>
                              </a:rPr>
                              <m:t>𝑧</m:t>
                            </m:r>
                          </m:e>
                          <m:sub>
                            <m:r>
                              <a:rPr kumimoji="1" lang="en-US" altLang="zh-CN" sz="1400" b="0" i="1" smtClean="0">
                                <a:solidFill>
                                  <a:srgbClr val="C00000"/>
                                </a:solidFill>
                                <a:latin typeface="Cambria Math" panose="02040503050406030204" pitchFamily="18" charset="0"/>
                              </a:rPr>
                              <m:t>22</m:t>
                            </m:r>
                          </m:sub>
                        </m:sSub>
                      </m:den>
                    </m:f>
                    <m:r>
                      <a:rPr kumimoji="1" lang="en-US" altLang="zh-CN" sz="1400" i="1">
                        <a:solidFill>
                          <a:srgbClr val="C00000"/>
                        </a:solidFill>
                        <a:latin typeface="Cambria Math" panose="02040503050406030204" pitchFamily="18" charset="0"/>
                      </a:rPr>
                      <m:t>⋅</m:t>
                    </m:r>
                    <m:sSub>
                      <m:sSubPr>
                        <m:ctrlPr>
                          <a:rPr kumimoji="1" lang="en-US" altLang="zh-CN" sz="1400" b="1" i="1">
                            <a:solidFill>
                              <a:schemeClr val="accent1"/>
                            </a:solidFill>
                            <a:latin typeface="Cambria Math" panose="02040503050406030204" pitchFamily="18" charset="0"/>
                          </a:rPr>
                        </m:ctrlPr>
                      </m:sSubPr>
                      <m:e>
                        <m:r>
                          <a:rPr kumimoji="1" lang="en-US" altLang="zh-CN" sz="1400" b="1" i="1">
                            <a:solidFill>
                              <a:schemeClr val="accent1"/>
                            </a:solidFill>
                            <a:latin typeface="Cambria Math" panose="02040503050406030204" pitchFamily="18" charset="0"/>
                          </a:rPr>
                          <m:t>𝑭</m:t>
                        </m:r>
                      </m:e>
                      <m:sub>
                        <m:r>
                          <a:rPr kumimoji="1" lang="en-US" altLang="zh-CN" sz="1400" b="1" i="1" smtClean="0">
                            <a:solidFill>
                              <a:schemeClr val="accent1"/>
                            </a:solidFill>
                            <a:latin typeface="Cambria Math" panose="02040503050406030204" pitchFamily="18" charset="0"/>
                          </a:rPr>
                          <m:t>𝟏</m:t>
                        </m:r>
                        <m:r>
                          <a:rPr kumimoji="1" lang="en-US" altLang="zh-CN" sz="1400" b="1" i="1">
                            <a:solidFill>
                              <a:schemeClr val="accent1"/>
                            </a:solidFill>
                            <a:latin typeface="Cambria Math" panose="02040503050406030204" pitchFamily="18" charset="0"/>
                          </a:rPr>
                          <m:t>𝟏</m:t>
                        </m:r>
                      </m:sub>
                    </m:sSub>
                  </m:oMath>
                </a14:m>
                <a:endParaRPr lang="zh-CN" altLang="en-US" sz="1400" dirty="0"/>
              </a:p>
            </p:txBody>
          </p:sp>
        </mc:Choice>
        <mc:Fallback xmlns="">
          <p:sp>
            <p:nvSpPr>
              <p:cNvPr id="36" name="文本框 35">
                <a:extLst>
                  <a:ext uri="{FF2B5EF4-FFF2-40B4-BE49-F238E27FC236}">
                    <a16:creationId xmlns:a16="http://schemas.microsoft.com/office/drawing/2014/main" id="{FCE02FE2-459F-76E1-CCE7-1BC7ED7F3A2C}"/>
                  </a:ext>
                </a:extLst>
              </p:cNvPr>
              <p:cNvSpPr txBox="1">
                <a:spLocks noRot="1" noChangeAspect="1" noMove="1" noResize="1" noEditPoints="1" noAdjustHandles="1" noChangeArrowheads="1" noChangeShapeType="1" noTextEdit="1"/>
              </p:cNvSpPr>
              <p:nvPr/>
            </p:nvSpPr>
            <p:spPr>
              <a:xfrm>
                <a:off x="6956008" y="3475126"/>
                <a:ext cx="4331752" cy="43460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BA0ACBC-A489-DB7C-480E-A02BD18BE740}"/>
                  </a:ext>
                </a:extLst>
              </p:cNvPr>
              <p:cNvSpPr txBox="1"/>
              <p:nvPr/>
            </p:nvSpPr>
            <p:spPr>
              <a:xfrm>
                <a:off x="6369375" y="4479013"/>
                <a:ext cx="2669846"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𝑿</m:t>
                              </m:r>
                            </m:e>
                            <m:sub>
                              <m:r>
                                <a:rPr kumimoji="1" lang="en-US" altLang="zh-CN" sz="1200" b="1" i="1" smtClean="0">
                                  <a:solidFill>
                                    <a:schemeClr val="accent6"/>
                                  </a:solidFill>
                                  <a:latin typeface="Cambria Math" panose="02040503050406030204" pitchFamily="18" charset="0"/>
                                </a:rPr>
                                <m:t>𝟑𝟏</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𝟐</m:t>
                          </m:r>
                          <m:r>
                            <a:rPr kumimoji="1" lang="en-US" altLang="zh-CN" sz="1200" b="1" i="1" smtClean="0">
                              <a:solidFill>
                                <a:schemeClr val="accent1"/>
                              </a:solidFill>
                              <a:latin typeface="Cambria Math" panose="02040503050406030204" pitchFamily="18" charset="0"/>
                            </a:rPr>
                            <m:t>𝟏</m:t>
                          </m:r>
                        </m:sub>
                      </m:sSub>
                    </m:oMath>
                  </m:oMathPara>
                </a14:m>
                <a:endParaRPr lang="zh-CN" altLang="en-US" sz="1200" dirty="0"/>
              </a:p>
            </p:txBody>
          </p:sp>
        </mc:Choice>
        <mc:Fallback xmlns="">
          <p:sp>
            <p:nvSpPr>
              <p:cNvPr id="37" name="文本框 36">
                <a:extLst>
                  <a:ext uri="{FF2B5EF4-FFF2-40B4-BE49-F238E27FC236}">
                    <a16:creationId xmlns:a16="http://schemas.microsoft.com/office/drawing/2014/main" id="{ABA0ACBC-A489-DB7C-480E-A02BD18BE740}"/>
                  </a:ext>
                </a:extLst>
              </p:cNvPr>
              <p:cNvSpPr txBox="1">
                <a:spLocks noRot="1" noChangeAspect="1" noMove="1" noResize="1" noEditPoints="1" noAdjustHandles="1" noChangeArrowheads="1" noChangeShapeType="1" noTextEdit="1"/>
              </p:cNvSpPr>
              <p:nvPr/>
            </p:nvSpPr>
            <p:spPr>
              <a:xfrm>
                <a:off x="6369375" y="4479013"/>
                <a:ext cx="2669846" cy="474553"/>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5C0BADD-14CB-0A71-4B8D-30BDF96D4463}"/>
                  </a:ext>
                </a:extLst>
              </p:cNvPr>
              <p:cNvSpPr txBox="1"/>
              <p:nvPr/>
            </p:nvSpPr>
            <p:spPr>
              <a:xfrm>
                <a:off x="6789115" y="4981589"/>
                <a:ext cx="2669846"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𝑿</m:t>
                              </m:r>
                            </m:e>
                            <m:sub>
                              <m:r>
                                <a:rPr kumimoji="1" lang="en-US" altLang="zh-CN" sz="1200" b="1" i="1" smtClean="0">
                                  <a:solidFill>
                                    <a:schemeClr val="accent6"/>
                                  </a:solidFill>
                                  <a:latin typeface="Cambria Math" panose="02040503050406030204" pitchFamily="18" charset="0"/>
                                </a:rPr>
                                <m:t>𝟑𝟐</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𝟐𝟐</m:t>
                          </m:r>
                        </m:sub>
                      </m:sSub>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22</m:t>
                              </m:r>
                            </m:sub>
                          </m:sSub>
                        </m:den>
                      </m:f>
                      <m:r>
                        <a:rPr kumimoji="1" lang="en-US" altLang="zh-CN" sz="1200" i="1">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smtClean="0">
                              <a:solidFill>
                                <a:schemeClr val="accent1"/>
                              </a:solidFill>
                              <a:latin typeface="Cambria Math" panose="02040503050406030204" pitchFamily="18" charset="0"/>
                            </a:rPr>
                            <m:t>𝟐𝟏</m:t>
                          </m:r>
                        </m:sub>
                      </m:sSub>
                    </m:oMath>
                  </m:oMathPara>
                </a14:m>
                <a:endParaRPr lang="zh-CN" altLang="en-US" sz="1200" dirty="0"/>
              </a:p>
            </p:txBody>
          </p:sp>
        </mc:Choice>
        <mc:Fallback xmlns="">
          <p:sp>
            <p:nvSpPr>
              <p:cNvPr id="39" name="文本框 38">
                <a:extLst>
                  <a:ext uri="{FF2B5EF4-FFF2-40B4-BE49-F238E27FC236}">
                    <a16:creationId xmlns:a16="http://schemas.microsoft.com/office/drawing/2014/main" id="{25C0BADD-14CB-0A71-4B8D-30BDF96D4463}"/>
                  </a:ext>
                </a:extLst>
              </p:cNvPr>
              <p:cNvSpPr txBox="1">
                <a:spLocks noRot="1" noChangeAspect="1" noMove="1" noResize="1" noEditPoints="1" noAdjustHandles="1" noChangeArrowheads="1" noChangeShapeType="1" noTextEdit="1"/>
              </p:cNvSpPr>
              <p:nvPr/>
            </p:nvSpPr>
            <p:spPr>
              <a:xfrm>
                <a:off x="6789115" y="4981589"/>
                <a:ext cx="2669846" cy="47455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5668B5CD-3F3C-05FB-6168-915A8FDCE406}"/>
                  </a:ext>
                </a:extLst>
              </p:cNvPr>
              <p:cNvSpPr txBox="1"/>
              <p:nvPr/>
            </p:nvSpPr>
            <p:spPr>
              <a:xfrm>
                <a:off x="6369375" y="5528609"/>
                <a:ext cx="2669846" cy="474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1200" b="1" i="1" smtClean="0">
                              <a:solidFill>
                                <a:schemeClr val="accent6"/>
                              </a:solidFill>
                              <a:latin typeface="Cambria Math" panose="02040503050406030204" pitchFamily="18" charset="0"/>
                            </a:rPr>
                          </m:ctrlPr>
                        </m:fPr>
                        <m:num>
                          <m:r>
                            <a:rPr kumimoji="1" lang="en-US" altLang="zh-CN" sz="1200" b="1" i="1">
                              <a:solidFill>
                                <a:schemeClr val="accent6"/>
                              </a:solidFill>
                              <a:latin typeface="Cambria Math" panose="02040503050406030204" pitchFamily="18" charset="0"/>
                            </a:rPr>
                            <m:t>𝝏</m:t>
                          </m:r>
                          <m:r>
                            <a:rPr kumimoji="1" lang="en-US" altLang="zh-CN" sz="1200" b="1" i="1" smtClean="0">
                              <a:solidFill>
                                <a:schemeClr val="accent6"/>
                              </a:solidFill>
                              <a:latin typeface="Cambria Math" panose="02040503050406030204" pitchFamily="18" charset="0"/>
                            </a:rPr>
                            <m:t>𝑱</m:t>
                          </m:r>
                        </m:num>
                        <m:den>
                          <m:r>
                            <a:rPr kumimoji="1" lang="en-US" altLang="zh-CN" sz="1200" b="1" i="1">
                              <a:solidFill>
                                <a:schemeClr val="accent6"/>
                              </a:solidFill>
                              <a:latin typeface="Cambria Math" panose="02040503050406030204" pitchFamily="18" charset="0"/>
                            </a:rPr>
                            <m:t>𝝏</m:t>
                          </m:r>
                          <m:sSub>
                            <m:sSubPr>
                              <m:ctrlPr>
                                <a:rPr kumimoji="1" lang="en-US" altLang="zh-CN" sz="1200" b="1" i="1" smtClean="0">
                                  <a:solidFill>
                                    <a:schemeClr val="accent6"/>
                                  </a:solidFill>
                                  <a:latin typeface="Cambria Math" panose="02040503050406030204" pitchFamily="18" charset="0"/>
                                </a:rPr>
                              </m:ctrlPr>
                            </m:sSubPr>
                            <m:e>
                              <m:r>
                                <a:rPr kumimoji="1" lang="en-US" altLang="zh-CN" sz="1200" b="1" i="1" smtClean="0">
                                  <a:solidFill>
                                    <a:schemeClr val="accent6"/>
                                  </a:solidFill>
                                  <a:latin typeface="Cambria Math" panose="02040503050406030204" pitchFamily="18" charset="0"/>
                                </a:rPr>
                                <m:t>𝑿</m:t>
                              </m:r>
                            </m:e>
                            <m:sub>
                              <m:r>
                                <a:rPr kumimoji="1" lang="en-US" altLang="zh-CN" sz="1200" b="1" i="1" smtClean="0">
                                  <a:solidFill>
                                    <a:schemeClr val="accent6"/>
                                  </a:solidFill>
                                  <a:latin typeface="Cambria Math" panose="02040503050406030204" pitchFamily="18" charset="0"/>
                                </a:rPr>
                                <m:t>𝟑𝟑</m:t>
                              </m:r>
                            </m:sub>
                          </m:sSub>
                        </m:den>
                      </m:f>
                      <m:r>
                        <a:rPr kumimoji="1" lang="en-US" altLang="zh-CN" sz="1200" b="1" i="1" smtClean="0">
                          <a:solidFill>
                            <a:schemeClr val="tx1"/>
                          </a:solidFill>
                          <a:latin typeface="Cambria Math" panose="02040503050406030204" pitchFamily="18" charset="0"/>
                        </a:rPr>
                        <m:t>=</m:t>
                      </m:r>
                      <m:f>
                        <m:fPr>
                          <m:ctrlPr>
                            <a:rPr kumimoji="1" lang="en-US" altLang="zh-CN" sz="1200" i="1">
                              <a:solidFill>
                                <a:srgbClr val="C00000"/>
                              </a:solidFill>
                              <a:latin typeface="Cambria Math" panose="02040503050406030204" pitchFamily="18" charset="0"/>
                            </a:rPr>
                          </m:ctrlPr>
                        </m:fPr>
                        <m:num>
                          <m:r>
                            <a:rPr kumimoji="1" lang="en-US" altLang="zh-CN" sz="1200" i="1">
                              <a:solidFill>
                                <a:srgbClr val="C00000"/>
                              </a:solidFill>
                              <a:latin typeface="Cambria Math" panose="02040503050406030204" pitchFamily="18" charset="0"/>
                            </a:rPr>
                            <m:t>𝜕</m:t>
                          </m:r>
                          <m:r>
                            <a:rPr kumimoji="1" lang="en-US" altLang="zh-CN" sz="1200" i="1">
                              <a:solidFill>
                                <a:srgbClr val="C00000"/>
                              </a:solidFill>
                              <a:latin typeface="Cambria Math" panose="02040503050406030204" pitchFamily="18" charset="0"/>
                            </a:rPr>
                            <m:t>𝐽</m:t>
                          </m:r>
                        </m:num>
                        <m:den>
                          <m:r>
                            <a:rPr kumimoji="1" lang="en-US" altLang="zh-CN" sz="1200" i="1">
                              <a:solidFill>
                                <a:srgbClr val="C00000"/>
                              </a:solidFill>
                              <a:latin typeface="Cambria Math" panose="02040503050406030204" pitchFamily="18" charset="0"/>
                            </a:rPr>
                            <m:t>𝜕</m:t>
                          </m:r>
                          <m:sSub>
                            <m:sSubPr>
                              <m:ctrlPr>
                                <a:rPr kumimoji="1" lang="en-US" altLang="zh-CN" sz="1200" i="1">
                                  <a:solidFill>
                                    <a:srgbClr val="C00000"/>
                                  </a:solidFill>
                                  <a:latin typeface="Cambria Math" panose="02040503050406030204" pitchFamily="18" charset="0"/>
                                </a:rPr>
                              </m:ctrlPr>
                            </m:sSubPr>
                            <m:e>
                              <m:r>
                                <a:rPr kumimoji="1" lang="en-US" altLang="zh-CN" sz="1200" i="1">
                                  <a:solidFill>
                                    <a:srgbClr val="C00000"/>
                                  </a:solidFill>
                                  <a:latin typeface="Cambria Math" panose="02040503050406030204" pitchFamily="18" charset="0"/>
                                </a:rPr>
                                <m:t>𝑧</m:t>
                              </m:r>
                            </m:e>
                            <m:sub>
                              <m:r>
                                <a:rPr kumimoji="1" lang="en-US" altLang="zh-CN" sz="1200" b="0" i="1" smtClean="0">
                                  <a:solidFill>
                                    <a:srgbClr val="C00000"/>
                                  </a:solidFill>
                                  <a:latin typeface="Cambria Math" panose="02040503050406030204" pitchFamily="18" charset="0"/>
                                </a:rPr>
                                <m:t>21</m:t>
                              </m:r>
                            </m:sub>
                          </m:sSub>
                        </m:den>
                      </m:f>
                      <m:r>
                        <a:rPr kumimoji="1" lang="en-US" altLang="zh-CN" sz="1200" b="0" i="1" smtClean="0">
                          <a:solidFill>
                            <a:srgbClr val="C00000"/>
                          </a:solidFill>
                          <a:latin typeface="Cambria Math" panose="02040503050406030204" pitchFamily="18" charset="0"/>
                        </a:rPr>
                        <m:t>⋅</m:t>
                      </m:r>
                      <m:sSub>
                        <m:sSubPr>
                          <m:ctrlPr>
                            <a:rPr kumimoji="1" lang="en-US" altLang="zh-CN" sz="1200" b="1" i="1">
                              <a:solidFill>
                                <a:schemeClr val="accent1"/>
                              </a:solidFill>
                              <a:latin typeface="Cambria Math" panose="02040503050406030204" pitchFamily="18" charset="0"/>
                            </a:rPr>
                          </m:ctrlPr>
                        </m:sSubPr>
                        <m:e>
                          <m:r>
                            <a:rPr kumimoji="1" lang="en-US" altLang="zh-CN" sz="1200" b="1" i="1">
                              <a:solidFill>
                                <a:schemeClr val="accent1"/>
                              </a:solidFill>
                              <a:latin typeface="Cambria Math" panose="02040503050406030204" pitchFamily="18" charset="0"/>
                            </a:rPr>
                            <m:t>𝑭</m:t>
                          </m:r>
                        </m:e>
                        <m:sub>
                          <m:r>
                            <a:rPr kumimoji="1" lang="en-US" altLang="zh-CN" sz="1200" b="1" i="1">
                              <a:solidFill>
                                <a:schemeClr val="accent1"/>
                              </a:solidFill>
                              <a:latin typeface="Cambria Math" panose="02040503050406030204" pitchFamily="18" charset="0"/>
                            </a:rPr>
                            <m:t>𝟐𝟐</m:t>
                          </m:r>
                        </m:sub>
                      </m:sSub>
                    </m:oMath>
                  </m:oMathPara>
                </a14:m>
                <a:endParaRPr lang="zh-CN" altLang="en-US" sz="1200" dirty="0"/>
              </a:p>
            </p:txBody>
          </p:sp>
        </mc:Choice>
        <mc:Fallback xmlns="">
          <p:sp>
            <p:nvSpPr>
              <p:cNvPr id="40" name="文本框 39">
                <a:extLst>
                  <a:ext uri="{FF2B5EF4-FFF2-40B4-BE49-F238E27FC236}">
                    <a16:creationId xmlns:a16="http://schemas.microsoft.com/office/drawing/2014/main" id="{5668B5CD-3F3C-05FB-6168-915A8FDCE406}"/>
                  </a:ext>
                </a:extLst>
              </p:cNvPr>
              <p:cNvSpPr txBox="1">
                <a:spLocks noRot="1" noChangeAspect="1" noMove="1" noResize="1" noEditPoints="1" noAdjustHandles="1" noChangeArrowheads="1" noChangeShapeType="1" noTextEdit="1"/>
              </p:cNvSpPr>
              <p:nvPr/>
            </p:nvSpPr>
            <p:spPr>
              <a:xfrm>
                <a:off x="6369375" y="5528609"/>
                <a:ext cx="2669846" cy="474553"/>
              </a:xfrm>
              <a:prstGeom prst="rect">
                <a:avLst/>
              </a:prstGeom>
              <a:blipFill>
                <a:blip r:embed="rId19"/>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807" y="4402133"/>
            <a:ext cx="3357914" cy="1034973"/>
          </a:xfrm>
          <a:prstGeom prst="rect">
            <a:avLst/>
          </a:prstGeom>
        </p:spPr>
      </p:pic>
      <p:sp>
        <p:nvSpPr>
          <p:cNvPr id="3" name="灯片编号占位符 2"/>
          <p:cNvSpPr>
            <a:spLocks noGrp="1"/>
          </p:cNvSpPr>
          <p:nvPr>
            <p:ph type="sldNum" sz="quarter" idx="14"/>
          </p:nvPr>
        </p:nvSpPr>
        <p:spPr/>
        <p:txBody>
          <a:bodyPr/>
          <a:lstStyle/>
          <a:p>
            <a:fld id="{AF69888C-E133-43D9-A638-B5C95925B91C}" type="slidenum">
              <a:rPr lang="zh-CN" altLang="en-US" smtClean="0"/>
              <a:t>40</a:t>
            </a:fld>
            <a:endParaRPr lang="zh-CN" altLang="en-US" dirty="0"/>
          </a:p>
        </p:txBody>
      </p:sp>
    </p:spTree>
    <p:extLst>
      <p:ext uri="{BB962C8B-B14F-4D97-AF65-F5344CB8AC3E}">
        <p14:creationId xmlns:p14="http://schemas.microsoft.com/office/powerpoint/2010/main" val="1825801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637" y="1943952"/>
            <a:ext cx="774377" cy="771971"/>
          </a:xfrm>
          <a:prstGeom prst="rect">
            <a:avLst/>
          </a:prstGeom>
        </p:spPr>
      </p:pic>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17" name="文本框 16">
            <a:extLst>
              <a:ext uri="{FF2B5EF4-FFF2-40B4-BE49-F238E27FC236}">
                <a16:creationId xmlns:a16="http://schemas.microsoft.com/office/drawing/2014/main" id="{E9853B30-33E8-59B3-0436-BFA54DBED5D3}"/>
              </a:ext>
            </a:extLst>
          </p:cNvPr>
          <p:cNvSpPr txBox="1"/>
          <p:nvPr/>
        </p:nvSpPr>
        <p:spPr>
          <a:xfrm>
            <a:off x="1426244" y="858147"/>
            <a:ext cx="877163" cy="369332"/>
          </a:xfrm>
          <a:prstGeom prst="rect">
            <a:avLst/>
          </a:prstGeom>
          <a:noFill/>
        </p:spPr>
        <p:txBody>
          <a:bodyPr wrap="none" rtlCol="0">
            <a:spAutoFit/>
          </a:bodyPr>
          <a:lstStyle/>
          <a:p>
            <a:pPr algn="l"/>
            <a:r>
              <a:rPr kumimoji="1" lang="zh-CN" altLang="en-US" b="1" dirty="0">
                <a:latin typeface="+mn-ea"/>
              </a:rPr>
              <a:t>卷积层</a:t>
            </a:r>
          </a:p>
        </p:txBody>
      </p:sp>
      <p:sp>
        <p:nvSpPr>
          <p:cNvPr id="92" name="椭圆 91">
            <a:extLst>
              <a:ext uri="{FF2B5EF4-FFF2-40B4-BE49-F238E27FC236}">
                <a16:creationId xmlns:a16="http://schemas.microsoft.com/office/drawing/2014/main" id="{E03DB5C0-F7DD-2A0D-B735-7D6282CCBDC5}"/>
              </a:ext>
            </a:extLst>
          </p:cNvPr>
          <p:cNvSpPr/>
          <p:nvPr/>
        </p:nvSpPr>
        <p:spPr>
          <a:xfrm>
            <a:off x="715460" y="911958"/>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233E56E-2DFB-DA24-2CA1-E1B6108251D8}"/>
                  </a:ext>
                </a:extLst>
              </p:cNvPr>
              <p:cNvSpPr txBox="1"/>
              <p:nvPr/>
            </p:nvSpPr>
            <p:spPr>
              <a:xfrm>
                <a:off x="2512741" y="782309"/>
                <a:ext cx="9345315" cy="499560"/>
              </a:xfrm>
              <a:prstGeom prst="rect">
                <a:avLst/>
              </a:prstGeom>
              <a:noFill/>
            </p:spPr>
            <p:txBody>
              <a:bodyPr wrap="none" rtlCol="0">
                <a:spAutoFit/>
              </a:bodyPr>
              <a:lstStyle/>
              <a:p>
                <a:r>
                  <a:rPr kumimoji="1" lang="zh-CN" altLang="en-US" dirty="0">
                    <a:latin typeface="+mn-ea"/>
                  </a:rPr>
                  <a:t>卷积层为</a:t>
                </a:r>
                <a14:m>
                  <m:oMath xmlns:m="http://schemas.openxmlformats.org/officeDocument/2006/math">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层</m:t>
                    </m:r>
                  </m:oMath>
                </a14:m>
                <a:r>
                  <a:rPr kumimoji="1" lang="zh-CN" altLang="en-US" dirty="0">
                    <a:latin typeface="+mn-ea"/>
                  </a:rPr>
                  <a:t>，上层经</a:t>
                </a:r>
                <a14:m>
                  <m:oMath xmlns:m="http://schemas.openxmlformats.org/officeDocument/2006/math">
                    <m:r>
                      <a:rPr kumimoji="1" lang="en-US" altLang="zh-CN" i="1">
                        <a:latin typeface="Cambria Math" panose="02040503050406030204" pitchFamily="18" charset="0"/>
                      </a:rPr>
                      <m:t>𝑙</m:t>
                    </m:r>
                  </m:oMath>
                </a14:m>
                <a:r>
                  <a:rPr kumimoji="1" lang="zh-CN" altLang="en-US" dirty="0">
                    <a:latin typeface="+mn-ea"/>
                  </a:rPr>
                  <a:t>层池化层回传至</a:t>
                </a:r>
                <a14:m>
                  <m:oMath xmlns:m="http://schemas.openxmlformats.org/officeDocument/2006/math">
                    <m:r>
                      <a:rPr kumimoji="1" lang="en-US" altLang="zh-CN" i="1">
                        <a:latin typeface="Cambria Math" panose="02040503050406030204" pitchFamily="18" charset="0"/>
                      </a:rPr>
                      <m:t>𝑙</m:t>
                    </m:r>
                    <m:r>
                      <a:rPr kumimoji="1" lang="en-US" altLang="zh-CN" i="1">
                        <a:latin typeface="Cambria Math" panose="02040503050406030204" pitchFamily="18" charset="0"/>
                      </a:rPr>
                      <m:t>−1</m:t>
                    </m:r>
                  </m:oMath>
                </a14:m>
                <a:r>
                  <a:rPr kumimoji="1" lang="zh-CN" altLang="en-US" dirty="0">
                    <a:latin typeface="+mn-ea"/>
                  </a:rPr>
                  <a:t>层的梯度为</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p>
                        </m:sSup>
                      </m:den>
                    </m:f>
                    <m:r>
                      <a:rPr kumimoji="1" lang="zh-CN" altLang="en-US" b="0" i="0" smtClean="0">
                        <a:latin typeface="Cambria Math" panose="02040503050406030204" pitchFamily="18" charset="0"/>
                      </a:rPr>
                      <m:t>，</m:t>
                    </m:r>
                    <m:r>
                      <a:rPr kumimoji="1" lang="zh-CN" altLang="en-US" i="1">
                        <a:latin typeface="Cambria Math" panose="02040503050406030204" pitchFamily="18" charset="0"/>
                      </a:rPr>
                      <m:t>为</m:t>
                    </m:r>
                    <m:r>
                      <a:rPr kumimoji="1" lang="zh-CN" altLang="en-US" i="1" smtClean="0">
                        <a:latin typeface="Cambria Math" panose="02040503050406030204" pitchFamily="18" charset="0"/>
                      </a:rPr>
                      <m:t>方便</m:t>
                    </m:r>
                    <m:r>
                      <a:rPr kumimoji="1" lang="zh-CN" altLang="en-US" i="1">
                        <a:latin typeface="Cambria Math" panose="02040503050406030204" pitchFamily="18" charset="0"/>
                      </a:rPr>
                      <m:t>表示</m:t>
                    </m:r>
                    <m:r>
                      <a:rPr kumimoji="1" lang="zh-CN" altLang="en-US" i="1" smtClean="0">
                        <a:latin typeface="Cambria Math" panose="02040503050406030204" pitchFamily="18" charset="0"/>
                      </a:rPr>
                      <m:t>后</m:t>
                    </m:r>
                    <m:r>
                      <a:rPr kumimoji="1" lang="zh-CN" altLang="en-US" i="1">
                        <a:latin typeface="Cambria Math" panose="02040503050406030204" pitchFamily="18" charset="0"/>
                      </a:rPr>
                      <m:t>统一</m:t>
                    </m:r>
                    <m:r>
                      <a:rPr kumimoji="1" lang="zh-CN" altLang="en-US" i="1" smtClean="0">
                        <a:latin typeface="Cambria Math" panose="02040503050406030204" pitchFamily="18" charset="0"/>
                      </a:rPr>
                      <m:t>写为</m:t>
                    </m:r>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a14:m>
                <a:endParaRPr kumimoji="1" lang="zh-CN" altLang="en-US" dirty="0">
                  <a:latin typeface="+mn-ea"/>
                </a:endParaRPr>
              </a:p>
            </p:txBody>
          </p:sp>
        </mc:Choice>
        <mc:Fallback xmlns="">
          <p:sp>
            <p:nvSpPr>
              <p:cNvPr id="95" name="文本框 94">
                <a:extLst>
                  <a:ext uri="{FF2B5EF4-FFF2-40B4-BE49-F238E27FC236}">
                    <a16:creationId xmlns:a16="http://schemas.microsoft.com/office/drawing/2014/main" id="{9233E56E-2DFB-DA24-2CA1-E1B6108251D8}"/>
                  </a:ext>
                </a:extLst>
              </p:cNvPr>
              <p:cNvSpPr txBox="1">
                <a:spLocks noRot="1" noChangeAspect="1" noMove="1" noResize="1" noEditPoints="1" noAdjustHandles="1" noChangeArrowheads="1" noChangeShapeType="1" noTextEdit="1"/>
              </p:cNvSpPr>
              <p:nvPr/>
            </p:nvSpPr>
            <p:spPr>
              <a:xfrm>
                <a:off x="2512741" y="782309"/>
                <a:ext cx="9345315" cy="499560"/>
              </a:xfrm>
              <a:prstGeom prst="rect">
                <a:avLst/>
              </a:prstGeom>
              <a:blipFill>
                <a:blip r:embed="rId4"/>
                <a:stretch>
                  <a:fillRect l="-522"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D110601-AD23-4439-2BCB-CB7F2B49FEE7}"/>
                  </a:ext>
                </a:extLst>
              </p:cNvPr>
              <p:cNvSpPr txBox="1"/>
              <p:nvPr/>
            </p:nvSpPr>
            <p:spPr>
              <a:xfrm>
                <a:off x="478433" y="1371878"/>
                <a:ext cx="4716786" cy="499560"/>
              </a:xfrm>
              <a:prstGeom prst="rect">
                <a:avLst/>
              </a:prstGeom>
              <a:noFill/>
            </p:spPr>
            <p:txBody>
              <a:bodyPr wrap="square">
                <a:spAutoFit/>
              </a:bodyPr>
              <a:lstStyle/>
              <a:p>
                <a:r>
                  <a:rPr kumimoji="1" lang="zh-CN" altLang="en-US" dirty="0"/>
                  <a:t>以</a:t>
                </a:r>
                <a14:m>
                  <m:oMath xmlns:m="http://schemas.openxmlformats.org/officeDocument/2006/math">
                    <m:r>
                      <a:rPr kumimoji="1" lang="en-US" altLang="zh-CN" b="1" i="1">
                        <a:solidFill>
                          <a:schemeClr val="accent6"/>
                        </a:solidFill>
                        <a:latin typeface="Cambria Math" panose="02040503050406030204" pitchFamily="18" charset="0"/>
                      </a:rPr>
                      <m:t>𝑿</m:t>
                    </m:r>
                  </m:oMath>
                </a14:m>
                <a:r>
                  <a:rPr kumimoji="1" lang="zh-CN" altLang="en-US" dirty="0"/>
                  <a:t>表达</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𝑧</m:t>
                        </m:r>
                      </m:e>
                      <m:sup>
                        <m:r>
                          <a:rPr kumimoji="1" lang="en-US" altLang="zh-CN" i="1">
                            <a:latin typeface="Cambria Math" panose="02040503050406030204" pitchFamily="18" charset="0"/>
                          </a:rPr>
                          <m:t>𝑙</m:t>
                        </m:r>
                        <m:r>
                          <a:rPr kumimoji="1" lang="en-US" altLang="zh-CN" i="1">
                            <a:latin typeface="Cambria Math" panose="02040503050406030204" pitchFamily="18" charset="0"/>
                          </a:rPr>
                          <m:t>−2</m:t>
                        </m:r>
                      </m:sup>
                    </m:sSup>
                  </m:oMath>
                </a14:m>
                <a:r>
                  <a:rPr kumimoji="1" lang="zh-CN" altLang="en-US" dirty="0"/>
                  <a:t>，则求解</a:t>
                </a:r>
                <a14:m>
                  <m:oMath xmlns:m="http://schemas.openxmlformats.org/officeDocument/2006/math">
                    <m:f>
                      <m:fPr>
                        <m:ctrlPr>
                          <a:rPr kumimoji="1" lang="en-US" altLang="zh-CN" b="1" i="1">
                            <a:solidFill>
                              <a:schemeClr val="accent6"/>
                            </a:solidFill>
                            <a:latin typeface="Cambria Math" panose="02040503050406030204" pitchFamily="18" charset="0"/>
                          </a:rPr>
                        </m:ctrlPr>
                      </m:fPr>
                      <m:num>
                        <m:r>
                          <a:rPr kumimoji="1" lang="en-US" altLang="zh-CN" b="1" i="1">
                            <a:solidFill>
                              <a:schemeClr val="accent6"/>
                            </a:solidFill>
                            <a:latin typeface="Cambria Math" panose="02040503050406030204" pitchFamily="18" charset="0"/>
                          </a:rPr>
                          <m:t>𝝏</m:t>
                        </m:r>
                        <m:r>
                          <a:rPr kumimoji="1" lang="en-US" altLang="zh-CN" b="1" i="1">
                            <a:solidFill>
                              <a:schemeClr val="accent6"/>
                            </a:solidFill>
                            <a:latin typeface="Cambria Math" panose="02040503050406030204" pitchFamily="18" charset="0"/>
                          </a:rPr>
                          <m:t>𝑱</m:t>
                        </m:r>
                      </m:num>
                      <m:den>
                        <m:r>
                          <a:rPr kumimoji="1" lang="en-US" altLang="zh-CN" b="1" i="1">
                            <a:solidFill>
                              <a:schemeClr val="accent6"/>
                            </a:solidFill>
                            <a:latin typeface="Cambria Math" panose="02040503050406030204" pitchFamily="18" charset="0"/>
                          </a:rPr>
                          <m:t>𝝏</m:t>
                        </m:r>
                        <m:r>
                          <a:rPr kumimoji="1" lang="en-US" altLang="zh-CN" b="1" i="1">
                            <a:solidFill>
                              <a:schemeClr val="accent6"/>
                            </a:solidFill>
                            <a:latin typeface="Cambria Math" panose="02040503050406030204" pitchFamily="18" charset="0"/>
                          </a:rPr>
                          <m:t>𝑿</m:t>
                        </m:r>
                      </m:den>
                    </m:f>
                    <m:r>
                      <a:rPr kumimoji="1" lang="en-US" altLang="zh-CN" i="1">
                        <a:latin typeface="Cambria Math" panose="02040503050406030204" pitchFamily="18" charset="0"/>
                      </a:rPr>
                      <m:t>=</m:t>
                    </m:r>
                    <m:f>
                      <m:fPr>
                        <m:ctrlPr>
                          <a:rPr kumimoji="1" lang="en-US" altLang="zh-CN" i="1">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𝑧</m:t>
                        </m:r>
                      </m:den>
                    </m:f>
                    <m:r>
                      <a:rPr kumimoji="1" lang="en-US" altLang="zh-CN" i="1">
                        <a:latin typeface="Cambria Math" panose="02040503050406030204" pitchFamily="18" charset="0"/>
                      </a:rPr>
                      <m:t>⋅</m:t>
                    </m:r>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𝑿</m:t>
                        </m:r>
                      </m:den>
                    </m:f>
                  </m:oMath>
                </a14:m>
                <a:r>
                  <a:rPr lang="zh-CN" altLang="en-US" b="1" dirty="0"/>
                  <a:t>，</a:t>
                </a:r>
                <a:r>
                  <a:rPr lang="zh-CN" altLang="en-US" dirty="0"/>
                  <a:t>即求解</a:t>
                </a:r>
                <a14:m>
                  <m:oMath xmlns:m="http://schemas.openxmlformats.org/officeDocument/2006/math">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𝑿</m:t>
                        </m:r>
                      </m:den>
                    </m:f>
                  </m:oMath>
                </a14:m>
                <a:endParaRPr lang="zh-CN" altLang="en-US" dirty="0"/>
              </a:p>
            </p:txBody>
          </p:sp>
        </mc:Choice>
        <mc:Fallback xmlns="">
          <p:sp>
            <p:nvSpPr>
              <p:cNvPr id="174" name="文本框 173">
                <a:extLst>
                  <a:ext uri="{FF2B5EF4-FFF2-40B4-BE49-F238E27FC236}">
                    <a16:creationId xmlns:a16="http://schemas.microsoft.com/office/drawing/2014/main" id="{AD110601-AD23-4439-2BCB-CB7F2B49FEE7}"/>
                  </a:ext>
                </a:extLst>
              </p:cNvPr>
              <p:cNvSpPr txBox="1">
                <a:spLocks noRot="1" noChangeAspect="1" noMove="1" noResize="1" noEditPoints="1" noAdjustHandles="1" noChangeArrowheads="1" noChangeShapeType="1" noTextEdit="1"/>
              </p:cNvSpPr>
              <p:nvPr/>
            </p:nvSpPr>
            <p:spPr>
              <a:xfrm>
                <a:off x="478433" y="1371878"/>
                <a:ext cx="4716786" cy="499560"/>
              </a:xfrm>
              <a:prstGeom prst="rect">
                <a:avLst/>
              </a:prstGeom>
              <a:blipFill>
                <a:blip r:embed="rId5"/>
                <a:stretch>
                  <a:fillRect l="-1034" b="-6098"/>
                </a:stretch>
              </a:blipFill>
            </p:spPr>
            <p:txBody>
              <a:bodyPr/>
              <a:lstStyle/>
              <a:p>
                <a:r>
                  <a:rPr lang="zh-CN" altLang="en-US">
                    <a:noFill/>
                  </a:rPr>
                  <a:t> </a:t>
                </a:r>
              </a:p>
            </p:txBody>
          </p:sp>
        </mc:Fallback>
      </mc:AlternateContent>
      <p:sp>
        <p:nvSpPr>
          <p:cNvPr id="55" name="Right Arrow 26">
            <a:extLst>
              <a:ext uri="{FF2B5EF4-FFF2-40B4-BE49-F238E27FC236}">
                <a16:creationId xmlns:a16="http://schemas.microsoft.com/office/drawing/2014/main" id="{5D3D9CA3-918A-FFDD-D629-BEDF6D27BB08}"/>
              </a:ext>
            </a:extLst>
          </p:cNvPr>
          <p:cNvSpPr/>
          <p:nvPr/>
        </p:nvSpPr>
        <p:spPr>
          <a:xfrm>
            <a:off x="3235855" y="3550001"/>
            <a:ext cx="3075080" cy="21044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62" name="下弧形箭头 61">
            <a:extLst>
              <a:ext uri="{FF2B5EF4-FFF2-40B4-BE49-F238E27FC236}">
                <a16:creationId xmlns:a16="http://schemas.microsoft.com/office/drawing/2014/main" id="{45D6CFBA-4B34-BF98-A30E-AFDF5E6FB991}"/>
              </a:ext>
            </a:extLst>
          </p:cNvPr>
          <p:cNvSpPr/>
          <p:nvPr/>
        </p:nvSpPr>
        <p:spPr>
          <a:xfrm>
            <a:off x="4405734" y="2897856"/>
            <a:ext cx="913671" cy="356870"/>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CE8E8FE1-BEBA-7C20-E943-F4B2E10B7A9A}"/>
                  </a:ext>
                </a:extLst>
              </p:cNvPr>
              <p:cNvSpPr txBox="1"/>
              <p:nvPr/>
            </p:nvSpPr>
            <p:spPr>
              <a:xfrm>
                <a:off x="4246611" y="2547622"/>
                <a:ext cx="1204176" cy="369332"/>
              </a:xfrm>
              <a:prstGeom prst="rect">
                <a:avLst/>
              </a:prstGeom>
              <a:noFill/>
            </p:spPr>
            <p:txBody>
              <a:bodyPr wrap="none" rtlCol="0">
                <a:spAutoFit/>
              </a:bodyPr>
              <a:lstStyle/>
              <a:p>
                <a:pPr algn="l"/>
                <a:r>
                  <a:rPr kumimoji="1" lang="zh-CN" altLang="en-US" dirty="0">
                    <a:latin typeface="+mn-ea"/>
                  </a:rPr>
                  <a:t>旋转</a:t>
                </a:r>
                <a:r>
                  <a:rPr kumimoji="1" lang="en-US" altLang="zh-CN" dirty="0">
                    <a:latin typeface="+mn-ea"/>
                  </a:rPr>
                  <a:t>180</a:t>
                </a:r>
                <a14:m>
                  <m:oMath xmlns:m="http://schemas.openxmlformats.org/officeDocument/2006/math">
                    <m:r>
                      <a:rPr kumimoji="1" lang="en-US" altLang="zh-CN" b="0" i="1" baseline="30000"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latin typeface="+mn-ea"/>
                </a:endParaRPr>
              </a:p>
            </p:txBody>
          </p:sp>
        </mc:Choice>
        <mc:Fallback xmlns="">
          <p:sp>
            <p:nvSpPr>
              <p:cNvPr id="63" name="文本框 62">
                <a:extLst>
                  <a:ext uri="{FF2B5EF4-FFF2-40B4-BE49-F238E27FC236}">
                    <a16:creationId xmlns:a16="http://schemas.microsoft.com/office/drawing/2014/main" id="{CE8E8FE1-BEBA-7C20-E943-F4B2E10B7A9A}"/>
                  </a:ext>
                </a:extLst>
              </p:cNvPr>
              <p:cNvSpPr txBox="1">
                <a:spLocks noRot="1" noChangeAspect="1" noMove="1" noResize="1" noEditPoints="1" noAdjustHandles="1" noChangeArrowheads="1" noChangeShapeType="1" noTextEdit="1"/>
              </p:cNvSpPr>
              <p:nvPr/>
            </p:nvSpPr>
            <p:spPr>
              <a:xfrm>
                <a:off x="4246611" y="2547622"/>
                <a:ext cx="1204176" cy="369332"/>
              </a:xfrm>
              <a:prstGeom prst="rect">
                <a:avLst/>
              </a:prstGeom>
              <a:blipFill>
                <a:blip r:embed="rId8"/>
                <a:stretch>
                  <a:fillRect l="-4167" t="-6667" b="-23333"/>
                </a:stretch>
              </a:blipFill>
            </p:spPr>
            <p:txBody>
              <a:bodyPr/>
              <a:lstStyle/>
              <a:p>
                <a:r>
                  <a:rPr lang="zh-CN" altLang="en-US">
                    <a:noFill/>
                  </a:rPr>
                  <a:t> </a:t>
                </a:r>
              </a:p>
            </p:txBody>
          </p:sp>
        </mc:Fallback>
      </mc:AlternateContent>
      <p:grpSp>
        <p:nvGrpSpPr>
          <p:cNvPr id="75" name="组合 74">
            <a:extLst>
              <a:ext uri="{FF2B5EF4-FFF2-40B4-BE49-F238E27FC236}">
                <a16:creationId xmlns:a16="http://schemas.microsoft.com/office/drawing/2014/main" id="{993A67B0-FBDD-C4AD-70ED-245B9AEFEC55}"/>
              </a:ext>
            </a:extLst>
          </p:cNvPr>
          <p:cNvGrpSpPr/>
          <p:nvPr/>
        </p:nvGrpSpPr>
        <p:grpSpPr>
          <a:xfrm>
            <a:off x="6407267" y="1651669"/>
            <a:ext cx="1229840" cy="1209716"/>
            <a:chOff x="8172823" y="1424151"/>
            <a:chExt cx="989292" cy="973104"/>
          </a:xfrm>
          <a:solidFill>
            <a:schemeClr val="accent6">
              <a:lumMod val="20000"/>
              <a:lumOff val="80000"/>
              <a:alpha val="52000"/>
            </a:schemeClr>
          </a:solidFill>
        </p:grpSpPr>
        <p:grpSp>
          <p:nvGrpSpPr>
            <p:cNvPr id="76" name="组合 75">
              <a:extLst>
                <a:ext uri="{FF2B5EF4-FFF2-40B4-BE49-F238E27FC236}">
                  <a16:creationId xmlns:a16="http://schemas.microsoft.com/office/drawing/2014/main" id="{25D0AD72-2968-0C45-66D7-6EB622B7250F}"/>
                </a:ext>
              </a:extLst>
            </p:cNvPr>
            <p:cNvGrpSpPr/>
            <p:nvPr/>
          </p:nvGrpSpPr>
          <p:grpSpPr>
            <a:xfrm>
              <a:off x="8172823" y="1424151"/>
              <a:ext cx="659527" cy="648736"/>
              <a:chOff x="1012421" y="3232600"/>
              <a:chExt cx="940024" cy="924644"/>
            </a:xfrm>
            <a:grpFill/>
          </p:grpSpPr>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9897917C-9194-25C8-30C1-47343E9B0FED}"/>
                      </a:ext>
                    </a:extLst>
                  </p:cNvPr>
                  <p:cNvSpPr/>
                  <p:nvPr/>
                </p:nvSpPr>
                <p:spPr>
                  <a:xfrm>
                    <a:off x="1012421"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200" b="1" i="1">
                                  <a:solidFill>
                                    <a:srgbClr val="70AD47"/>
                                  </a:solidFill>
                                  <a:latin typeface="Cambria Math" panose="02040503050406030204" pitchFamily="18" charset="0"/>
                                </a:rPr>
                              </m:ctrlPr>
                            </m:fPr>
                            <m:num>
                              <m:r>
                                <a:rPr kumimoji="1" lang="en-US" altLang="zh-CN" sz="1200" b="1" i="1">
                                  <a:solidFill>
                                    <a:srgbClr val="70AD47"/>
                                  </a:solidFill>
                                  <a:latin typeface="Cambria Math" panose="02040503050406030204" pitchFamily="18" charset="0"/>
                                </a:rPr>
                                <m:t>𝝏</m:t>
                              </m:r>
                              <m:r>
                                <a:rPr kumimoji="1" lang="en-US" altLang="zh-CN" sz="1200" b="1" i="1">
                                  <a:solidFill>
                                    <a:srgbClr val="70AD47"/>
                                  </a:solidFill>
                                  <a:latin typeface="Cambria Math" panose="02040503050406030204" pitchFamily="18" charset="0"/>
                                </a:rPr>
                                <m:t>𝑱</m:t>
                              </m:r>
                            </m:num>
                            <m:den>
                              <m:r>
                                <a:rPr kumimoji="1" lang="en-US" altLang="zh-CN" sz="1200" b="1" i="1">
                                  <a:solidFill>
                                    <a:srgbClr val="70AD47"/>
                                  </a:solidFill>
                                  <a:latin typeface="Cambria Math" panose="02040503050406030204" pitchFamily="18" charset="0"/>
                                </a:rPr>
                                <m:t>𝝏</m:t>
                              </m:r>
                              <m:sSub>
                                <m:sSubPr>
                                  <m:ctrlPr>
                                    <a:rPr kumimoji="1" lang="en-US" altLang="zh-CN" sz="1200" b="1" i="1">
                                      <a:solidFill>
                                        <a:srgbClr val="70AD47"/>
                                      </a:solidFill>
                                      <a:latin typeface="Cambria Math" panose="02040503050406030204" pitchFamily="18" charset="0"/>
                                    </a:rPr>
                                  </m:ctrlPr>
                                </m:sSubPr>
                                <m:e>
                                  <m:r>
                                    <a:rPr kumimoji="1" lang="en-US" altLang="zh-CN" sz="1200" b="1" i="1">
                                      <a:solidFill>
                                        <a:srgbClr val="70AD47"/>
                                      </a:solidFill>
                                      <a:latin typeface="Cambria Math" panose="02040503050406030204" pitchFamily="18" charset="0"/>
                                    </a:rPr>
                                    <m:t>𝑿</m:t>
                                  </m:r>
                                </m:e>
                                <m:sub>
                                  <m:r>
                                    <a:rPr kumimoji="1" lang="en-US" altLang="zh-CN" sz="1200" b="1" i="1">
                                      <a:solidFill>
                                        <a:srgbClr val="70AD47"/>
                                      </a:solidFill>
                                      <a:latin typeface="Cambria Math" panose="02040503050406030204" pitchFamily="18" charset="0"/>
                                    </a:rPr>
                                    <m:t>𝟏𝟏</m:t>
                                  </m:r>
                                </m:sub>
                              </m:sSub>
                            </m:den>
                          </m:f>
                        </m:oMath>
                      </m:oMathPara>
                    </a14:m>
                    <a:endParaRPr kumimoji="1" lang="zh-CN" altLang="en-US" dirty="0">
                      <a:solidFill>
                        <a:schemeClr val="accent1"/>
                      </a:solidFill>
                    </a:endParaRPr>
                  </a:p>
                </p:txBody>
              </p:sp>
            </mc:Choice>
            <mc:Fallback xmlns="">
              <p:sp>
                <p:nvSpPr>
                  <p:cNvPr id="82" name="矩形 81">
                    <a:extLst>
                      <a:ext uri="{FF2B5EF4-FFF2-40B4-BE49-F238E27FC236}">
                        <a16:creationId xmlns:a16="http://schemas.microsoft.com/office/drawing/2014/main" id="{9897917C-9194-25C8-30C1-47343E9B0FED}"/>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10"/>
                    <a:stretch>
                      <a:fillRect l="-8824" b="-2941"/>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91976545-397C-E354-4ABC-5D9B42BDD56F}"/>
                      </a:ext>
                    </a:extLst>
                  </p:cNvPr>
                  <p:cNvSpPr/>
                  <p:nvPr/>
                </p:nvSpPr>
                <p:spPr>
                  <a:xfrm>
                    <a:off x="1012421"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200" b="1" i="1" smtClean="0">
                                  <a:solidFill>
                                    <a:srgbClr val="70AD47"/>
                                  </a:solidFill>
                                  <a:latin typeface="Cambria Math" panose="02040503050406030204" pitchFamily="18" charset="0"/>
                                </a:rPr>
                              </m:ctrlPr>
                            </m:fPr>
                            <m:num>
                              <m:r>
                                <a:rPr kumimoji="1" lang="en-US" altLang="zh-CN" sz="1200" b="1" i="1">
                                  <a:solidFill>
                                    <a:srgbClr val="70AD47"/>
                                  </a:solidFill>
                                  <a:latin typeface="Cambria Math" panose="02040503050406030204" pitchFamily="18" charset="0"/>
                                </a:rPr>
                                <m:t>𝝏</m:t>
                              </m:r>
                              <m:r>
                                <a:rPr kumimoji="1" lang="en-US" altLang="zh-CN" sz="1200" b="1" i="1">
                                  <a:solidFill>
                                    <a:srgbClr val="70AD47"/>
                                  </a:solidFill>
                                  <a:latin typeface="Cambria Math" panose="02040503050406030204" pitchFamily="18" charset="0"/>
                                </a:rPr>
                                <m:t>𝑱</m:t>
                              </m:r>
                            </m:num>
                            <m:den>
                              <m:r>
                                <a:rPr kumimoji="1" lang="en-US" altLang="zh-CN" sz="1200" b="1" i="1">
                                  <a:solidFill>
                                    <a:srgbClr val="70AD47"/>
                                  </a:solidFill>
                                  <a:latin typeface="Cambria Math" panose="02040503050406030204" pitchFamily="18" charset="0"/>
                                </a:rPr>
                                <m:t>𝝏</m:t>
                              </m:r>
                              <m:sSub>
                                <m:sSubPr>
                                  <m:ctrlPr>
                                    <a:rPr kumimoji="1" lang="en-US" altLang="zh-CN" sz="1200" b="1" i="1">
                                      <a:solidFill>
                                        <a:srgbClr val="70AD47"/>
                                      </a:solidFill>
                                      <a:latin typeface="Cambria Math" panose="02040503050406030204" pitchFamily="18" charset="0"/>
                                    </a:rPr>
                                  </m:ctrlPr>
                                </m:sSubPr>
                                <m:e>
                                  <m:r>
                                    <a:rPr kumimoji="1" lang="en-US" altLang="zh-CN" sz="1200" b="1" i="1">
                                      <a:solidFill>
                                        <a:srgbClr val="70AD47"/>
                                      </a:solidFill>
                                      <a:latin typeface="Cambria Math" panose="02040503050406030204" pitchFamily="18" charset="0"/>
                                    </a:rPr>
                                    <m:t>𝑿</m:t>
                                  </m:r>
                                </m:e>
                                <m:sub>
                                  <m:r>
                                    <a:rPr kumimoji="1" lang="en-US" altLang="zh-CN" sz="1200" b="1" i="1" smtClean="0">
                                      <a:solidFill>
                                        <a:srgbClr val="70AD47"/>
                                      </a:solidFill>
                                      <a:latin typeface="Cambria Math" panose="02040503050406030204" pitchFamily="18" charset="0"/>
                                    </a:rPr>
                                    <m:t>𝟐</m:t>
                                  </m:r>
                                  <m:r>
                                    <a:rPr kumimoji="1" lang="en-US" altLang="zh-CN" sz="1200" b="1" i="1">
                                      <a:solidFill>
                                        <a:srgbClr val="70AD47"/>
                                      </a:solidFill>
                                      <a:latin typeface="Cambria Math" panose="02040503050406030204" pitchFamily="18" charset="0"/>
                                    </a:rPr>
                                    <m:t>𝟏</m:t>
                                  </m:r>
                                </m:sub>
                              </m:sSub>
                            </m:den>
                          </m:f>
                        </m:oMath>
                      </m:oMathPara>
                    </a14:m>
                    <a:endParaRPr kumimoji="1" lang="zh-CN" altLang="en-US" dirty="0">
                      <a:solidFill>
                        <a:schemeClr val="accent1"/>
                      </a:solidFill>
                    </a:endParaRPr>
                  </a:p>
                </p:txBody>
              </p:sp>
            </mc:Choice>
            <mc:Fallback xmlns="">
              <p:sp>
                <p:nvSpPr>
                  <p:cNvPr id="83" name="矩形 82">
                    <a:extLst>
                      <a:ext uri="{FF2B5EF4-FFF2-40B4-BE49-F238E27FC236}">
                        <a16:creationId xmlns:a16="http://schemas.microsoft.com/office/drawing/2014/main" id="{91976545-397C-E354-4ABC-5D9B42BDD56F}"/>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11"/>
                    <a:stretch>
                      <a:fillRect l="-8824" b="-6061"/>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6AC7F992-994E-E3AE-D522-9F985BC37424}"/>
                      </a:ext>
                    </a:extLst>
                  </p:cNvPr>
                  <p:cNvSpPr/>
                  <p:nvPr/>
                </p:nvSpPr>
                <p:spPr>
                  <a:xfrm>
                    <a:off x="1482433"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200" b="1" i="1" smtClean="0">
                                  <a:solidFill>
                                    <a:srgbClr val="70AD47"/>
                                  </a:solidFill>
                                  <a:latin typeface="Cambria Math" panose="02040503050406030204" pitchFamily="18" charset="0"/>
                                </a:rPr>
                              </m:ctrlPr>
                            </m:fPr>
                            <m:num>
                              <m:r>
                                <a:rPr kumimoji="1" lang="en-US" altLang="zh-CN" sz="1200" b="1" i="1">
                                  <a:solidFill>
                                    <a:srgbClr val="70AD47"/>
                                  </a:solidFill>
                                  <a:latin typeface="Cambria Math" panose="02040503050406030204" pitchFamily="18" charset="0"/>
                                </a:rPr>
                                <m:t>𝝏</m:t>
                              </m:r>
                              <m:r>
                                <a:rPr kumimoji="1" lang="en-US" altLang="zh-CN" sz="1200" b="1" i="1">
                                  <a:solidFill>
                                    <a:srgbClr val="70AD47"/>
                                  </a:solidFill>
                                  <a:latin typeface="Cambria Math" panose="02040503050406030204" pitchFamily="18" charset="0"/>
                                </a:rPr>
                                <m:t>𝑱</m:t>
                              </m:r>
                            </m:num>
                            <m:den>
                              <m:r>
                                <a:rPr kumimoji="1" lang="en-US" altLang="zh-CN" sz="1200" b="1" i="1">
                                  <a:solidFill>
                                    <a:srgbClr val="70AD47"/>
                                  </a:solidFill>
                                  <a:latin typeface="Cambria Math" panose="02040503050406030204" pitchFamily="18" charset="0"/>
                                </a:rPr>
                                <m:t>𝝏</m:t>
                              </m:r>
                              <m:sSub>
                                <m:sSubPr>
                                  <m:ctrlPr>
                                    <a:rPr kumimoji="1" lang="en-US" altLang="zh-CN" sz="1200" b="1" i="1">
                                      <a:solidFill>
                                        <a:srgbClr val="70AD47"/>
                                      </a:solidFill>
                                      <a:latin typeface="Cambria Math" panose="02040503050406030204" pitchFamily="18" charset="0"/>
                                    </a:rPr>
                                  </m:ctrlPr>
                                </m:sSubPr>
                                <m:e>
                                  <m:r>
                                    <a:rPr kumimoji="1" lang="en-US" altLang="zh-CN" sz="1200" b="1" i="1">
                                      <a:solidFill>
                                        <a:srgbClr val="70AD47"/>
                                      </a:solidFill>
                                      <a:latin typeface="Cambria Math" panose="02040503050406030204" pitchFamily="18" charset="0"/>
                                    </a:rPr>
                                    <m:t>𝑿</m:t>
                                  </m:r>
                                </m:e>
                                <m:sub>
                                  <m:r>
                                    <a:rPr kumimoji="1" lang="en-US" altLang="zh-CN" sz="1200" b="1" i="1" smtClean="0">
                                      <a:solidFill>
                                        <a:srgbClr val="70AD47"/>
                                      </a:solidFill>
                                      <a:latin typeface="Cambria Math" panose="02040503050406030204" pitchFamily="18" charset="0"/>
                                    </a:rPr>
                                    <m:t>𝟐𝟐</m:t>
                                  </m:r>
                                </m:sub>
                              </m:sSub>
                            </m:den>
                          </m:f>
                        </m:oMath>
                      </m:oMathPara>
                    </a14:m>
                    <a:endParaRPr kumimoji="1" lang="zh-CN" altLang="en-US" dirty="0">
                      <a:solidFill>
                        <a:schemeClr val="accent1"/>
                      </a:solidFill>
                    </a:endParaRPr>
                  </a:p>
                </p:txBody>
              </p:sp>
            </mc:Choice>
            <mc:Fallback xmlns="">
              <p:sp>
                <p:nvSpPr>
                  <p:cNvPr id="84" name="矩形 83">
                    <a:extLst>
                      <a:ext uri="{FF2B5EF4-FFF2-40B4-BE49-F238E27FC236}">
                        <a16:creationId xmlns:a16="http://schemas.microsoft.com/office/drawing/2014/main" id="{6AC7F992-994E-E3AE-D522-9F985BC37424}"/>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12"/>
                    <a:stretch>
                      <a:fillRect l="-8824" b="-6061"/>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6F8A2025-3C9A-E19F-59DE-719F258A72F4}"/>
                      </a:ext>
                    </a:extLst>
                  </p:cNvPr>
                  <p:cNvSpPr/>
                  <p:nvPr/>
                </p:nvSpPr>
                <p:spPr>
                  <a:xfrm>
                    <a:off x="1482433"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200" b="1" i="1" smtClean="0">
                                  <a:solidFill>
                                    <a:srgbClr val="70AD47"/>
                                  </a:solidFill>
                                  <a:latin typeface="Cambria Math" panose="02040503050406030204" pitchFamily="18" charset="0"/>
                                </a:rPr>
                              </m:ctrlPr>
                            </m:fPr>
                            <m:num>
                              <m:r>
                                <a:rPr kumimoji="1" lang="en-US" altLang="zh-CN" sz="1200" b="1" i="1">
                                  <a:solidFill>
                                    <a:srgbClr val="70AD47"/>
                                  </a:solidFill>
                                  <a:latin typeface="Cambria Math" panose="02040503050406030204" pitchFamily="18" charset="0"/>
                                </a:rPr>
                                <m:t>𝝏</m:t>
                              </m:r>
                              <m:r>
                                <a:rPr kumimoji="1" lang="en-US" altLang="zh-CN" sz="1200" b="1" i="1">
                                  <a:solidFill>
                                    <a:srgbClr val="70AD47"/>
                                  </a:solidFill>
                                  <a:latin typeface="Cambria Math" panose="02040503050406030204" pitchFamily="18" charset="0"/>
                                </a:rPr>
                                <m:t>𝑱</m:t>
                              </m:r>
                            </m:num>
                            <m:den>
                              <m:r>
                                <a:rPr kumimoji="1" lang="en-US" altLang="zh-CN" sz="1200" b="1" i="1">
                                  <a:solidFill>
                                    <a:srgbClr val="70AD47"/>
                                  </a:solidFill>
                                  <a:latin typeface="Cambria Math" panose="02040503050406030204" pitchFamily="18" charset="0"/>
                                </a:rPr>
                                <m:t>𝝏</m:t>
                              </m:r>
                              <m:sSub>
                                <m:sSubPr>
                                  <m:ctrlPr>
                                    <a:rPr kumimoji="1" lang="en-US" altLang="zh-CN" sz="1200" b="1" i="1">
                                      <a:solidFill>
                                        <a:srgbClr val="70AD47"/>
                                      </a:solidFill>
                                      <a:latin typeface="Cambria Math" panose="02040503050406030204" pitchFamily="18" charset="0"/>
                                    </a:rPr>
                                  </m:ctrlPr>
                                </m:sSubPr>
                                <m:e>
                                  <m:r>
                                    <a:rPr kumimoji="1" lang="en-US" altLang="zh-CN" sz="1200" b="1" i="1">
                                      <a:solidFill>
                                        <a:srgbClr val="70AD47"/>
                                      </a:solidFill>
                                      <a:latin typeface="Cambria Math" panose="02040503050406030204" pitchFamily="18" charset="0"/>
                                    </a:rPr>
                                    <m:t>𝑿</m:t>
                                  </m:r>
                                </m:e>
                                <m:sub>
                                  <m:r>
                                    <a:rPr kumimoji="1" lang="en-US" altLang="zh-CN" sz="1200" b="1" i="1">
                                      <a:solidFill>
                                        <a:srgbClr val="70AD47"/>
                                      </a:solidFill>
                                      <a:latin typeface="Cambria Math" panose="02040503050406030204" pitchFamily="18" charset="0"/>
                                    </a:rPr>
                                    <m:t>𝟏</m:t>
                                  </m:r>
                                  <m:r>
                                    <a:rPr kumimoji="1" lang="en-US" altLang="zh-CN" sz="1200" b="1" i="1" smtClean="0">
                                      <a:solidFill>
                                        <a:srgbClr val="70AD47"/>
                                      </a:solidFill>
                                      <a:latin typeface="Cambria Math" panose="02040503050406030204" pitchFamily="18" charset="0"/>
                                    </a:rPr>
                                    <m:t>𝟐</m:t>
                                  </m:r>
                                </m:sub>
                              </m:sSub>
                            </m:den>
                          </m:f>
                        </m:oMath>
                      </m:oMathPara>
                    </a14:m>
                    <a:endParaRPr kumimoji="1" lang="zh-CN" altLang="en-US" dirty="0">
                      <a:solidFill>
                        <a:schemeClr val="accent1"/>
                      </a:solidFill>
                    </a:endParaRPr>
                  </a:p>
                </p:txBody>
              </p:sp>
            </mc:Choice>
            <mc:Fallback xmlns="">
              <p:sp>
                <p:nvSpPr>
                  <p:cNvPr id="85" name="矩形 84">
                    <a:extLst>
                      <a:ext uri="{FF2B5EF4-FFF2-40B4-BE49-F238E27FC236}">
                        <a16:creationId xmlns:a16="http://schemas.microsoft.com/office/drawing/2014/main" id="{6F8A2025-3C9A-E19F-59DE-719F258A72F4}"/>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13"/>
                    <a:stretch>
                      <a:fillRect l="-8824" b="-2941"/>
                    </a:stretch>
                  </a:blipFill>
                  <a:ln>
                    <a:solidFill>
                      <a:schemeClr val="accent6">
                        <a:lumMod val="75000"/>
                      </a:schemeClr>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AF80AFEB-76FC-F054-4413-8D729367BAE1}"/>
                    </a:ext>
                  </a:extLst>
                </p:cNvPr>
                <p:cNvSpPr/>
                <p:nvPr/>
              </p:nvSpPr>
              <p:spPr>
                <a:xfrm>
                  <a:off x="8832351" y="14241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200" b="1" i="1" smtClean="0">
                                <a:solidFill>
                                  <a:srgbClr val="70AD47"/>
                                </a:solidFill>
                                <a:latin typeface="Cambria Math" panose="02040503050406030204" pitchFamily="18" charset="0"/>
                              </a:rPr>
                            </m:ctrlPr>
                          </m:fPr>
                          <m:num>
                            <m:r>
                              <a:rPr kumimoji="1" lang="en-US" altLang="zh-CN" sz="1200" b="1" i="1">
                                <a:solidFill>
                                  <a:srgbClr val="70AD47"/>
                                </a:solidFill>
                                <a:latin typeface="Cambria Math" panose="02040503050406030204" pitchFamily="18" charset="0"/>
                              </a:rPr>
                              <m:t>𝝏</m:t>
                            </m:r>
                            <m:r>
                              <a:rPr kumimoji="1" lang="en-US" altLang="zh-CN" sz="1200" b="1" i="1">
                                <a:solidFill>
                                  <a:srgbClr val="70AD47"/>
                                </a:solidFill>
                                <a:latin typeface="Cambria Math" panose="02040503050406030204" pitchFamily="18" charset="0"/>
                              </a:rPr>
                              <m:t>𝑱</m:t>
                            </m:r>
                          </m:num>
                          <m:den>
                            <m:r>
                              <a:rPr kumimoji="1" lang="en-US" altLang="zh-CN" sz="1200" b="1" i="1">
                                <a:solidFill>
                                  <a:srgbClr val="70AD47"/>
                                </a:solidFill>
                                <a:latin typeface="Cambria Math" panose="02040503050406030204" pitchFamily="18" charset="0"/>
                              </a:rPr>
                              <m:t>𝝏</m:t>
                            </m:r>
                            <m:sSub>
                              <m:sSubPr>
                                <m:ctrlPr>
                                  <a:rPr kumimoji="1" lang="en-US" altLang="zh-CN" sz="1200" b="1" i="1" smtClean="0">
                                    <a:solidFill>
                                      <a:srgbClr val="70AD47"/>
                                    </a:solidFill>
                                    <a:latin typeface="Cambria Math" panose="02040503050406030204" pitchFamily="18" charset="0"/>
                                  </a:rPr>
                                </m:ctrlPr>
                              </m:sSubPr>
                              <m:e>
                                <m:r>
                                  <a:rPr kumimoji="1" lang="en-US" altLang="zh-CN" sz="1200" b="1" i="1">
                                    <a:solidFill>
                                      <a:srgbClr val="70AD47"/>
                                    </a:solidFill>
                                    <a:latin typeface="Cambria Math" panose="02040503050406030204" pitchFamily="18" charset="0"/>
                                  </a:rPr>
                                  <m:t>𝑿</m:t>
                                </m:r>
                              </m:e>
                              <m:sub>
                                <m:r>
                                  <a:rPr kumimoji="1" lang="en-US" altLang="zh-CN" sz="1200" b="1" i="1">
                                    <a:solidFill>
                                      <a:srgbClr val="70AD47"/>
                                    </a:solidFill>
                                    <a:latin typeface="Cambria Math" panose="02040503050406030204" pitchFamily="18" charset="0"/>
                                  </a:rPr>
                                  <m:t>𝟏</m:t>
                                </m:r>
                                <m:r>
                                  <a:rPr kumimoji="1" lang="en-US" altLang="zh-CN" sz="1200" b="1" i="1" smtClean="0">
                                    <a:solidFill>
                                      <a:srgbClr val="70AD47"/>
                                    </a:solidFill>
                                    <a:latin typeface="Cambria Math" panose="02040503050406030204" pitchFamily="18" charset="0"/>
                                  </a:rPr>
                                  <m:t>𝟑</m:t>
                                </m:r>
                              </m:sub>
                            </m:sSub>
                          </m:den>
                        </m:f>
                      </m:oMath>
                    </m:oMathPara>
                  </a14:m>
                  <a:endParaRPr kumimoji="1" lang="zh-CN" altLang="en-US" dirty="0">
                    <a:solidFill>
                      <a:schemeClr val="accent1"/>
                    </a:solidFill>
                  </a:endParaRPr>
                </a:p>
              </p:txBody>
            </p:sp>
          </mc:Choice>
          <mc:Fallback xmlns="">
            <p:sp>
              <p:nvSpPr>
                <p:cNvPr id="77" name="矩形 76">
                  <a:extLst>
                    <a:ext uri="{FF2B5EF4-FFF2-40B4-BE49-F238E27FC236}">
                      <a16:creationId xmlns:a16="http://schemas.microsoft.com/office/drawing/2014/main" id="{AF80AFEB-76FC-F054-4413-8D729367BAE1}"/>
                    </a:ext>
                  </a:extLst>
                </p:cNvPr>
                <p:cNvSpPr>
                  <a:spLocks noRot="1" noChangeAspect="1" noMove="1" noResize="1" noEditPoints="1" noAdjustHandles="1" noChangeArrowheads="1" noChangeShapeType="1" noTextEdit="1"/>
                </p:cNvSpPr>
                <p:nvPr/>
              </p:nvSpPr>
              <p:spPr>
                <a:xfrm>
                  <a:off x="8832351" y="1424151"/>
                  <a:ext cx="329764" cy="324368"/>
                </a:xfrm>
                <a:prstGeom prst="rect">
                  <a:avLst/>
                </a:prstGeom>
                <a:blipFill>
                  <a:blip r:embed="rId14"/>
                  <a:stretch>
                    <a:fillRect l="-8824" b="-2941"/>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12295970-D947-020B-4EA6-2C22A01C90D7}"/>
                    </a:ext>
                  </a:extLst>
                </p:cNvPr>
                <p:cNvSpPr/>
                <p:nvPr/>
              </p:nvSpPr>
              <p:spPr>
                <a:xfrm>
                  <a:off x="8832351" y="17419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200" b="1" i="1" smtClean="0">
                                <a:solidFill>
                                  <a:srgbClr val="70AD47"/>
                                </a:solidFill>
                                <a:latin typeface="Cambria Math" panose="02040503050406030204" pitchFamily="18" charset="0"/>
                              </a:rPr>
                            </m:ctrlPr>
                          </m:fPr>
                          <m:num>
                            <m:r>
                              <a:rPr kumimoji="1" lang="en-US" altLang="zh-CN" sz="1200" b="1" i="1">
                                <a:solidFill>
                                  <a:srgbClr val="70AD47"/>
                                </a:solidFill>
                                <a:latin typeface="Cambria Math" panose="02040503050406030204" pitchFamily="18" charset="0"/>
                              </a:rPr>
                              <m:t>𝝏</m:t>
                            </m:r>
                            <m:r>
                              <a:rPr kumimoji="1" lang="en-US" altLang="zh-CN" sz="1200" b="1" i="1">
                                <a:solidFill>
                                  <a:srgbClr val="70AD47"/>
                                </a:solidFill>
                                <a:latin typeface="Cambria Math" panose="02040503050406030204" pitchFamily="18" charset="0"/>
                              </a:rPr>
                              <m:t>𝑱</m:t>
                            </m:r>
                          </m:num>
                          <m:den>
                            <m:r>
                              <a:rPr kumimoji="1" lang="en-US" altLang="zh-CN" sz="1200" b="1" i="1">
                                <a:solidFill>
                                  <a:srgbClr val="70AD47"/>
                                </a:solidFill>
                                <a:latin typeface="Cambria Math" panose="02040503050406030204" pitchFamily="18" charset="0"/>
                              </a:rPr>
                              <m:t>𝝏</m:t>
                            </m:r>
                            <m:sSub>
                              <m:sSubPr>
                                <m:ctrlPr>
                                  <a:rPr kumimoji="1" lang="en-US" altLang="zh-CN" sz="1200" b="1" i="1">
                                    <a:solidFill>
                                      <a:srgbClr val="70AD47"/>
                                    </a:solidFill>
                                    <a:latin typeface="Cambria Math" panose="02040503050406030204" pitchFamily="18" charset="0"/>
                                  </a:rPr>
                                </m:ctrlPr>
                              </m:sSubPr>
                              <m:e>
                                <m:r>
                                  <a:rPr kumimoji="1" lang="en-US" altLang="zh-CN" sz="1200" b="1" i="1">
                                    <a:solidFill>
                                      <a:srgbClr val="70AD47"/>
                                    </a:solidFill>
                                    <a:latin typeface="Cambria Math" panose="02040503050406030204" pitchFamily="18" charset="0"/>
                                  </a:rPr>
                                  <m:t>𝑿</m:t>
                                </m:r>
                              </m:e>
                              <m:sub>
                                <m:r>
                                  <a:rPr kumimoji="1" lang="en-US" altLang="zh-CN" sz="1200" b="1" i="1" smtClean="0">
                                    <a:solidFill>
                                      <a:srgbClr val="70AD47"/>
                                    </a:solidFill>
                                    <a:latin typeface="Cambria Math" panose="02040503050406030204" pitchFamily="18" charset="0"/>
                                  </a:rPr>
                                  <m:t>𝟐𝟑</m:t>
                                </m:r>
                              </m:sub>
                            </m:sSub>
                          </m:den>
                        </m:f>
                      </m:oMath>
                    </m:oMathPara>
                  </a14:m>
                  <a:endParaRPr kumimoji="1" lang="zh-CN" altLang="en-US" dirty="0">
                    <a:solidFill>
                      <a:schemeClr val="accent1"/>
                    </a:solidFill>
                  </a:endParaRPr>
                </a:p>
              </p:txBody>
            </p:sp>
          </mc:Choice>
          <mc:Fallback xmlns="">
            <p:sp>
              <p:nvSpPr>
                <p:cNvPr id="78" name="矩形 77">
                  <a:extLst>
                    <a:ext uri="{FF2B5EF4-FFF2-40B4-BE49-F238E27FC236}">
                      <a16:creationId xmlns:a16="http://schemas.microsoft.com/office/drawing/2014/main" id="{12295970-D947-020B-4EA6-2C22A01C90D7}"/>
                    </a:ext>
                  </a:extLst>
                </p:cNvPr>
                <p:cNvSpPr>
                  <a:spLocks noRot="1" noChangeAspect="1" noMove="1" noResize="1" noEditPoints="1" noAdjustHandles="1" noChangeArrowheads="1" noChangeShapeType="1" noTextEdit="1"/>
                </p:cNvSpPr>
                <p:nvPr/>
              </p:nvSpPr>
              <p:spPr>
                <a:xfrm>
                  <a:off x="8832351" y="1741951"/>
                  <a:ext cx="329764" cy="324368"/>
                </a:xfrm>
                <a:prstGeom prst="rect">
                  <a:avLst/>
                </a:prstGeom>
                <a:blipFill>
                  <a:blip r:embed="rId15"/>
                  <a:stretch>
                    <a:fillRect l="-8824" b="-2941"/>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85590763-C294-8C2A-AAEE-BF6330148880}"/>
                    </a:ext>
                  </a:extLst>
                </p:cNvPr>
                <p:cNvSpPr/>
                <p:nvPr/>
              </p:nvSpPr>
              <p:spPr>
                <a:xfrm>
                  <a:off x="8172823"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200" b="1" i="1" smtClean="0">
                                <a:solidFill>
                                  <a:srgbClr val="70AD47"/>
                                </a:solidFill>
                                <a:latin typeface="Cambria Math" panose="02040503050406030204" pitchFamily="18" charset="0"/>
                              </a:rPr>
                            </m:ctrlPr>
                          </m:fPr>
                          <m:num>
                            <m:r>
                              <a:rPr kumimoji="1" lang="en-US" altLang="zh-CN" sz="1200" b="1" i="1">
                                <a:solidFill>
                                  <a:srgbClr val="70AD47"/>
                                </a:solidFill>
                                <a:latin typeface="Cambria Math" panose="02040503050406030204" pitchFamily="18" charset="0"/>
                              </a:rPr>
                              <m:t>𝝏</m:t>
                            </m:r>
                            <m:r>
                              <a:rPr kumimoji="1" lang="en-US" altLang="zh-CN" sz="1200" b="1" i="1">
                                <a:solidFill>
                                  <a:srgbClr val="70AD47"/>
                                </a:solidFill>
                                <a:latin typeface="Cambria Math" panose="02040503050406030204" pitchFamily="18" charset="0"/>
                              </a:rPr>
                              <m:t>𝑱</m:t>
                            </m:r>
                          </m:num>
                          <m:den>
                            <m:r>
                              <a:rPr kumimoji="1" lang="en-US" altLang="zh-CN" sz="1200" b="1" i="1">
                                <a:solidFill>
                                  <a:srgbClr val="70AD47"/>
                                </a:solidFill>
                                <a:latin typeface="Cambria Math" panose="02040503050406030204" pitchFamily="18" charset="0"/>
                              </a:rPr>
                              <m:t>𝝏</m:t>
                            </m:r>
                            <m:sSub>
                              <m:sSubPr>
                                <m:ctrlPr>
                                  <a:rPr kumimoji="1" lang="en-US" altLang="zh-CN" sz="1200" b="1" i="1">
                                    <a:solidFill>
                                      <a:srgbClr val="70AD47"/>
                                    </a:solidFill>
                                    <a:latin typeface="Cambria Math" panose="02040503050406030204" pitchFamily="18" charset="0"/>
                                  </a:rPr>
                                </m:ctrlPr>
                              </m:sSubPr>
                              <m:e>
                                <m:r>
                                  <a:rPr kumimoji="1" lang="en-US" altLang="zh-CN" sz="1200" b="1" i="1">
                                    <a:solidFill>
                                      <a:srgbClr val="70AD47"/>
                                    </a:solidFill>
                                    <a:latin typeface="Cambria Math" panose="02040503050406030204" pitchFamily="18" charset="0"/>
                                  </a:rPr>
                                  <m:t>𝑿</m:t>
                                </m:r>
                              </m:e>
                              <m:sub>
                                <m:r>
                                  <a:rPr kumimoji="1" lang="en-US" altLang="zh-CN" sz="1200" b="1" i="1" smtClean="0">
                                    <a:solidFill>
                                      <a:srgbClr val="70AD47"/>
                                    </a:solidFill>
                                    <a:latin typeface="Cambria Math" panose="02040503050406030204" pitchFamily="18" charset="0"/>
                                  </a:rPr>
                                  <m:t>𝟑𝟏</m:t>
                                </m:r>
                              </m:sub>
                            </m:sSub>
                          </m:den>
                        </m:f>
                      </m:oMath>
                    </m:oMathPara>
                  </a14:m>
                  <a:endParaRPr kumimoji="1" lang="zh-CN" altLang="en-US" dirty="0">
                    <a:solidFill>
                      <a:schemeClr val="accent1"/>
                    </a:solidFill>
                  </a:endParaRPr>
                </a:p>
              </p:txBody>
            </p:sp>
          </mc:Choice>
          <mc:Fallback xmlns="">
            <p:sp>
              <p:nvSpPr>
                <p:cNvPr id="79" name="矩形 78">
                  <a:extLst>
                    <a:ext uri="{FF2B5EF4-FFF2-40B4-BE49-F238E27FC236}">
                      <a16:creationId xmlns:a16="http://schemas.microsoft.com/office/drawing/2014/main" id="{85590763-C294-8C2A-AAEE-BF6330148880}"/>
                    </a:ext>
                  </a:extLst>
                </p:cNvPr>
                <p:cNvSpPr>
                  <a:spLocks noRot="1" noChangeAspect="1" noMove="1" noResize="1" noEditPoints="1" noAdjustHandles="1" noChangeArrowheads="1" noChangeShapeType="1" noTextEdit="1"/>
                </p:cNvSpPr>
                <p:nvPr/>
              </p:nvSpPr>
              <p:spPr>
                <a:xfrm>
                  <a:off x="8172823" y="2072887"/>
                  <a:ext cx="329764" cy="324368"/>
                </a:xfrm>
                <a:prstGeom prst="rect">
                  <a:avLst/>
                </a:prstGeom>
                <a:blipFill>
                  <a:blip r:embed="rId16"/>
                  <a:stretch>
                    <a:fillRect l="-8824" b="-5882"/>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B6A8F3F-65C3-77F7-F5EF-2BDFCFBCC2D0}"/>
                    </a:ext>
                  </a:extLst>
                </p:cNvPr>
                <p:cNvSpPr/>
                <p:nvPr/>
              </p:nvSpPr>
              <p:spPr>
                <a:xfrm>
                  <a:off x="8502587"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200" b="1" i="1" smtClean="0">
                                <a:solidFill>
                                  <a:srgbClr val="70AD47"/>
                                </a:solidFill>
                                <a:latin typeface="Cambria Math" panose="02040503050406030204" pitchFamily="18" charset="0"/>
                              </a:rPr>
                            </m:ctrlPr>
                          </m:fPr>
                          <m:num>
                            <m:r>
                              <a:rPr kumimoji="1" lang="en-US" altLang="zh-CN" sz="1200" b="1" i="1">
                                <a:solidFill>
                                  <a:srgbClr val="70AD47"/>
                                </a:solidFill>
                                <a:latin typeface="Cambria Math" panose="02040503050406030204" pitchFamily="18" charset="0"/>
                              </a:rPr>
                              <m:t>𝝏</m:t>
                            </m:r>
                            <m:r>
                              <a:rPr kumimoji="1" lang="en-US" altLang="zh-CN" sz="1200" b="1" i="1">
                                <a:solidFill>
                                  <a:srgbClr val="70AD47"/>
                                </a:solidFill>
                                <a:latin typeface="Cambria Math" panose="02040503050406030204" pitchFamily="18" charset="0"/>
                              </a:rPr>
                              <m:t>𝑱</m:t>
                            </m:r>
                          </m:num>
                          <m:den>
                            <m:r>
                              <a:rPr kumimoji="1" lang="en-US" altLang="zh-CN" sz="1200" b="1" i="1" smtClean="0">
                                <a:solidFill>
                                  <a:srgbClr val="70AD47"/>
                                </a:solidFill>
                                <a:latin typeface="Cambria Math" panose="02040503050406030204" pitchFamily="18" charset="0"/>
                              </a:rPr>
                              <m:t>𝝏</m:t>
                            </m:r>
                            <m:sSub>
                              <m:sSubPr>
                                <m:ctrlPr>
                                  <a:rPr kumimoji="1" lang="en-US" altLang="zh-CN" sz="1200" b="1" i="1" smtClean="0">
                                    <a:solidFill>
                                      <a:srgbClr val="70AD47"/>
                                    </a:solidFill>
                                    <a:latin typeface="Cambria Math" panose="02040503050406030204" pitchFamily="18" charset="0"/>
                                  </a:rPr>
                                </m:ctrlPr>
                              </m:sSubPr>
                              <m:e>
                                <m:r>
                                  <a:rPr kumimoji="1" lang="en-US" altLang="zh-CN" sz="1200" b="1" i="1" smtClean="0">
                                    <a:solidFill>
                                      <a:srgbClr val="70AD47"/>
                                    </a:solidFill>
                                    <a:latin typeface="Cambria Math" panose="02040503050406030204" pitchFamily="18" charset="0"/>
                                  </a:rPr>
                                  <m:t>𝑿</m:t>
                                </m:r>
                              </m:e>
                              <m:sub>
                                <m:r>
                                  <a:rPr kumimoji="1" lang="en-US" altLang="zh-CN" sz="1200" b="1" i="1" smtClean="0">
                                    <a:solidFill>
                                      <a:srgbClr val="70AD47"/>
                                    </a:solidFill>
                                    <a:latin typeface="Cambria Math" panose="02040503050406030204" pitchFamily="18" charset="0"/>
                                  </a:rPr>
                                  <m:t>𝟑𝟐</m:t>
                                </m:r>
                              </m:sub>
                            </m:sSub>
                          </m:den>
                        </m:f>
                      </m:oMath>
                    </m:oMathPara>
                  </a14:m>
                  <a:endParaRPr kumimoji="1" lang="zh-CN" altLang="en-US" dirty="0">
                    <a:solidFill>
                      <a:schemeClr val="accent1"/>
                    </a:solidFill>
                  </a:endParaRPr>
                </a:p>
              </p:txBody>
            </p:sp>
          </mc:Choice>
          <mc:Fallback xmlns="">
            <p:sp>
              <p:nvSpPr>
                <p:cNvPr id="80" name="矩形 79">
                  <a:extLst>
                    <a:ext uri="{FF2B5EF4-FFF2-40B4-BE49-F238E27FC236}">
                      <a16:creationId xmlns:a16="http://schemas.microsoft.com/office/drawing/2014/main" id="{1B6A8F3F-65C3-77F7-F5EF-2BDFCFBCC2D0}"/>
                    </a:ext>
                  </a:extLst>
                </p:cNvPr>
                <p:cNvSpPr>
                  <a:spLocks noRot="1" noChangeAspect="1" noMove="1" noResize="1" noEditPoints="1" noAdjustHandles="1" noChangeArrowheads="1" noChangeShapeType="1" noTextEdit="1"/>
                </p:cNvSpPr>
                <p:nvPr/>
              </p:nvSpPr>
              <p:spPr>
                <a:xfrm>
                  <a:off x="8502587" y="2072887"/>
                  <a:ext cx="329764" cy="324368"/>
                </a:xfrm>
                <a:prstGeom prst="rect">
                  <a:avLst/>
                </a:prstGeom>
                <a:blipFill>
                  <a:blip r:embed="rId17"/>
                  <a:stretch>
                    <a:fillRect l="-8824" b="-5882"/>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4B413114-FA56-E49A-60BA-CC2D6A07BDE6}"/>
                    </a:ext>
                  </a:extLst>
                </p:cNvPr>
                <p:cNvSpPr/>
                <p:nvPr/>
              </p:nvSpPr>
              <p:spPr>
                <a:xfrm>
                  <a:off x="8832351"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1200" b="1" i="1" smtClean="0">
                                <a:solidFill>
                                  <a:srgbClr val="70AD47"/>
                                </a:solidFill>
                                <a:latin typeface="Cambria Math" panose="02040503050406030204" pitchFamily="18" charset="0"/>
                              </a:rPr>
                            </m:ctrlPr>
                          </m:fPr>
                          <m:num>
                            <m:r>
                              <a:rPr kumimoji="1" lang="en-US" altLang="zh-CN" sz="1200" b="1" i="1">
                                <a:solidFill>
                                  <a:srgbClr val="70AD47"/>
                                </a:solidFill>
                                <a:latin typeface="Cambria Math" panose="02040503050406030204" pitchFamily="18" charset="0"/>
                              </a:rPr>
                              <m:t>𝝏</m:t>
                            </m:r>
                            <m:r>
                              <a:rPr kumimoji="1" lang="en-US" altLang="zh-CN" sz="1200" b="1" i="1">
                                <a:solidFill>
                                  <a:srgbClr val="70AD47"/>
                                </a:solidFill>
                                <a:latin typeface="Cambria Math" panose="02040503050406030204" pitchFamily="18" charset="0"/>
                              </a:rPr>
                              <m:t>𝑱</m:t>
                            </m:r>
                          </m:num>
                          <m:den>
                            <m:r>
                              <a:rPr kumimoji="1" lang="en-US" altLang="zh-CN" sz="1200" b="1" i="1">
                                <a:solidFill>
                                  <a:srgbClr val="70AD47"/>
                                </a:solidFill>
                                <a:latin typeface="Cambria Math" panose="02040503050406030204" pitchFamily="18" charset="0"/>
                              </a:rPr>
                              <m:t>𝝏</m:t>
                            </m:r>
                            <m:sSub>
                              <m:sSubPr>
                                <m:ctrlPr>
                                  <a:rPr kumimoji="1" lang="en-US" altLang="zh-CN" sz="1200" b="1" i="1">
                                    <a:solidFill>
                                      <a:srgbClr val="70AD47"/>
                                    </a:solidFill>
                                    <a:latin typeface="Cambria Math" panose="02040503050406030204" pitchFamily="18" charset="0"/>
                                  </a:rPr>
                                </m:ctrlPr>
                              </m:sSubPr>
                              <m:e>
                                <m:r>
                                  <a:rPr kumimoji="1" lang="en-US" altLang="zh-CN" sz="1200" b="1" i="1">
                                    <a:solidFill>
                                      <a:srgbClr val="70AD47"/>
                                    </a:solidFill>
                                    <a:latin typeface="Cambria Math" panose="02040503050406030204" pitchFamily="18" charset="0"/>
                                  </a:rPr>
                                  <m:t>𝑿</m:t>
                                </m:r>
                              </m:e>
                              <m:sub>
                                <m:r>
                                  <a:rPr kumimoji="1" lang="en-US" altLang="zh-CN" sz="1200" b="1" i="1">
                                    <a:solidFill>
                                      <a:srgbClr val="70AD47"/>
                                    </a:solidFill>
                                    <a:latin typeface="Cambria Math" panose="02040503050406030204" pitchFamily="18" charset="0"/>
                                  </a:rPr>
                                  <m:t>𝟑</m:t>
                                </m:r>
                                <m:r>
                                  <a:rPr kumimoji="1" lang="en-US" altLang="zh-CN" sz="1200" b="1" i="1" smtClean="0">
                                    <a:solidFill>
                                      <a:srgbClr val="70AD47"/>
                                    </a:solidFill>
                                    <a:latin typeface="Cambria Math" panose="02040503050406030204" pitchFamily="18" charset="0"/>
                                  </a:rPr>
                                  <m:t>𝟑</m:t>
                                </m:r>
                              </m:sub>
                            </m:sSub>
                          </m:den>
                        </m:f>
                      </m:oMath>
                    </m:oMathPara>
                  </a14:m>
                  <a:endParaRPr kumimoji="1" lang="zh-CN" altLang="en-US" dirty="0">
                    <a:solidFill>
                      <a:schemeClr val="accent1"/>
                    </a:solidFill>
                  </a:endParaRPr>
                </a:p>
              </p:txBody>
            </p:sp>
          </mc:Choice>
          <mc:Fallback xmlns="">
            <p:sp>
              <p:nvSpPr>
                <p:cNvPr id="81" name="矩形 80">
                  <a:extLst>
                    <a:ext uri="{FF2B5EF4-FFF2-40B4-BE49-F238E27FC236}">
                      <a16:creationId xmlns:a16="http://schemas.microsoft.com/office/drawing/2014/main" id="{4B413114-FA56-E49A-60BA-CC2D6A07BDE6}"/>
                    </a:ext>
                  </a:extLst>
                </p:cNvPr>
                <p:cNvSpPr>
                  <a:spLocks noRot="1" noChangeAspect="1" noMove="1" noResize="1" noEditPoints="1" noAdjustHandles="1" noChangeArrowheads="1" noChangeShapeType="1" noTextEdit="1"/>
                </p:cNvSpPr>
                <p:nvPr/>
              </p:nvSpPr>
              <p:spPr>
                <a:xfrm>
                  <a:off x="8832351" y="2072887"/>
                  <a:ext cx="329764" cy="324368"/>
                </a:xfrm>
                <a:prstGeom prst="rect">
                  <a:avLst/>
                </a:prstGeom>
                <a:blipFill>
                  <a:blip r:embed="rId18"/>
                  <a:stretch>
                    <a:fillRect l="-8696" b="-5882"/>
                  </a:stretch>
                </a:blipFill>
                <a:ln>
                  <a:solidFill>
                    <a:schemeClr val="accent6">
                      <a:lumMod val="75000"/>
                    </a:schemeClr>
                  </a:solidFill>
                </a:ln>
              </p:spPr>
              <p:txBody>
                <a:bodyPr/>
                <a:lstStyle/>
                <a:p>
                  <a:r>
                    <a:rPr lang="zh-CN" altLang="en-US">
                      <a:noFill/>
                    </a:rPr>
                    <a:t> </a:t>
                  </a:r>
                </a:p>
              </p:txBody>
            </p:sp>
          </mc:Fallback>
        </mc:AlternateContent>
      </p:grpSp>
      <p:sp>
        <p:nvSpPr>
          <p:cNvPr id="110" name="文本框 109">
            <a:extLst>
              <a:ext uri="{FF2B5EF4-FFF2-40B4-BE49-F238E27FC236}">
                <a16:creationId xmlns:a16="http://schemas.microsoft.com/office/drawing/2014/main" id="{593F11B3-5CA7-D145-E5FA-62FB056227CB}"/>
              </a:ext>
            </a:extLst>
          </p:cNvPr>
          <p:cNvSpPr txBox="1"/>
          <p:nvPr/>
        </p:nvSpPr>
        <p:spPr>
          <a:xfrm>
            <a:off x="7553681" y="2110863"/>
            <a:ext cx="350964" cy="369332"/>
          </a:xfrm>
          <a:prstGeom prst="rect">
            <a:avLst/>
          </a:prstGeom>
          <a:noFill/>
        </p:spPr>
        <p:txBody>
          <a:bodyPr wrap="square" rtlCol="0">
            <a:spAutoFit/>
          </a:bodyPr>
          <a:lstStyle/>
          <a:p>
            <a:pPr algn="l"/>
            <a:r>
              <a:rPr kumimoji="1" lang="en-US" altLang="zh-CN" dirty="0">
                <a:latin typeface="+mn-ea"/>
              </a:rPr>
              <a:t>=</a:t>
            </a:r>
            <a:endParaRPr kumimoji="1" lang="zh-CN" altLang="en-US" dirty="0">
              <a:latin typeface="+mn-ea"/>
            </a:endParaRPr>
          </a:p>
        </p:txBody>
      </p: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8AAB1D16-C4C4-0522-774B-C63F03A2C606}"/>
                  </a:ext>
                </a:extLst>
              </p:cNvPr>
              <p:cNvSpPr txBox="1"/>
              <p:nvPr/>
            </p:nvSpPr>
            <p:spPr>
              <a:xfrm>
                <a:off x="7808373" y="2095397"/>
                <a:ext cx="763211" cy="40120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111" name="文本框 110">
                <a:extLst>
                  <a:ext uri="{FF2B5EF4-FFF2-40B4-BE49-F238E27FC236}">
                    <a16:creationId xmlns:a16="http://schemas.microsoft.com/office/drawing/2014/main" id="{8AAB1D16-C4C4-0522-774B-C63F03A2C606}"/>
                  </a:ext>
                </a:extLst>
              </p:cNvPr>
              <p:cNvSpPr txBox="1">
                <a:spLocks noRot="1" noChangeAspect="1" noMove="1" noResize="1" noEditPoints="1" noAdjustHandles="1" noChangeArrowheads="1" noChangeShapeType="1" noTextEdit="1"/>
              </p:cNvSpPr>
              <p:nvPr/>
            </p:nvSpPr>
            <p:spPr>
              <a:xfrm>
                <a:off x="7808373" y="2095397"/>
                <a:ext cx="763211" cy="401200"/>
              </a:xfrm>
              <a:prstGeom prst="rect">
                <a:avLst/>
              </a:prstGeom>
              <a:blipFill>
                <a:blip r:embed="rId19"/>
                <a:stretch>
                  <a:fillRect b="-12500"/>
                </a:stretch>
              </a:blipFill>
            </p:spPr>
            <p:txBody>
              <a:bodyPr/>
              <a:lstStyle/>
              <a:p>
                <a:r>
                  <a:rPr lang="zh-CN" altLang="en-US">
                    <a:noFill/>
                  </a:rPr>
                  <a:t> </a:t>
                </a:r>
              </a:p>
            </p:txBody>
          </p:sp>
        </mc:Fallback>
      </mc:AlternateContent>
      <p:sp>
        <p:nvSpPr>
          <p:cNvPr id="112" name="双中括号 111">
            <a:extLst>
              <a:ext uri="{FF2B5EF4-FFF2-40B4-BE49-F238E27FC236}">
                <a16:creationId xmlns:a16="http://schemas.microsoft.com/office/drawing/2014/main" id="{329AF343-B62E-D4C9-2C5E-4BE009353D52}"/>
              </a:ext>
            </a:extLst>
          </p:cNvPr>
          <p:cNvSpPr/>
          <p:nvPr/>
        </p:nvSpPr>
        <p:spPr>
          <a:xfrm>
            <a:off x="8509413" y="1686727"/>
            <a:ext cx="3486348" cy="1237672"/>
          </a:xfrm>
          <a:prstGeom prst="bracketPair">
            <a:avLst>
              <a:gd name="adj" fmla="val 6961"/>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8A9F0CC8-216F-C479-08D8-3C3864456460}"/>
                  </a:ext>
                </a:extLst>
              </p:cNvPr>
              <p:cNvSpPr txBox="1"/>
              <p:nvPr/>
            </p:nvSpPr>
            <p:spPr>
              <a:xfrm>
                <a:off x="8542370" y="3071811"/>
                <a:ext cx="1519787"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000" dirty="0">
                          <a:latin typeface="+mn-ea"/>
                        </a:rPr>
                        <m:t>回传的梯度</m:t>
                      </m:r>
                    </m:oMath>
                  </m:oMathPara>
                </a14:m>
                <a:endParaRPr kumimoji="1" lang="zh-CN" altLang="en-US" sz="2000" dirty="0">
                  <a:latin typeface="+mn-ea"/>
                </a:endParaRPr>
              </a:p>
            </p:txBody>
          </p:sp>
        </mc:Choice>
        <mc:Fallback xmlns="">
          <p:sp>
            <p:nvSpPr>
              <p:cNvPr id="114" name="文本框 113">
                <a:extLst>
                  <a:ext uri="{FF2B5EF4-FFF2-40B4-BE49-F238E27FC236}">
                    <a16:creationId xmlns:a16="http://schemas.microsoft.com/office/drawing/2014/main" id="{8A9F0CC8-216F-C479-08D8-3C3864456460}"/>
                  </a:ext>
                </a:extLst>
              </p:cNvPr>
              <p:cNvSpPr txBox="1">
                <a:spLocks noRot="1" noChangeAspect="1" noMove="1" noResize="1" noEditPoints="1" noAdjustHandles="1" noChangeArrowheads="1" noChangeShapeType="1" noTextEdit="1"/>
              </p:cNvSpPr>
              <p:nvPr/>
            </p:nvSpPr>
            <p:spPr>
              <a:xfrm>
                <a:off x="8542370" y="3071811"/>
                <a:ext cx="1519787" cy="402931"/>
              </a:xfrm>
              <a:prstGeom prst="rect">
                <a:avLst/>
              </a:prstGeom>
              <a:blipFill>
                <a:blip r:embed="rId20"/>
                <a:stretch>
                  <a:fillRect l="-400" r="-400" b="-13636"/>
                </a:stretch>
              </a:blipFill>
            </p:spPr>
            <p:txBody>
              <a:bodyPr/>
              <a:lstStyle/>
              <a:p>
                <a:r>
                  <a:rPr lang="zh-CN" altLang="en-US">
                    <a:noFill/>
                  </a:rPr>
                  <a:t> </a:t>
                </a:r>
              </a:p>
            </p:txBody>
          </p:sp>
        </mc:Fallback>
      </mc:AlternateContent>
      <p:sp>
        <p:nvSpPr>
          <p:cNvPr id="131" name="文本框 130">
            <a:extLst>
              <a:ext uri="{FF2B5EF4-FFF2-40B4-BE49-F238E27FC236}">
                <a16:creationId xmlns:a16="http://schemas.microsoft.com/office/drawing/2014/main" id="{F1290B1A-8B98-0E43-FDE1-8F32DE616666}"/>
              </a:ext>
            </a:extLst>
          </p:cNvPr>
          <p:cNvSpPr txBox="1"/>
          <p:nvPr/>
        </p:nvSpPr>
        <p:spPr>
          <a:xfrm>
            <a:off x="10321700" y="2435623"/>
            <a:ext cx="237241" cy="369332"/>
          </a:xfrm>
          <a:prstGeom prst="rect">
            <a:avLst/>
          </a:prstGeom>
          <a:noFill/>
        </p:spPr>
        <p:txBody>
          <a:bodyPr wrap="square" rtlCol="0">
            <a:spAutoFit/>
          </a:bodyPr>
          <a:lstStyle/>
          <a:p>
            <a:pPr algn="l"/>
            <a:r>
              <a:rPr kumimoji="1" lang="en-US" altLang="zh-CN" dirty="0">
                <a:latin typeface="+mn-ea"/>
              </a:rPr>
              <a:t>,</a:t>
            </a:r>
            <a:endParaRPr kumimoji="1" lang="zh-CN" altLang="en-US" dirty="0">
              <a:latin typeface="+mn-ea"/>
            </a:endParaRPr>
          </a:p>
        </p:txBody>
      </p: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0593F79A-6823-1FB9-8BCA-F8C4E2031392}"/>
                  </a:ext>
                </a:extLst>
              </p:cNvPr>
              <p:cNvSpPr txBox="1"/>
              <p:nvPr/>
            </p:nvSpPr>
            <p:spPr>
              <a:xfrm>
                <a:off x="10321700" y="3099520"/>
                <a:ext cx="1525891" cy="70897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𝐹</m:t>
                      </m:r>
                      <m:d>
                        <m:dPr>
                          <m:ctrlPr>
                            <a:rPr kumimoji="1" lang="en-US" altLang="zh-CN" sz="2000" b="0" i="1" smtClean="0">
                              <a:latin typeface="Cambria Math" panose="02040503050406030204" pitchFamily="18" charset="0"/>
                            </a:rPr>
                          </m:ctrlPr>
                        </m:dPr>
                        <m:e>
                          <m:r>
                            <a:rPr kumimoji="1" lang="zh-CN" altLang="en-US" sz="2000" i="1">
                              <a:latin typeface="Cambria Math" panose="02040503050406030204" pitchFamily="18" charset="0"/>
                            </a:rPr>
                            <m:t>卷积核</m:t>
                          </m:r>
                        </m:e>
                      </m:d>
                    </m:oMath>
                  </m:oMathPara>
                </a14:m>
                <a:endParaRPr kumimoji="1" lang="en-US" altLang="zh-CN" sz="2000" b="0" dirty="0">
                  <a:latin typeface="+mn-ea"/>
                </a:endParaRPr>
              </a:p>
              <a:p>
                <a:r>
                  <a:rPr kumimoji="1" lang="en-US" altLang="zh-CN" sz="2000" dirty="0">
                    <a:latin typeface="+mn-ea"/>
                  </a:rPr>
                  <a:t>   </a:t>
                </a:r>
                <a:r>
                  <a:rPr kumimoji="1" lang="zh-CN" altLang="en-US" sz="2000" dirty="0">
                    <a:latin typeface="+mn-ea"/>
                  </a:rPr>
                  <a:t>旋转</a:t>
                </a:r>
                <a:r>
                  <a:rPr kumimoji="1" lang="en-US" altLang="zh-CN" sz="2000" dirty="0">
                    <a:latin typeface="+mn-ea"/>
                  </a:rPr>
                  <a:t>180</a:t>
                </a:r>
                <a:r>
                  <a:rPr kumimoji="1" lang="en-US" altLang="zh-CN" sz="2000" baseline="30000" dirty="0"/>
                  <a:t> </a:t>
                </a:r>
                <a14:m>
                  <m:oMath xmlns:m="http://schemas.openxmlformats.org/officeDocument/2006/math">
                    <m:r>
                      <a:rPr kumimoji="1" lang="en-US" altLang="zh-CN" sz="2000" i="1" baseline="30000">
                        <a:latin typeface="Cambria Math" panose="02040503050406030204" pitchFamily="18" charset="0"/>
                      </a:rPr>
                      <m:t>∘</m:t>
                    </m:r>
                  </m:oMath>
                </a14:m>
                <a:endParaRPr kumimoji="1" lang="zh-CN" altLang="en-US" sz="2000" dirty="0">
                  <a:latin typeface="+mn-ea"/>
                </a:endParaRPr>
              </a:p>
            </p:txBody>
          </p:sp>
        </mc:Choice>
        <mc:Fallback xmlns="">
          <p:sp>
            <p:nvSpPr>
              <p:cNvPr id="133" name="文本框 132">
                <a:extLst>
                  <a:ext uri="{FF2B5EF4-FFF2-40B4-BE49-F238E27FC236}">
                    <a16:creationId xmlns:a16="http://schemas.microsoft.com/office/drawing/2014/main" id="{0593F79A-6823-1FB9-8BCA-F8C4E2031392}"/>
                  </a:ext>
                </a:extLst>
              </p:cNvPr>
              <p:cNvSpPr txBox="1">
                <a:spLocks noRot="1" noChangeAspect="1" noMove="1" noResize="1" noEditPoints="1" noAdjustHandles="1" noChangeArrowheads="1" noChangeShapeType="1" noTextEdit="1"/>
              </p:cNvSpPr>
              <p:nvPr/>
            </p:nvSpPr>
            <p:spPr>
              <a:xfrm>
                <a:off x="10321700" y="3099520"/>
                <a:ext cx="1525891" cy="708977"/>
              </a:xfrm>
              <a:prstGeom prst="rect">
                <a:avLst/>
              </a:prstGeom>
              <a:blipFill>
                <a:blip r:embed="rId21"/>
                <a:stretch>
                  <a:fillRect b="-136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5F3E7ABD-A589-CCC6-6CE3-8FDF0F97D648}"/>
                  </a:ext>
                </a:extLst>
              </p:cNvPr>
              <p:cNvSpPr/>
              <p:nvPr/>
            </p:nvSpPr>
            <p:spPr>
              <a:xfrm>
                <a:off x="8699844" y="153357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34" name="矩形 133">
                <a:extLst>
                  <a:ext uri="{FF2B5EF4-FFF2-40B4-BE49-F238E27FC236}">
                    <a16:creationId xmlns:a16="http://schemas.microsoft.com/office/drawing/2014/main" id="{5F3E7ABD-A589-CCC6-6CE3-8FDF0F97D648}"/>
                  </a:ext>
                </a:extLst>
              </p:cNvPr>
              <p:cNvSpPr>
                <a:spLocks noRot="1" noChangeAspect="1" noMove="1" noResize="1" noEditPoints="1" noAdjustHandles="1" noChangeArrowheads="1" noChangeShapeType="1" noTextEdit="1"/>
              </p:cNvSpPr>
              <p:nvPr/>
            </p:nvSpPr>
            <p:spPr>
              <a:xfrm>
                <a:off x="8699844" y="1533574"/>
                <a:ext cx="347506" cy="337864"/>
              </a:xfrm>
              <a:prstGeom prst="rect">
                <a:avLst/>
              </a:prstGeom>
              <a:blipFill>
                <a:blip r:embed="rId22"/>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8BCB8B8E-B866-89FA-A05C-31173F5CA537}"/>
                  </a:ext>
                </a:extLst>
              </p:cNvPr>
              <p:cNvSpPr/>
              <p:nvPr/>
            </p:nvSpPr>
            <p:spPr>
              <a:xfrm>
                <a:off x="8699844" y="1896787"/>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35" name="矩形 134">
                <a:extLst>
                  <a:ext uri="{FF2B5EF4-FFF2-40B4-BE49-F238E27FC236}">
                    <a16:creationId xmlns:a16="http://schemas.microsoft.com/office/drawing/2014/main" id="{8BCB8B8E-B866-89FA-A05C-31173F5CA537}"/>
                  </a:ext>
                </a:extLst>
              </p:cNvPr>
              <p:cNvSpPr>
                <a:spLocks noRot="1" noChangeAspect="1" noMove="1" noResize="1" noEditPoints="1" noAdjustHandles="1" noChangeArrowheads="1" noChangeShapeType="1" noTextEdit="1"/>
              </p:cNvSpPr>
              <p:nvPr/>
            </p:nvSpPr>
            <p:spPr>
              <a:xfrm>
                <a:off x="8699844" y="1896787"/>
                <a:ext cx="347506" cy="337864"/>
              </a:xfrm>
              <a:prstGeom prst="rect">
                <a:avLst/>
              </a:prstGeom>
              <a:blipFill>
                <a:blip r:embed="rId23"/>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55098014-D8CE-5872-08D7-60590C559B3D}"/>
                  </a:ext>
                </a:extLst>
              </p:cNvPr>
              <p:cNvSpPr/>
              <p:nvPr/>
            </p:nvSpPr>
            <p:spPr>
              <a:xfrm>
                <a:off x="8702255" y="2254762"/>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36" name="矩形 135">
                <a:extLst>
                  <a:ext uri="{FF2B5EF4-FFF2-40B4-BE49-F238E27FC236}">
                    <a16:creationId xmlns:a16="http://schemas.microsoft.com/office/drawing/2014/main" id="{55098014-D8CE-5872-08D7-60590C559B3D}"/>
                  </a:ext>
                </a:extLst>
              </p:cNvPr>
              <p:cNvSpPr>
                <a:spLocks noRot="1" noChangeAspect="1" noMove="1" noResize="1" noEditPoints="1" noAdjustHandles="1" noChangeArrowheads="1" noChangeShapeType="1" noTextEdit="1"/>
              </p:cNvSpPr>
              <p:nvPr/>
            </p:nvSpPr>
            <p:spPr>
              <a:xfrm>
                <a:off x="8702255" y="2254762"/>
                <a:ext cx="347506" cy="337864"/>
              </a:xfrm>
              <a:prstGeom prst="rect">
                <a:avLst/>
              </a:prstGeom>
              <a:blipFill>
                <a:blip r:embed="rId24"/>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FE98034F-9085-4244-E064-5D5DB5E2F928}"/>
                  </a:ext>
                </a:extLst>
              </p:cNvPr>
              <p:cNvSpPr/>
              <p:nvPr/>
            </p:nvSpPr>
            <p:spPr>
              <a:xfrm>
                <a:off x="8699844" y="2600112"/>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37" name="矩形 136">
                <a:extLst>
                  <a:ext uri="{FF2B5EF4-FFF2-40B4-BE49-F238E27FC236}">
                    <a16:creationId xmlns:a16="http://schemas.microsoft.com/office/drawing/2014/main" id="{FE98034F-9085-4244-E064-5D5DB5E2F928}"/>
                  </a:ext>
                </a:extLst>
              </p:cNvPr>
              <p:cNvSpPr>
                <a:spLocks noRot="1" noChangeAspect="1" noMove="1" noResize="1" noEditPoints="1" noAdjustHandles="1" noChangeArrowheads="1" noChangeShapeType="1" noTextEdit="1"/>
              </p:cNvSpPr>
              <p:nvPr/>
            </p:nvSpPr>
            <p:spPr>
              <a:xfrm>
                <a:off x="8699844" y="2600112"/>
                <a:ext cx="347506" cy="337864"/>
              </a:xfrm>
              <a:prstGeom prst="rect">
                <a:avLst/>
              </a:prstGeom>
              <a:blipFill>
                <a:blip r:embed="rId25"/>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D3BDCA2B-CA0D-AA81-7AD0-97DE87BC6924}"/>
                  </a:ext>
                </a:extLst>
              </p:cNvPr>
              <p:cNvSpPr/>
              <p:nvPr/>
            </p:nvSpPr>
            <p:spPr>
              <a:xfrm>
                <a:off x="9067028" y="2600112"/>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38" name="矩形 137">
                <a:extLst>
                  <a:ext uri="{FF2B5EF4-FFF2-40B4-BE49-F238E27FC236}">
                    <a16:creationId xmlns:a16="http://schemas.microsoft.com/office/drawing/2014/main" id="{D3BDCA2B-CA0D-AA81-7AD0-97DE87BC6924}"/>
                  </a:ext>
                </a:extLst>
              </p:cNvPr>
              <p:cNvSpPr>
                <a:spLocks noRot="1" noChangeAspect="1" noMove="1" noResize="1" noEditPoints="1" noAdjustHandles="1" noChangeArrowheads="1" noChangeShapeType="1" noTextEdit="1"/>
              </p:cNvSpPr>
              <p:nvPr/>
            </p:nvSpPr>
            <p:spPr>
              <a:xfrm>
                <a:off x="9067028" y="2600112"/>
                <a:ext cx="347506" cy="337864"/>
              </a:xfrm>
              <a:prstGeom prst="rect">
                <a:avLst/>
              </a:prstGeom>
              <a:blipFill>
                <a:blip r:embed="rId26"/>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7CB40657-5E25-4A53-1FF6-92709B280EFD}"/>
                  </a:ext>
                </a:extLst>
              </p:cNvPr>
              <p:cNvSpPr/>
              <p:nvPr/>
            </p:nvSpPr>
            <p:spPr>
              <a:xfrm>
                <a:off x="9443083" y="2600112"/>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39" name="矩形 138">
                <a:extLst>
                  <a:ext uri="{FF2B5EF4-FFF2-40B4-BE49-F238E27FC236}">
                    <a16:creationId xmlns:a16="http://schemas.microsoft.com/office/drawing/2014/main" id="{7CB40657-5E25-4A53-1FF6-92709B280EFD}"/>
                  </a:ext>
                </a:extLst>
              </p:cNvPr>
              <p:cNvSpPr>
                <a:spLocks noRot="1" noChangeAspect="1" noMove="1" noResize="1" noEditPoints="1" noAdjustHandles="1" noChangeArrowheads="1" noChangeShapeType="1" noTextEdit="1"/>
              </p:cNvSpPr>
              <p:nvPr/>
            </p:nvSpPr>
            <p:spPr>
              <a:xfrm>
                <a:off x="9443083" y="2600112"/>
                <a:ext cx="347506" cy="337864"/>
              </a:xfrm>
              <a:prstGeom prst="rect">
                <a:avLst/>
              </a:prstGeom>
              <a:blipFill>
                <a:blip r:embed="rId27"/>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49EE49FC-472E-C160-EA8A-6A9E45E9F4C7}"/>
                  </a:ext>
                </a:extLst>
              </p:cNvPr>
              <p:cNvSpPr/>
              <p:nvPr/>
            </p:nvSpPr>
            <p:spPr>
              <a:xfrm>
                <a:off x="9808498" y="2600112"/>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40" name="矩形 139">
                <a:extLst>
                  <a:ext uri="{FF2B5EF4-FFF2-40B4-BE49-F238E27FC236}">
                    <a16:creationId xmlns:a16="http://schemas.microsoft.com/office/drawing/2014/main" id="{49EE49FC-472E-C160-EA8A-6A9E45E9F4C7}"/>
                  </a:ext>
                </a:extLst>
              </p:cNvPr>
              <p:cNvSpPr>
                <a:spLocks noRot="1" noChangeAspect="1" noMove="1" noResize="1" noEditPoints="1" noAdjustHandles="1" noChangeArrowheads="1" noChangeShapeType="1" noTextEdit="1"/>
              </p:cNvSpPr>
              <p:nvPr/>
            </p:nvSpPr>
            <p:spPr>
              <a:xfrm>
                <a:off x="9808498" y="2600112"/>
                <a:ext cx="347506" cy="337864"/>
              </a:xfrm>
              <a:prstGeom prst="rect">
                <a:avLst/>
              </a:prstGeom>
              <a:blipFill>
                <a:blip r:embed="rId28"/>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DE404505-2B33-4994-2F3C-9C50EB474352}"/>
                  </a:ext>
                </a:extLst>
              </p:cNvPr>
              <p:cNvSpPr/>
              <p:nvPr/>
            </p:nvSpPr>
            <p:spPr>
              <a:xfrm>
                <a:off x="9808498" y="2254761"/>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41" name="矩形 140">
                <a:extLst>
                  <a:ext uri="{FF2B5EF4-FFF2-40B4-BE49-F238E27FC236}">
                    <a16:creationId xmlns:a16="http://schemas.microsoft.com/office/drawing/2014/main" id="{DE404505-2B33-4994-2F3C-9C50EB474352}"/>
                  </a:ext>
                </a:extLst>
              </p:cNvPr>
              <p:cNvSpPr>
                <a:spLocks noRot="1" noChangeAspect="1" noMove="1" noResize="1" noEditPoints="1" noAdjustHandles="1" noChangeArrowheads="1" noChangeShapeType="1" noTextEdit="1"/>
              </p:cNvSpPr>
              <p:nvPr/>
            </p:nvSpPr>
            <p:spPr>
              <a:xfrm>
                <a:off x="9808498" y="2254761"/>
                <a:ext cx="347506" cy="337864"/>
              </a:xfrm>
              <a:prstGeom prst="rect">
                <a:avLst/>
              </a:prstGeom>
              <a:blipFill>
                <a:blip r:embed="rId29"/>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93CC22A9-73CD-63CD-E625-DD08316D95CB}"/>
                  </a:ext>
                </a:extLst>
              </p:cNvPr>
              <p:cNvSpPr/>
              <p:nvPr/>
            </p:nvSpPr>
            <p:spPr>
              <a:xfrm>
                <a:off x="9799045" y="1896787"/>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42" name="矩形 141">
                <a:extLst>
                  <a:ext uri="{FF2B5EF4-FFF2-40B4-BE49-F238E27FC236}">
                    <a16:creationId xmlns:a16="http://schemas.microsoft.com/office/drawing/2014/main" id="{93CC22A9-73CD-63CD-E625-DD08316D95CB}"/>
                  </a:ext>
                </a:extLst>
              </p:cNvPr>
              <p:cNvSpPr>
                <a:spLocks noRot="1" noChangeAspect="1" noMove="1" noResize="1" noEditPoints="1" noAdjustHandles="1" noChangeArrowheads="1" noChangeShapeType="1" noTextEdit="1"/>
              </p:cNvSpPr>
              <p:nvPr/>
            </p:nvSpPr>
            <p:spPr>
              <a:xfrm>
                <a:off x="9799045" y="1896787"/>
                <a:ext cx="347506" cy="337864"/>
              </a:xfrm>
              <a:prstGeom prst="rect">
                <a:avLst/>
              </a:prstGeom>
              <a:blipFill>
                <a:blip r:embed="rId30"/>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9B86076D-5D30-FAA8-51CA-59C03AA61429}"/>
                  </a:ext>
                </a:extLst>
              </p:cNvPr>
              <p:cNvSpPr/>
              <p:nvPr/>
            </p:nvSpPr>
            <p:spPr>
              <a:xfrm>
                <a:off x="9057771" y="153357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43" name="矩形 142">
                <a:extLst>
                  <a:ext uri="{FF2B5EF4-FFF2-40B4-BE49-F238E27FC236}">
                    <a16:creationId xmlns:a16="http://schemas.microsoft.com/office/drawing/2014/main" id="{9B86076D-5D30-FAA8-51CA-59C03AA61429}"/>
                  </a:ext>
                </a:extLst>
              </p:cNvPr>
              <p:cNvSpPr>
                <a:spLocks noRot="1" noChangeAspect="1" noMove="1" noResize="1" noEditPoints="1" noAdjustHandles="1" noChangeArrowheads="1" noChangeShapeType="1" noTextEdit="1"/>
              </p:cNvSpPr>
              <p:nvPr/>
            </p:nvSpPr>
            <p:spPr>
              <a:xfrm>
                <a:off x="9057771" y="1533574"/>
                <a:ext cx="347506" cy="337864"/>
              </a:xfrm>
              <a:prstGeom prst="rect">
                <a:avLst/>
              </a:prstGeom>
              <a:blipFill>
                <a:blip r:embed="rId31"/>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5D3B8177-D28B-DC4D-F7E7-63B46804AF61}"/>
                  </a:ext>
                </a:extLst>
              </p:cNvPr>
              <p:cNvSpPr/>
              <p:nvPr/>
            </p:nvSpPr>
            <p:spPr>
              <a:xfrm>
                <a:off x="9422882" y="153357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44" name="矩形 143">
                <a:extLst>
                  <a:ext uri="{FF2B5EF4-FFF2-40B4-BE49-F238E27FC236}">
                    <a16:creationId xmlns:a16="http://schemas.microsoft.com/office/drawing/2014/main" id="{5D3B8177-D28B-DC4D-F7E7-63B46804AF61}"/>
                  </a:ext>
                </a:extLst>
              </p:cNvPr>
              <p:cNvSpPr>
                <a:spLocks noRot="1" noChangeAspect="1" noMove="1" noResize="1" noEditPoints="1" noAdjustHandles="1" noChangeArrowheads="1" noChangeShapeType="1" noTextEdit="1"/>
              </p:cNvSpPr>
              <p:nvPr/>
            </p:nvSpPr>
            <p:spPr>
              <a:xfrm>
                <a:off x="9422882" y="1533574"/>
                <a:ext cx="347506" cy="337864"/>
              </a:xfrm>
              <a:prstGeom prst="rect">
                <a:avLst/>
              </a:prstGeom>
              <a:blipFill>
                <a:blip r:embed="rId32"/>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82CF4968-057E-E327-BDA4-3673371D1F39}"/>
                  </a:ext>
                </a:extLst>
              </p:cNvPr>
              <p:cNvSpPr/>
              <p:nvPr/>
            </p:nvSpPr>
            <p:spPr>
              <a:xfrm>
                <a:off x="9795762" y="153357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0</m:t>
                      </m:r>
                    </m:oMath>
                  </m:oMathPara>
                </a14:m>
                <a:endParaRPr kumimoji="1" lang="zh-CN" altLang="en-US" sz="1600" dirty="0">
                  <a:solidFill>
                    <a:schemeClr val="tx1"/>
                  </a:solidFill>
                </a:endParaRPr>
              </a:p>
            </p:txBody>
          </p:sp>
        </mc:Choice>
        <mc:Fallback xmlns="">
          <p:sp>
            <p:nvSpPr>
              <p:cNvPr id="145" name="矩形 144">
                <a:extLst>
                  <a:ext uri="{FF2B5EF4-FFF2-40B4-BE49-F238E27FC236}">
                    <a16:creationId xmlns:a16="http://schemas.microsoft.com/office/drawing/2014/main" id="{82CF4968-057E-E327-BDA4-3673371D1F39}"/>
                  </a:ext>
                </a:extLst>
              </p:cNvPr>
              <p:cNvSpPr>
                <a:spLocks noRot="1" noChangeAspect="1" noMove="1" noResize="1" noEditPoints="1" noAdjustHandles="1" noChangeArrowheads="1" noChangeShapeType="1" noTextEdit="1"/>
              </p:cNvSpPr>
              <p:nvPr/>
            </p:nvSpPr>
            <p:spPr>
              <a:xfrm>
                <a:off x="9795762" y="1533574"/>
                <a:ext cx="347506" cy="337864"/>
              </a:xfrm>
              <a:prstGeom prst="rect">
                <a:avLst/>
              </a:prstGeom>
              <a:blipFill>
                <a:blip r:embed="rId33"/>
                <a:stretch>
                  <a:fillRect/>
                </a:stretch>
              </a:blipFill>
              <a:ln>
                <a:solidFill>
                  <a:srgbClr val="7030A0"/>
                </a:solidFill>
              </a:ln>
            </p:spPr>
            <p:txBody>
              <a:bodyPr/>
              <a:lstStyle/>
              <a:p>
                <a:r>
                  <a:rPr lang="zh-CN" altLang="en-US">
                    <a:noFill/>
                  </a:rPr>
                  <a:t> </a:t>
                </a:r>
              </a:p>
            </p:txBody>
          </p:sp>
        </mc:Fallback>
      </mc:AlternateContent>
      <p:sp>
        <p:nvSpPr>
          <p:cNvPr id="151" name="文本框 150">
            <a:extLst>
              <a:ext uri="{FF2B5EF4-FFF2-40B4-BE49-F238E27FC236}">
                <a16:creationId xmlns:a16="http://schemas.microsoft.com/office/drawing/2014/main" id="{4C9ADF22-9D33-84AC-2891-13B33D22612C}"/>
              </a:ext>
            </a:extLst>
          </p:cNvPr>
          <p:cNvSpPr txBox="1"/>
          <p:nvPr/>
        </p:nvSpPr>
        <p:spPr>
          <a:xfrm>
            <a:off x="6704017" y="4803541"/>
            <a:ext cx="356188"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BE5768F3-259E-634F-82FC-AC25450EE045}"/>
                  </a:ext>
                </a:extLst>
              </p:cNvPr>
              <p:cNvSpPr txBox="1"/>
              <p:nvPr/>
            </p:nvSpPr>
            <p:spPr>
              <a:xfrm>
                <a:off x="7060205" y="4787607"/>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152" name="文本框 151">
                <a:extLst>
                  <a:ext uri="{FF2B5EF4-FFF2-40B4-BE49-F238E27FC236}">
                    <a16:creationId xmlns:a16="http://schemas.microsoft.com/office/drawing/2014/main" id="{BE5768F3-259E-634F-82FC-AC25450EE045}"/>
                  </a:ext>
                </a:extLst>
              </p:cNvPr>
              <p:cNvSpPr txBox="1">
                <a:spLocks noRot="1" noChangeAspect="1" noMove="1" noResize="1" noEditPoints="1" noAdjustHandles="1" noChangeArrowheads="1" noChangeShapeType="1" noTextEdit="1"/>
              </p:cNvSpPr>
              <p:nvPr/>
            </p:nvSpPr>
            <p:spPr>
              <a:xfrm>
                <a:off x="7060205" y="4787607"/>
                <a:ext cx="774571" cy="401200"/>
              </a:xfrm>
              <a:prstGeom prst="rect">
                <a:avLst/>
              </a:prstGeom>
              <a:blipFill>
                <a:blip r:embed="rId36"/>
                <a:stretch>
                  <a:fillRect b="-12121"/>
                </a:stretch>
              </a:blipFill>
            </p:spPr>
            <p:txBody>
              <a:bodyPr/>
              <a:lstStyle/>
              <a:p>
                <a:r>
                  <a:rPr lang="zh-CN" altLang="en-US">
                    <a:noFill/>
                  </a:rPr>
                  <a:t> </a:t>
                </a:r>
              </a:p>
            </p:txBody>
          </p:sp>
        </mc:Fallback>
      </mc:AlternateContent>
      <p:sp>
        <p:nvSpPr>
          <p:cNvPr id="153" name="双中括号 152">
            <a:extLst>
              <a:ext uri="{FF2B5EF4-FFF2-40B4-BE49-F238E27FC236}">
                <a16:creationId xmlns:a16="http://schemas.microsoft.com/office/drawing/2014/main" id="{57D40817-3710-9A01-BAAE-B0DE8517242B}"/>
              </a:ext>
            </a:extLst>
          </p:cNvPr>
          <p:cNvSpPr/>
          <p:nvPr/>
        </p:nvSpPr>
        <p:spPr>
          <a:xfrm>
            <a:off x="7834775" y="4346870"/>
            <a:ext cx="3958208" cy="1256094"/>
          </a:xfrm>
          <a:prstGeom prst="bracketPair">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A0BC0059-F3BF-512E-48E2-39F8F2E2AEA9}"/>
                  </a:ext>
                </a:extLst>
              </p:cNvPr>
              <p:cNvSpPr txBox="1"/>
              <p:nvPr/>
            </p:nvSpPr>
            <p:spPr>
              <a:xfrm>
                <a:off x="8189978" y="5738273"/>
                <a:ext cx="1542410"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000" dirty="0">
                          <a:latin typeface="+mn-ea"/>
                        </a:rPr>
                        <m:t>回传的梯度</m:t>
                      </m:r>
                    </m:oMath>
                  </m:oMathPara>
                </a14:m>
                <a:endParaRPr kumimoji="1" lang="zh-CN" altLang="en-US" sz="2000" dirty="0">
                  <a:latin typeface="+mn-ea"/>
                </a:endParaRPr>
              </a:p>
            </p:txBody>
          </p:sp>
        </mc:Choice>
        <mc:Fallback xmlns="">
          <p:sp>
            <p:nvSpPr>
              <p:cNvPr id="155" name="文本框 154">
                <a:extLst>
                  <a:ext uri="{FF2B5EF4-FFF2-40B4-BE49-F238E27FC236}">
                    <a16:creationId xmlns:a16="http://schemas.microsoft.com/office/drawing/2014/main" id="{A0BC0059-F3BF-512E-48E2-39F8F2E2AEA9}"/>
                  </a:ext>
                </a:extLst>
              </p:cNvPr>
              <p:cNvSpPr txBox="1">
                <a:spLocks noRot="1" noChangeAspect="1" noMove="1" noResize="1" noEditPoints="1" noAdjustHandles="1" noChangeArrowheads="1" noChangeShapeType="1" noTextEdit="1"/>
              </p:cNvSpPr>
              <p:nvPr/>
            </p:nvSpPr>
            <p:spPr>
              <a:xfrm>
                <a:off x="8189978" y="5738273"/>
                <a:ext cx="1542410" cy="402931"/>
              </a:xfrm>
              <a:prstGeom prst="rect">
                <a:avLst/>
              </a:prstGeom>
              <a:blipFill>
                <a:blip r:embed="rId37"/>
                <a:stretch>
                  <a:fillRect b="-15152"/>
                </a:stretch>
              </a:blipFill>
            </p:spPr>
            <p:txBody>
              <a:bodyPr/>
              <a:lstStyle/>
              <a:p>
                <a:r>
                  <a:rPr lang="zh-CN" altLang="en-US">
                    <a:noFill/>
                  </a:rPr>
                  <a:t> </a:t>
                </a:r>
              </a:p>
            </p:txBody>
          </p:sp>
        </mc:Fallback>
      </mc:AlternateContent>
      <p:grpSp>
        <p:nvGrpSpPr>
          <p:cNvPr id="167" name="组合 166">
            <a:extLst>
              <a:ext uri="{FF2B5EF4-FFF2-40B4-BE49-F238E27FC236}">
                <a16:creationId xmlns:a16="http://schemas.microsoft.com/office/drawing/2014/main" id="{97322D64-BB56-1A27-E917-9D8468F4338A}"/>
              </a:ext>
            </a:extLst>
          </p:cNvPr>
          <p:cNvGrpSpPr/>
          <p:nvPr/>
        </p:nvGrpSpPr>
        <p:grpSpPr>
          <a:xfrm>
            <a:off x="3856351" y="3952291"/>
            <a:ext cx="941351" cy="643226"/>
            <a:chOff x="1012421" y="3232600"/>
            <a:chExt cx="940024" cy="924644"/>
          </a:xfrm>
          <a:solidFill>
            <a:srgbClr val="DFD6E6"/>
          </a:solidFill>
        </p:grpSpPr>
        <mc:AlternateContent xmlns:mc="http://schemas.openxmlformats.org/markup-compatibility/2006" xmlns:a14="http://schemas.microsoft.com/office/drawing/2010/main">
          <mc:Choice Requires="a14">
            <p:sp>
              <p:nvSpPr>
                <p:cNvPr id="168" name="矩形 167">
                  <a:extLst>
                    <a:ext uri="{FF2B5EF4-FFF2-40B4-BE49-F238E27FC236}">
                      <a16:creationId xmlns:a16="http://schemas.microsoft.com/office/drawing/2014/main" id="{A9AC0F82-31FD-8588-4117-172923CB3567}"/>
                    </a:ext>
                  </a:extLst>
                </p:cNvPr>
                <p:cNvSpPr/>
                <p:nvPr/>
              </p:nvSpPr>
              <p:spPr>
                <a:xfrm>
                  <a:off x="1012421" y="3232600"/>
                  <a:ext cx="470012" cy="462322"/>
                </a:xfrm>
                <a:prstGeom prst="rect">
                  <a:avLst/>
                </a:prstGeom>
                <a:grpFill/>
                <a:ln w="19050">
                  <a:solidFill>
                    <a:srgbClr val="B79B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rgbClr val="C00000"/>
                            </a:solidFill>
                            <a:latin typeface="Cambria Math" panose="02040503050406030204" pitchFamily="18" charset="0"/>
                          </a:rPr>
                          <m:t>0.2</m:t>
                        </m:r>
                      </m:oMath>
                    </m:oMathPara>
                  </a14:m>
                  <a:endParaRPr kumimoji="1" lang="zh-CN" altLang="en-US" sz="1600" dirty="0">
                    <a:solidFill>
                      <a:srgbClr val="C00000"/>
                    </a:solidFill>
                  </a:endParaRPr>
                </a:p>
              </p:txBody>
            </p:sp>
          </mc:Choice>
          <mc:Fallback xmlns="">
            <p:sp>
              <p:nvSpPr>
                <p:cNvPr id="168" name="矩形 167">
                  <a:extLst>
                    <a:ext uri="{FF2B5EF4-FFF2-40B4-BE49-F238E27FC236}">
                      <a16:creationId xmlns:a16="http://schemas.microsoft.com/office/drawing/2014/main" id="{A9AC0F82-31FD-8588-4117-172923CB3567}"/>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38"/>
                  <a:stretch>
                    <a:fillRect/>
                  </a:stretch>
                </a:blipFill>
                <a:ln w="19050">
                  <a:solidFill>
                    <a:srgbClr val="B79BCD"/>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矩形 168">
                  <a:extLst>
                    <a:ext uri="{FF2B5EF4-FFF2-40B4-BE49-F238E27FC236}">
                      <a16:creationId xmlns:a16="http://schemas.microsoft.com/office/drawing/2014/main" id="{603A5B7A-BE66-D29F-9D01-5BE34F4F38DA}"/>
                    </a:ext>
                  </a:extLst>
                </p:cNvPr>
                <p:cNvSpPr/>
                <p:nvPr/>
              </p:nvSpPr>
              <p:spPr>
                <a:xfrm>
                  <a:off x="1012421" y="3694922"/>
                  <a:ext cx="470012" cy="462322"/>
                </a:xfrm>
                <a:prstGeom prst="rect">
                  <a:avLst/>
                </a:prstGeom>
                <a:grpFill/>
                <a:ln w="19050">
                  <a:solidFill>
                    <a:srgbClr val="B79B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rgbClr val="C00000"/>
                            </a:solidFill>
                            <a:latin typeface="Cambria Math" panose="02040503050406030204" pitchFamily="18" charset="0"/>
                          </a:rPr>
                          <m:t>−0.5</m:t>
                        </m:r>
                      </m:oMath>
                    </m:oMathPara>
                  </a14:m>
                  <a:endParaRPr kumimoji="1" lang="zh-CN" altLang="en-US" sz="2400" dirty="0">
                    <a:solidFill>
                      <a:srgbClr val="C00000"/>
                    </a:solidFill>
                  </a:endParaRPr>
                </a:p>
              </p:txBody>
            </p:sp>
          </mc:Choice>
          <mc:Fallback xmlns="">
            <p:sp>
              <p:nvSpPr>
                <p:cNvPr id="169" name="矩形 168">
                  <a:extLst>
                    <a:ext uri="{FF2B5EF4-FFF2-40B4-BE49-F238E27FC236}">
                      <a16:creationId xmlns:a16="http://schemas.microsoft.com/office/drawing/2014/main" id="{603A5B7A-BE66-D29F-9D01-5BE34F4F38DA}"/>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39"/>
                  <a:stretch>
                    <a:fillRect l="-6250"/>
                  </a:stretch>
                </a:blipFill>
                <a:ln w="19050">
                  <a:solidFill>
                    <a:srgbClr val="B79BCD"/>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矩形 169">
                  <a:extLst>
                    <a:ext uri="{FF2B5EF4-FFF2-40B4-BE49-F238E27FC236}">
                      <a16:creationId xmlns:a16="http://schemas.microsoft.com/office/drawing/2014/main" id="{1B49DD78-666C-3386-9756-6F68370747D2}"/>
                    </a:ext>
                  </a:extLst>
                </p:cNvPr>
                <p:cNvSpPr/>
                <p:nvPr/>
              </p:nvSpPr>
              <p:spPr>
                <a:xfrm>
                  <a:off x="1482433" y="3694922"/>
                  <a:ext cx="470012" cy="462322"/>
                </a:xfrm>
                <a:prstGeom prst="rect">
                  <a:avLst/>
                </a:prstGeom>
                <a:grpFill/>
                <a:ln w="19050">
                  <a:solidFill>
                    <a:srgbClr val="BEA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rgbClr val="C00000"/>
                            </a:solidFill>
                            <a:latin typeface="Cambria Math" panose="02040503050406030204" pitchFamily="18" charset="0"/>
                          </a:rPr>
                          <m:t>0.1</m:t>
                        </m:r>
                      </m:oMath>
                    </m:oMathPara>
                  </a14:m>
                  <a:endParaRPr kumimoji="1" lang="zh-CN" altLang="en-US" sz="2400" dirty="0">
                    <a:solidFill>
                      <a:srgbClr val="C00000"/>
                    </a:solidFill>
                  </a:endParaRPr>
                </a:p>
              </p:txBody>
            </p:sp>
          </mc:Choice>
          <mc:Fallback xmlns="">
            <p:sp>
              <p:nvSpPr>
                <p:cNvPr id="170" name="矩形 169">
                  <a:extLst>
                    <a:ext uri="{FF2B5EF4-FFF2-40B4-BE49-F238E27FC236}">
                      <a16:creationId xmlns:a16="http://schemas.microsoft.com/office/drawing/2014/main" id="{1B49DD78-666C-3386-9756-6F68370747D2}"/>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40"/>
                  <a:stretch>
                    <a:fillRect/>
                  </a:stretch>
                </a:blipFill>
                <a:ln w="19050">
                  <a:solidFill>
                    <a:srgbClr val="BEA6D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矩形 170">
                  <a:extLst>
                    <a:ext uri="{FF2B5EF4-FFF2-40B4-BE49-F238E27FC236}">
                      <a16:creationId xmlns:a16="http://schemas.microsoft.com/office/drawing/2014/main" id="{B063BE68-0AB6-B8DD-BCCA-1FB1A050192B}"/>
                    </a:ext>
                  </a:extLst>
                </p:cNvPr>
                <p:cNvSpPr/>
                <p:nvPr/>
              </p:nvSpPr>
              <p:spPr>
                <a:xfrm>
                  <a:off x="1482433" y="3232600"/>
                  <a:ext cx="470012" cy="462322"/>
                </a:xfrm>
                <a:prstGeom prst="rect">
                  <a:avLst/>
                </a:prstGeom>
                <a:grpFill/>
                <a:ln w="19050">
                  <a:solidFill>
                    <a:srgbClr val="B79B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0" i="1" smtClean="0">
                            <a:solidFill>
                              <a:srgbClr val="C00000"/>
                            </a:solidFill>
                            <a:latin typeface="Cambria Math" panose="02040503050406030204" pitchFamily="18" charset="0"/>
                          </a:rPr>
                          <m:t>0.3</m:t>
                        </m:r>
                      </m:oMath>
                    </m:oMathPara>
                  </a14:m>
                  <a:endParaRPr kumimoji="1" lang="zh-CN" altLang="en-US" sz="2400" dirty="0">
                    <a:solidFill>
                      <a:srgbClr val="C00000"/>
                    </a:solidFill>
                  </a:endParaRPr>
                </a:p>
              </p:txBody>
            </p:sp>
          </mc:Choice>
          <mc:Fallback xmlns="">
            <p:sp>
              <p:nvSpPr>
                <p:cNvPr id="171" name="矩形 170">
                  <a:extLst>
                    <a:ext uri="{FF2B5EF4-FFF2-40B4-BE49-F238E27FC236}">
                      <a16:creationId xmlns:a16="http://schemas.microsoft.com/office/drawing/2014/main" id="{B063BE68-0AB6-B8DD-BCCA-1FB1A050192B}"/>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41"/>
                  <a:stretch>
                    <a:fillRect/>
                  </a:stretch>
                </a:blipFill>
                <a:ln w="19050">
                  <a:solidFill>
                    <a:srgbClr val="B79BCD"/>
                  </a:solidFill>
                </a:ln>
              </p:spPr>
              <p:txBody>
                <a:bodyPr/>
                <a:lstStyle/>
                <a:p>
                  <a:r>
                    <a:rPr lang="zh-CN" altLang="en-US">
                      <a:noFill/>
                    </a:rPr>
                    <a:t> </a:t>
                  </a:r>
                </a:p>
              </p:txBody>
            </p:sp>
          </mc:Fallback>
        </mc:AlternateContent>
      </p:grpSp>
      <p:sp>
        <p:nvSpPr>
          <p:cNvPr id="172" name="文本框 171">
            <a:extLst>
              <a:ext uri="{FF2B5EF4-FFF2-40B4-BE49-F238E27FC236}">
                <a16:creationId xmlns:a16="http://schemas.microsoft.com/office/drawing/2014/main" id="{D132B220-6DB3-2AF1-E66C-E8AC95D98C9B}"/>
              </a:ext>
            </a:extLst>
          </p:cNvPr>
          <p:cNvSpPr txBox="1"/>
          <p:nvPr/>
        </p:nvSpPr>
        <p:spPr>
          <a:xfrm>
            <a:off x="9778324" y="5006593"/>
            <a:ext cx="240772"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p:sp>
        <p:nvSpPr>
          <p:cNvPr id="173" name="矩形 172">
            <a:extLst>
              <a:ext uri="{FF2B5EF4-FFF2-40B4-BE49-F238E27FC236}">
                <a16:creationId xmlns:a16="http://schemas.microsoft.com/office/drawing/2014/main" id="{EBA56ECB-7F65-E852-CB70-954C368E205E}"/>
              </a:ext>
            </a:extLst>
          </p:cNvPr>
          <p:cNvSpPr/>
          <p:nvPr/>
        </p:nvSpPr>
        <p:spPr>
          <a:xfrm>
            <a:off x="5195219" y="3959476"/>
            <a:ext cx="6767794" cy="223129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文本框 174">
            <a:extLst>
              <a:ext uri="{FF2B5EF4-FFF2-40B4-BE49-F238E27FC236}">
                <a16:creationId xmlns:a16="http://schemas.microsoft.com/office/drawing/2014/main" id="{693EAF94-B7DC-16F4-9468-34AACE007272}"/>
              </a:ext>
            </a:extLst>
          </p:cNvPr>
          <p:cNvSpPr txBox="1"/>
          <p:nvPr/>
        </p:nvSpPr>
        <p:spPr>
          <a:xfrm>
            <a:off x="5247988" y="3997172"/>
            <a:ext cx="1134933" cy="369332"/>
          </a:xfrm>
          <a:prstGeom prst="rect">
            <a:avLst/>
          </a:prstGeom>
          <a:noFill/>
        </p:spPr>
        <p:txBody>
          <a:bodyPr wrap="square">
            <a:spAutoFit/>
          </a:bodyPr>
          <a:lstStyle/>
          <a:p>
            <a:pPr algn="l"/>
            <a:r>
              <a:rPr kumimoji="1" lang="zh-CN" altLang="en-US" b="1" dirty="0">
                <a:latin typeface="+mn-ea"/>
              </a:rPr>
              <a:t>举例</a:t>
            </a:r>
          </a:p>
        </p:txBody>
      </p:sp>
      <mc:AlternateContent xmlns:mc="http://schemas.openxmlformats.org/markup-compatibility/2006" xmlns:a14="http://schemas.microsoft.com/office/drawing/2010/main">
        <mc:Choice Requires="a14">
          <p:sp>
            <p:nvSpPr>
              <p:cNvPr id="177" name="矩形 176">
                <a:extLst>
                  <a:ext uri="{FF2B5EF4-FFF2-40B4-BE49-F238E27FC236}">
                    <a16:creationId xmlns:a16="http://schemas.microsoft.com/office/drawing/2014/main" id="{F53D145E-E1FD-1F31-D9D3-E9585CFA7BDF}"/>
                  </a:ext>
                </a:extLst>
              </p:cNvPr>
              <p:cNvSpPr/>
              <p:nvPr/>
            </p:nvSpPr>
            <p:spPr>
              <a:xfrm>
                <a:off x="8190712" y="4238666"/>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77" name="矩形 176">
                <a:extLst>
                  <a:ext uri="{FF2B5EF4-FFF2-40B4-BE49-F238E27FC236}">
                    <a16:creationId xmlns:a16="http://schemas.microsoft.com/office/drawing/2014/main" id="{F53D145E-E1FD-1F31-D9D3-E9585CFA7BDF}"/>
                  </a:ext>
                </a:extLst>
              </p:cNvPr>
              <p:cNvSpPr>
                <a:spLocks noRot="1" noChangeAspect="1" noMove="1" noResize="1" noEditPoints="1" noAdjustHandles="1" noChangeArrowheads="1" noChangeShapeType="1" noTextEdit="1"/>
              </p:cNvSpPr>
              <p:nvPr/>
            </p:nvSpPr>
            <p:spPr>
              <a:xfrm>
                <a:off x="8190712" y="4238666"/>
                <a:ext cx="347506" cy="337864"/>
              </a:xfrm>
              <a:prstGeom prst="rect">
                <a:avLst/>
              </a:prstGeom>
              <a:blipFill>
                <a:blip r:embed="rId42"/>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矩形 177">
                <a:extLst>
                  <a:ext uri="{FF2B5EF4-FFF2-40B4-BE49-F238E27FC236}">
                    <a16:creationId xmlns:a16="http://schemas.microsoft.com/office/drawing/2014/main" id="{405499FD-4B4B-C343-9CE7-33D14F3BDCB1}"/>
                  </a:ext>
                </a:extLst>
              </p:cNvPr>
              <p:cNvSpPr/>
              <p:nvPr/>
            </p:nvSpPr>
            <p:spPr>
              <a:xfrm>
                <a:off x="8190712" y="458384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78" name="矩形 177">
                <a:extLst>
                  <a:ext uri="{FF2B5EF4-FFF2-40B4-BE49-F238E27FC236}">
                    <a16:creationId xmlns:a16="http://schemas.microsoft.com/office/drawing/2014/main" id="{405499FD-4B4B-C343-9CE7-33D14F3BDCB1}"/>
                  </a:ext>
                </a:extLst>
              </p:cNvPr>
              <p:cNvSpPr>
                <a:spLocks noRot="1" noChangeAspect="1" noMove="1" noResize="1" noEditPoints="1" noAdjustHandles="1" noChangeArrowheads="1" noChangeShapeType="1" noTextEdit="1"/>
              </p:cNvSpPr>
              <p:nvPr/>
            </p:nvSpPr>
            <p:spPr>
              <a:xfrm>
                <a:off x="8190712" y="4583844"/>
                <a:ext cx="347506" cy="337864"/>
              </a:xfrm>
              <a:prstGeom prst="rect">
                <a:avLst/>
              </a:prstGeom>
              <a:blipFill>
                <a:blip r:embed="rId43"/>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矩形 178">
                <a:extLst>
                  <a:ext uri="{FF2B5EF4-FFF2-40B4-BE49-F238E27FC236}">
                    <a16:creationId xmlns:a16="http://schemas.microsoft.com/office/drawing/2014/main" id="{E6435B02-77B5-0E83-BBF1-33693B753D54}"/>
                  </a:ext>
                </a:extLst>
              </p:cNvPr>
              <p:cNvSpPr/>
              <p:nvPr/>
            </p:nvSpPr>
            <p:spPr>
              <a:xfrm>
                <a:off x="8190712" y="493953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79" name="矩形 178">
                <a:extLst>
                  <a:ext uri="{FF2B5EF4-FFF2-40B4-BE49-F238E27FC236}">
                    <a16:creationId xmlns:a16="http://schemas.microsoft.com/office/drawing/2014/main" id="{E6435B02-77B5-0E83-BBF1-33693B753D54}"/>
                  </a:ext>
                </a:extLst>
              </p:cNvPr>
              <p:cNvSpPr>
                <a:spLocks noRot="1" noChangeAspect="1" noMove="1" noResize="1" noEditPoints="1" noAdjustHandles="1" noChangeArrowheads="1" noChangeShapeType="1" noTextEdit="1"/>
              </p:cNvSpPr>
              <p:nvPr/>
            </p:nvSpPr>
            <p:spPr>
              <a:xfrm>
                <a:off x="8190712" y="4939534"/>
                <a:ext cx="347506" cy="337864"/>
              </a:xfrm>
              <a:prstGeom prst="rect">
                <a:avLst/>
              </a:prstGeom>
              <a:blipFill>
                <a:blip r:embed="rId42"/>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矩形 179">
                <a:extLst>
                  <a:ext uri="{FF2B5EF4-FFF2-40B4-BE49-F238E27FC236}">
                    <a16:creationId xmlns:a16="http://schemas.microsoft.com/office/drawing/2014/main" id="{50F68AD3-AF7D-8910-57E1-92BF95C5F603}"/>
                  </a:ext>
                </a:extLst>
              </p:cNvPr>
              <p:cNvSpPr/>
              <p:nvPr/>
            </p:nvSpPr>
            <p:spPr>
              <a:xfrm>
                <a:off x="8190712" y="528488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80" name="矩形 179">
                <a:extLst>
                  <a:ext uri="{FF2B5EF4-FFF2-40B4-BE49-F238E27FC236}">
                    <a16:creationId xmlns:a16="http://schemas.microsoft.com/office/drawing/2014/main" id="{50F68AD3-AF7D-8910-57E1-92BF95C5F603}"/>
                  </a:ext>
                </a:extLst>
              </p:cNvPr>
              <p:cNvSpPr>
                <a:spLocks noRot="1" noChangeAspect="1" noMove="1" noResize="1" noEditPoints="1" noAdjustHandles="1" noChangeArrowheads="1" noChangeShapeType="1" noTextEdit="1"/>
              </p:cNvSpPr>
              <p:nvPr/>
            </p:nvSpPr>
            <p:spPr>
              <a:xfrm>
                <a:off x="8190712" y="5284884"/>
                <a:ext cx="347506" cy="337864"/>
              </a:xfrm>
              <a:prstGeom prst="rect">
                <a:avLst/>
              </a:prstGeom>
              <a:blipFill>
                <a:blip r:embed="rId43"/>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id="{6C80B34F-F07F-0F9D-48A1-2AC1D95C241A}"/>
                  </a:ext>
                </a:extLst>
              </p:cNvPr>
              <p:cNvSpPr/>
              <p:nvPr/>
            </p:nvSpPr>
            <p:spPr>
              <a:xfrm>
                <a:off x="8548261" y="528488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81" name="矩形 180">
                <a:extLst>
                  <a:ext uri="{FF2B5EF4-FFF2-40B4-BE49-F238E27FC236}">
                    <a16:creationId xmlns:a16="http://schemas.microsoft.com/office/drawing/2014/main" id="{6C80B34F-F07F-0F9D-48A1-2AC1D95C241A}"/>
                  </a:ext>
                </a:extLst>
              </p:cNvPr>
              <p:cNvSpPr>
                <a:spLocks noRot="1" noChangeAspect="1" noMove="1" noResize="1" noEditPoints="1" noAdjustHandles="1" noChangeArrowheads="1" noChangeShapeType="1" noTextEdit="1"/>
              </p:cNvSpPr>
              <p:nvPr/>
            </p:nvSpPr>
            <p:spPr>
              <a:xfrm>
                <a:off x="8548261" y="5284884"/>
                <a:ext cx="347506" cy="337864"/>
              </a:xfrm>
              <a:prstGeom prst="rect">
                <a:avLst/>
              </a:prstGeom>
              <a:blipFill>
                <a:blip r:embed="rId43"/>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矩形 181">
                <a:extLst>
                  <a:ext uri="{FF2B5EF4-FFF2-40B4-BE49-F238E27FC236}">
                    <a16:creationId xmlns:a16="http://schemas.microsoft.com/office/drawing/2014/main" id="{0495D164-BC26-E115-A5DD-87088A8EECC9}"/>
                  </a:ext>
                </a:extLst>
              </p:cNvPr>
              <p:cNvSpPr/>
              <p:nvPr/>
            </p:nvSpPr>
            <p:spPr>
              <a:xfrm>
                <a:off x="8903590" y="528488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82" name="矩形 181">
                <a:extLst>
                  <a:ext uri="{FF2B5EF4-FFF2-40B4-BE49-F238E27FC236}">
                    <a16:creationId xmlns:a16="http://schemas.microsoft.com/office/drawing/2014/main" id="{0495D164-BC26-E115-A5DD-87088A8EECC9}"/>
                  </a:ext>
                </a:extLst>
              </p:cNvPr>
              <p:cNvSpPr>
                <a:spLocks noRot="1" noChangeAspect="1" noMove="1" noResize="1" noEditPoints="1" noAdjustHandles="1" noChangeArrowheads="1" noChangeShapeType="1" noTextEdit="1"/>
              </p:cNvSpPr>
              <p:nvPr/>
            </p:nvSpPr>
            <p:spPr>
              <a:xfrm>
                <a:off x="8903590" y="5284884"/>
                <a:ext cx="347506" cy="337864"/>
              </a:xfrm>
              <a:prstGeom prst="rect">
                <a:avLst/>
              </a:prstGeom>
              <a:blipFill>
                <a:blip r:embed="rId43"/>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矩形 182">
                <a:extLst>
                  <a:ext uri="{FF2B5EF4-FFF2-40B4-BE49-F238E27FC236}">
                    <a16:creationId xmlns:a16="http://schemas.microsoft.com/office/drawing/2014/main" id="{97B9D0B5-0DAB-E988-8F3A-4133EFB9BD82}"/>
                  </a:ext>
                </a:extLst>
              </p:cNvPr>
              <p:cNvSpPr/>
              <p:nvPr/>
            </p:nvSpPr>
            <p:spPr>
              <a:xfrm>
                <a:off x="9256150" y="528488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83" name="矩形 182">
                <a:extLst>
                  <a:ext uri="{FF2B5EF4-FFF2-40B4-BE49-F238E27FC236}">
                    <a16:creationId xmlns:a16="http://schemas.microsoft.com/office/drawing/2014/main" id="{97B9D0B5-0DAB-E988-8F3A-4133EFB9BD82}"/>
                  </a:ext>
                </a:extLst>
              </p:cNvPr>
              <p:cNvSpPr>
                <a:spLocks noRot="1" noChangeAspect="1" noMove="1" noResize="1" noEditPoints="1" noAdjustHandles="1" noChangeArrowheads="1" noChangeShapeType="1" noTextEdit="1"/>
              </p:cNvSpPr>
              <p:nvPr/>
            </p:nvSpPr>
            <p:spPr>
              <a:xfrm>
                <a:off x="9256150" y="5284884"/>
                <a:ext cx="347506" cy="337864"/>
              </a:xfrm>
              <a:prstGeom prst="rect">
                <a:avLst/>
              </a:prstGeom>
              <a:blipFill>
                <a:blip r:embed="rId43"/>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矩形 183">
                <a:extLst>
                  <a:ext uri="{FF2B5EF4-FFF2-40B4-BE49-F238E27FC236}">
                    <a16:creationId xmlns:a16="http://schemas.microsoft.com/office/drawing/2014/main" id="{9874735C-7D31-0887-597A-8221C648FA08}"/>
                  </a:ext>
                </a:extLst>
              </p:cNvPr>
              <p:cNvSpPr/>
              <p:nvPr/>
            </p:nvSpPr>
            <p:spPr>
              <a:xfrm>
                <a:off x="9256150" y="493953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84" name="矩形 183">
                <a:extLst>
                  <a:ext uri="{FF2B5EF4-FFF2-40B4-BE49-F238E27FC236}">
                    <a16:creationId xmlns:a16="http://schemas.microsoft.com/office/drawing/2014/main" id="{9874735C-7D31-0887-597A-8221C648FA08}"/>
                  </a:ext>
                </a:extLst>
              </p:cNvPr>
              <p:cNvSpPr>
                <a:spLocks noRot="1" noChangeAspect="1" noMove="1" noResize="1" noEditPoints="1" noAdjustHandles="1" noChangeArrowheads="1" noChangeShapeType="1" noTextEdit="1"/>
              </p:cNvSpPr>
              <p:nvPr/>
            </p:nvSpPr>
            <p:spPr>
              <a:xfrm>
                <a:off x="9256150" y="4939534"/>
                <a:ext cx="347506" cy="337864"/>
              </a:xfrm>
              <a:prstGeom prst="rect">
                <a:avLst/>
              </a:prstGeom>
              <a:blipFill>
                <a:blip r:embed="rId42"/>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矩形 184">
                <a:extLst>
                  <a:ext uri="{FF2B5EF4-FFF2-40B4-BE49-F238E27FC236}">
                    <a16:creationId xmlns:a16="http://schemas.microsoft.com/office/drawing/2014/main" id="{25703046-1D30-4886-73D5-8ABC1C202AAD}"/>
                  </a:ext>
                </a:extLst>
              </p:cNvPr>
              <p:cNvSpPr/>
              <p:nvPr/>
            </p:nvSpPr>
            <p:spPr>
              <a:xfrm>
                <a:off x="9256150" y="458384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85" name="矩形 184">
                <a:extLst>
                  <a:ext uri="{FF2B5EF4-FFF2-40B4-BE49-F238E27FC236}">
                    <a16:creationId xmlns:a16="http://schemas.microsoft.com/office/drawing/2014/main" id="{25703046-1D30-4886-73D5-8ABC1C202AAD}"/>
                  </a:ext>
                </a:extLst>
              </p:cNvPr>
              <p:cNvSpPr>
                <a:spLocks noRot="1" noChangeAspect="1" noMove="1" noResize="1" noEditPoints="1" noAdjustHandles="1" noChangeArrowheads="1" noChangeShapeType="1" noTextEdit="1"/>
              </p:cNvSpPr>
              <p:nvPr/>
            </p:nvSpPr>
            <p:spPr>
              <a:xfrm>
                <a:off x="9256150" y="4583844"/>
                <a:ext cx="347506" cy="337864"/>
              </a:xfrm>
              <a:prstGeom prst="rect">
                <a:avLst/>
              </a:prstGeom>
              <a:blipFill>
                <a:blip r:embed="rId43"/>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矩形 185">
                <a:extLst>
                  <a:ext uri="{FF2B5EF4-FFF2-40B4-BE49-F238E27FC236}">
                    <a16:creationId xmlns:a16="http://schemas.microsoft.com/office/drawing/2014/main" id="{FE92FB2C-B19C-5E6D-6216-0182756B0561}"/>
                  </a:ext>
                </a:extLst>
              </p:cNvPr>
              <p:cNvSpPr/>
              <p:nvPr/>
            </p:nvSpPr>
            <p:spPr>
              <a:xfrm>
                <a:off x="8548261" y="4238666"/>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86" name="矩形 185">
                <a:extLst>
                  <a:ext uri="{FF2B5EF4-FFF2-40B4-BE49-F238E27FC236}">
                    <a16:creationId xmlns:a16="http://schemas.microsoft.com/office/drawing/2014/main" id="{FE92FB2C-B19C-5E6D-6216-0182756B0561}"/>
                  </a:ext>
                </a:extLst>
              </p:cNvPr>
              <p:cNvSpPr>
                <a:spLocks noRot="1" noChangeAspect="1" noMove="1" noResize="1" noEditPoints="1" noAdjustHandles="1" noChangeArrowheads="1" noChangeShapeType="1" noTextEdit="1"/>
              </p:cNvSpPr>
              <p:nvPr/>
            </p:nvSpPr>
            <p:spPr>
              <a:xfrm>
                <a:off x="8548261" y="4238666"/>
                <a:ext cx="347506" cy="337864"/>
              </a:xfrm>
              <a:prstGeom prst="rect">
                <a:avLst/>
              </a:prstGeom>
              <a:blipFill>
                <a:blip r:embed="rId42"/>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矩形 186">
                <a:extLst>
                  <a:ext uri="{FF2B5EF4-FFF2-40B4-BE49-F238E27FC236}">
                    <a16:creationId xmlns:a16="http://schemas.microsoft.com/office/drawing/2014/main" id="{91ED627D-F3BB-2A2F-7D95-7527679957C3}"/>
                  </a:ext>
                </a:extLst>
              </p:cNvPr>
              <p:cNvSpPr/>
              <p:nvPr/>
            </p:nvSpPr>
            <p:spPr>
              <a:xfrm>
                <a:off x="8903590" y="4238666"/>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87" name="矩形 186">
                <a:extLst>
                  <a:ext uri="{FF2B5EF4-FFF2-40B4-BE49-F238E27FC236}">
                    <a16:creationId xmlns:a16="http://schemas.microsoft.com/office/drawing/2014/main" id="{91ED627D-F3BB-2A2F-7D95-7527679957C3}"/>
                  </a:ext>
                </a:extLst>
              </p:cNvPr>
              <p:cNvSpPr>
                <a:spLocks noRot="1" noChangeAspect="1" noMove="1" noResize="1" noEditPoints="1" noAdjustHandles="1" noChangeArrowheads="1" noChangeShapeType="1" noTextEdit="1"/>
              </p:cNvSpPr>
              <p:nvPr/>
            </p:nvSpPr>
            <p:spPr>
              <a:xfrm>
                <a:off x="8903590" y="4238666"/>
                <a:ext cx="347506" cy="337864"/>
              </a:xfrm>
              <a:prstGeom prst="rect">
                <a:avLst/>
              </a:prstGeom>
              <a:blipFill>
                <a:blip r:embed="rId42"/>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矩形 187">
                <a:extLst>
                  <a:ext uri="{FF2B5EF4-FFF2-40B4-BE49-F238E27FC236}">
                    <a16:creationId xmlns:a16="http://schemas.microsoft.com/office/drawing/2014/main" id="{DD4CB7A2-897B-882C-3C1C-EB7162285FDC}"/>
                  </a:ext>
                </a:extLst>
              </p:cNvPr>
              <p:cNvSpPr/>
              <p:nvPr/>
            </p:nvSpPr>
            <p:spPr>
              <a:xfrm>
                <a:off x="9256150" y="4238666"/>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0</m:t>
                      </m:r>
                    </m:oMath>
                  </m:oMathPara>
                </a14:m>
                <a:endParaRPr kumimoji="1" lang="zh-CN" altLang="en-US" sz="1400" dirty="0">
                  <a:solidFill>
                    <a:schemeClr val="tx1"/>
                  </a:solidFill>
                </a:endParaRPr>
              </a:p>
            </p:txBody>
          </p:sp>
        </mc:Choice>
        <mc:Fallback xmlns="">
          <p:sp>
            <p:nvSpPr>
              <p:cNvPr id="188" name="矩形 187">
                <a:extLst>
                  <a:ext uri="{FF2B5EF4-FFF2-40B4-BE49-F238E27FC236}">
                    <a16:creationId xmlns:a16="http://schemas.microsoft.com/office/drawing/2014/main" id="{DD4CB7A2-897B-882C-3C1C-EB7162285FDC}"/>
                  </a:ext>
                </a:extLst>
              </p:cNvPr>
              <p:cNvSpPr>
                <a:spLocks noRot="1" noChangeAspect="1" noMove="1" noResize="1" noEditPoints="1" noAdjustHandles="1" noChangeArrowheads="1" noChangeShapeType="1" noTextEdit="1"/>
              </p:cNvSpPr>
              <p:nvPr/>
            </p:nvSpPr>
            <p:spPr>
              <a:xfrm>
                <a:off x="9256150" y="4238666"/>
                <a:ext cx="347506" cy="337864"/>
              </a:xfrm>
              <a:prstGeom prst="rect">
                <a:avLst/>
              </a:prstGeom>
              <a:blipFill>
                <a:blip r:embed="rId42"/>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66F1A2E6-AC68-1038-78BE-14D5F7DF757F}"/>
                  </a:ext>
                </a:extLst>
              </p:cNvPr>
              <p:cNvSpPr txBox="1"/>
              <p:nvPr/>
            </p:nvSpPr>
            <p:spPr>
              <a:xfrm>
                <a:off x="9969112" y="5566072"/>
                <a:ext cx="1387490" cy="40120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卷积核</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189" name="文本框 188">
                <a:extLst>
                  <a:ext uri="{FF2B5EF4-FFF2-40B4-BE49-F238E27FC236}">
                    <a16:creationId xmlns:a16="http://schemas.microsoft.com/office/drawing/2014/main" id="{66F1A2E6-AC68-1038-78BE-14D5F7DF757F}"/>
                  </a:ext>
                </a:extLst>
              </p:cNvPr>
              <p:cNvSpPr txBox="1">
                <a:spLocks noRot="1" noChangeAspect="1" noMove="1" noResize="1" noEditPoints="1" noAdjustHandles="1" noChangeArrowheads="1" noChangeShapeType="1" noTextEdit="1"/>
              </p:cNvSpPr>
              <p:nvPr/>
            </p:nvSpPr>
            <p:spPr>
              <a:xfrm>
                <a:off x="9969112" y="5566072"/>
                <a:ext cx="1387490" cy="401200"/>
              </a:xfrm>
              <a:prstGeom prst="rect">
                <a:avLst/>
              </a:prstGeom>
              <a:blipFill>
                <a:blip r:embed="rId4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矩形 189">
                <a:extLst>
                  <a:ext uri="{FF2B5EF4-FFF2-40B4-BE49-F238E27FC236}">
                    <a16:creationId xmlns:a16="http://schemas.microsoft.com/office/drawing/2014/main" id="{C3511C5C-8DE2-CF8C-D6B2-0978765D2CA2}"/>
                  </a:ext>
                </a:extLst>
              </p:cNvPr>
              <p:cNvSpPr/>
              <p:nvPr/>
            </p:nvSpPr>
            <p:spPr>
              <a:xfrm>
                <a:off x="8548261" y="458384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1</m:t>
                      </m:r>
                    </m:oMath>
                  </m:oMathPara>
                </a14:m>
                <a:endParaRPr kumimoji="1" lang="zh-CN" altLang="en-US" sz="1400" dirty="0">
                  <a:solidFill>
                    <a:schemeClr val="tx1"/>
                  </a:solidFill>
                </a:endParaRPr>
              </a:p>
            </p:txBody>
          </p:sp>
        </mc:Choice>
        <mc:Fallback xmlns="">
          <p:sp>
            <p:nvSpPr>
              <p:cNvPr id="190" name="矩形 189">
                <a:extLst>
                  <a:ext uri="{FF2B5EF4-FFF2-40B4-BE49-F238E27FC236}">
                    <a16:creationId xmlns:a16="http://schemas.microsoft.com/office/drawing/2014/main" id="{C3511C5C-8DE2-CF8C-D6B2-0978765D2CA2}"/>
                  </a:ext>
                </a:extLst>
              </p:cNvPr>
              <p:cNvSpPr>
                <a:spLocks noRot="1" noChangeAspect="1" noMove="1" noResize="1" noEditPoints="1" noAdjustHandles="1" noChangeArrowheads="1" noChangeShapeType="1" noTextEdit="1"/>
              </p:cNvSpPr>
              <p:nvPr/>
            </p:nvSpPr>
            <p:spPr>
              <a:xfrm>
                <a:off x="8548261" y="4583844"/>
                <a:ext cx="347506" cy="337864"/>
              </a:xfrm>
              <a:prstGeom prst="rect">
                <a:avLst/>
              </a:prstGeom>
              <a:blipFill>
                <a:blip r:embed="rId45"/>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1" name="矩形 190">
                <a:extLst>
                  <a:ext uri="{FF2B5EF4-FFF2-40B4-BE49-F238E27FC236}">
                    <a16:creationId xmlns:a16="http://schemas.microsoft.com/office/drawing/2014/main" id="{991578D8-55B0-9F50-7011-1862C9D4A534}"/>
                  </a:ext>
                </a:extLst>
              </p:cNvPr>
              <p:cNvSpPr/>
              <p:nvPr/>
            </p:nvSpPr>
            <p:spPr>
              <a:xfrm>
                <a:off x="8903590" y="458384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2</m:t>
                      </m:r>
                    </m:oMath>
                  </m:oMathPara>
                </a14:m>
                <a:endParaRPr kumimoji="1" lang="zh-CN" altLang="en-US" sz="1400" dirty="0">
                  <a:solidFill>
                    <a:schemeClr val="tx1"/>
                  </a:solidFill>
                </a:endParaRPr>
              </a:p>
            </p:txBody>
          </p:sp>
        </mc:Choice>
        <mc:Fallback xmlns="">
          <p:sp>
            <p:nvSpPr>
              <p:cNvPr id="191" name="矩形 190">
                <a:extLst>
                  <a:ext uri="{FF2B5EF4-FFF2-40B4-BE49-F238E27FC236}">
                    <a16:creationId xmlns:a16="http://schemas.microsoft.com/office/drawing/2014/main" id="{991578D8-55B0-9F50-7011-1862C9D4A534}"/>
                  </a:ext>
                </a:extLst>
              </p:cNvPr>
              <p:cNvSpPr>
                <a:spLocks noRot="1" noChangeAspect="1" noMove="1" noResize="1" noEditPoints="1" noAdjustHandles="1" noChangeArrowheads="1" noChangeShapeType="1" noTextEdit="1"/>
              </p:cNvSpPr>
              <p:nvPr/>
            </p:nvSpPr>
            <p:spPr>
              <a:xfrm>
                <a:off x="8903590" y="4583844"/>
                <a:ext cx="347506" cy="337864"/>
              </a:xfrm>
              <a:prstGeom prst="rect">
                <a:avLst/>
              </a:prstGeom>
              <a:blipFill>
                <a:blip r:embed="rId46"/>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 name="矩形 191">
                <a:extLst>
                  <a:ext uri="{FF2B5EF4-FFF2-40B4-BE49-F238E27FC236}">
                    <a16:creationId xmlns:a16="http://schemas.microsoft.com/office/drawing/2014/main" id="{05D76C55-5A02-20E4-96E0-102B377301D5}"/>
                  </a:ext>
                </a:extLst>
              </p:cNvPr>
              <p:cNvSpPr/>
              <p:nvPr/>
            </p:nvSpPr>
            <p:spPr>
              <a:xfrm>
                <a:off x="8548261" y="493953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3</m:t>
                      </m:r>
                    </m:oMath>
                  </m:oMathPara>
                </a14:m>
                <a:endParaRPr kumimoji="1" lang="zh-CN" altLang="en-US" sz="1400" dirty="0">
                  <a:solidFill>
                    <a:schemeClr val="tx1"/>
                  </a:solidFill>
                </a:endParaRPr>
              </a:p>
            </p:txBody>
          </p:sp>
        </mc:Choice>
        <mc:Fallback xmlns="">
          <p:sp>
            <p:nvSpPr>
              <p:cNvPr id="192" name="矩形 191">
                <a:extLst>
                  <a:ext uri="{FF2B5EF4-FFF2-40B4-BE49-F238E27FC236}">
                    <a16:creationId xmlns:a16="http://schemas.microsoft.com/office/drawing/2014/main" id="{05D76C55-5A02-20E4-96E0-102B377301D5}"/>
                  </a:ext>
                </a:extLst>
              </p:cNvPr>
              <p:cNvSpPr>
                <a:spLocks noRot="1" noChangeAspect="1" noMove="1" noResize="1" noEditPoints="1" noAdjustHandles="1" noChangeArrowheads="1" noChangeShapeType="1" noTextEdit="1"/>
              </p:cNvSpPr>
              <p:nvPr/>
            </p:nvSpPr>
            <p:spPr>
              <a:xfrm>
                <a:off x="8548261" y="4939534"/>
                <a:ext cx="347506" cy="337864"/>
              </a:xfrm>
              <a:prstGeom prst="rect">
                <a:avLst/>
              </a:prstGeom>
              <a:blipFill>
                <a:blip r:embed="rId47"/>
                <a:stretch>
                  <a:fillRect/>
                </a:stretch>
              </a:blipFill>
              <a:ln>
                <a:solidFill>
                  <a:srgbClr val="7030A0"/>
                </a:solidFill>
              </a:ln>
            </p:spPr>
            <p:txBody>
              <a:bodyPr/>
              <a:lstStyle/>
              <a:p>
                <a:r>
                  <a:rPr lang="zh-CN" altLang="en-US">
                    <a:noFill/>
                  </a:rPr>
                  <a:t> </a:t>
                </a:r>
              </a:p>
            </p:txBody>
          </p:sp>
        </mc:Fallback>
      </mc:AlternateContent>
      <p:sp>
        <p:nvSpPr>
          <p:cNvPr id="193" name="矩形 192">
            <a:extLst>
              <a:ext uri="{FF2B5EF4-FFF2-40B4-BE49-F238E27FC236}">
                <a16:creationId xmlns:a16="http://schemas.microsoft.com/office/drawing/2014/main" id="{169100C8-E3E6-A55E-FB97-EE682DDC5CAC}"/>
              </a:ext>
            </a:extLst>
          </p:cNvPr>
          <p:cNvSpPr/>
          <p:nvPr/>
        </p:nvSpPr>
        <p:spPr>
          <a:xfrm>
            <a:off x="8903590" y="493953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4</a:t>
            </a:r>
            <a:endParaRPr kumimoji="1" lang="zh-CN" altLang="en-US" sz="1400" dirty="0">
              <a:solidFill>
                <a:schemeClr val="tx1"/>
              </a:solidFill>
            </a:endParaRPr>
          </a:p>
        </p:txBody>
      </p:sp>
      <p:grpSp>
        <p:nvGrpSpPr>
          <p:cNvPr id="194" name="组合 193">
            <a:extLst>
              <a:ext uri="{FF2B5EF4-FFF2-40B4-BE49-F238E27FC236}">
                <a16:creationId xmlns:a16="http://schemas.microsoft.com/office/drawing/2014/main" id="{097A3445-4255-32CC-C4E9-EFF2D7DE53F8}"/>
              </a:ext>
            </a:extLst>
          </p:cNvPr>
          <p:cNvGrpSpPr/>
          <p:nvPr/>
        </p:nvGrpSpPr>
        <p:grpSpPr>
          <a:xfrm>
            <a:off x="5432848" y="4477150"/>
            <a:ext cx="1229840" cy="1209716"/>
            <a:chOff x="8172823" y="1424151"/>
            <a:chExt cx="989292" cy="973104"/>
          </a:xfrm>
          <a:solidFill>
            <a:schemeClr val="accent6">
              <a:lumMod val="20000"/>
              <a:lumOff val="80000"/>
              <a:alpha val="52000"/>
            </a:schemeClr>
          </a:solidFill>
        </p:grpSpPr>
        <p:grpSp>
          <p:nvGrpSpPr>
            <p:cNvPr id="195" name="组合 194">
              <a:extLst>
                <a:ext uri="{FF2B5EF4-FFF2-40B4-BE49-F238E27FC236}">
                  <a16:creationId xmlns:a16="http://schemas.microsoft.com/office/drawing/2014/main" id="{EBE1D8AF-7A1A-CCB1-54E6-9629DD604B13}"/>
                </a:ext>
              </a:extLst>
            </p:cNvPr>
            <p:cNvGrpSpPr/>
            <p:nvPr/>
          </p:nvGrpSpPr>
          <p:grpSpPr>
            <a:xfrm>
              <a:off x="8172823" y="1424151"/>
              <a:ext cx="659527" cy="648736"/>
              <a:chOff x="1012421" y="3232600"/>
              <a:chExt cx="940024" cy="924644"/>
            </a:xfrm>
            <a:grpFill/>
          </p:grpSpPr>
          <mc:AlternateContent xmlns:mc="http://schemas.openxmlformats.org/markup-compatibility/2006" xmlns:a14="http://schemas.microsoft.com/office/drawing/2010/main">
            <mc:Choice Requires="a14">
              <p:sp>
                <p:nvSpPr>
                  <p:cNvPr id="201" name="矩形 200">
                    <a:extLst>
                      <a:ext uri="{FF2B5EF4-FFF2-40B4-BE49-F238E27FC236}">
                        <a16:creationId xmlns:a16="http://schemas.microsoft.com/office/drawing/2014/main" id="{8C299F9A-8F1A-2BDE-307D-BE91D65E094D}"/>
                      </a:ext>
                    </a:extLst>
                  </p:cNvPr>
                  <p:cNvSpPr/>
                  <p:nvPr/>
                </p:nvSpPr>
                <p:spPr>
                  <a:xfrm>
                    <a:off x="1012421"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b="1" i="1" smtClean="0">
                              <a:solidFill>
                                <a:srgbClr val="70AD47"/>
                              </a:solidFill>
                              <a:latin typeface="Cambria Math" panose="02040503050406030204" pitchFamily="18" charset="0"/>
                            </a:rPr>
                            <m:t>𝟎</m:t>
                          </m:r>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𝟐</m:t>
                          </m:r>
                        </m:oMath>
                      </m:oMathPara>
                    </a14:m>
                    <a:endParaRPr kumimoji="1" lang="zh-CN" altLang="en-US" dirty="0">
                      <a:solidFill>
                        <a:schemeClr val="accent1"/>
                      </a:solidFill>
                    </a:endParaRPr>
                  </a:p>
                </p:txBody>
              </p:sp>
            </mc:Choice>
            <mc:Fallback xmlns="">
              <p:sp>
                <p:nvSpPr>
                  <p:cNvPr id="201" name="矩形 200">
                    <a:extLst>
                      <a:ext uri="{FF2B5EF4-FFF2-40B4-BE49-F238E27FC236}">
                        <a16:creationId xmlns:a16="http://schemas.microsoft.com/office/drawing/2014/main" id="{8C299F9A-8F1A-2BDE-307D-BE91D65E094D}"/>
                      </a:ext>
                    </a:extLst>
                  </p:cNvPr>
                  <p:cNvSpPr>
                    <a:spLocks noRot="1" noChangeAspect="1" noMove="1" noResize="1" noEditPoints="1" noAdjustHandles="1" noChangeArrowheads="1" noChangeShapeType="1" noTextEdit="1"/>
                  </p:cNvSpPr>
                  <p:nvPr/>
                </p:nvSpPr>
                <p:spPr>
                  <a:xfrm>
                    <a:off x="1012421" y="3232600"/>
                    <a:ext cx="470012" cy="462322"/>
                  </a:xfrm>
                  <a:prstGeom prst="rect">
                    <a:avLst/>
                  </a:prstGeom>
                  <a:blipFill>
                    <a:blip r:embed="rId58"/>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7E38D1AE-AAB6-90CC-502F-18787B5B067C}"/>
                      </a:ext>
                    </a:extLst>
                  </p:cNvPr>
                  <p:cNvSpPr/>
                  <p:nvPr/>
                </p:nvSpPr>
                <p:spPr>
                  <a:xfrm>
                    <a:off x="1012421"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b="1" i="1" smtClean="0">
                              <a:solidFill>
                                <a:srgbClr val="70AD47"/>
                              </a:solidFill>
                              <a:latin typeface="Cambria Math" panose="02040503050406030204" pitchFamily="18" charset="0"/>
                            </a:rPr>
                            <m:t>𝟎</m:t>
                          </m:r>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𝟏</m:t>
                          </m:r>
                        </m:oMath>
                      </m:oMathPara>
                    </a14:m>
                    <a:endParaRPr kumimoji="1" lang="zh-CN" altLang="en-US" dirty="0">
                      <a:solidFill>
                        <a:schemeClr val="accent1"/>
                      </a:solidFill>
                    </a:endParaRPr>
                  </a:p>
                </p:txBody>
              </p:sp>
            </mc:Choice>
            <mc:Fallback xmlns="">
              <p:sp>
                <p:nvSpPr>
                  <p:cNvPr id="202" name="矩形 201">
                    <a:extLst>
                      <a:ext uri="{FF2B5EF4-FFF2-40B4-BE49-F238E27FC236}">
                        <a16:creationId xmlns:a16="http://schemas.microsoft.com/office/drawing/2014/main" id="{7E38D1AE-AAB6-90CC-502F-18787B5B067C}"/>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59"/>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B0532060-1459-66FA-69CA-43B4F89753F6}"/>
                      </a:ext>
                    </a:extLst>
                  </p:cNvPr>
                  <p:cNvSpPr/>
                  <p:nvPr/>
                </p:nvSpPr>
                <p:spPr>
                  <a:xfrm>
                    <a:off x="1482433" y="3694922"/>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b="1" i="1" smtClean="0">
                              <a:solidFill>
                                <a:srgbClr val="70AD47"/>
                              </a:solidFill>
                              <a:latin typeface="Cambria Math" panose="02040503050406030204" pitchFamily="18" charset="0"/>
                            </a:rPr>
                            <m:t>𝟎</m:t>
                          </m:r>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𝟓</m:t>
                          </m:r>
                        </m:oMath>
                      </m:oMathPara>
                    </a14:m>
                    <a:endParaRPr kumimoji="1" lang="zh-CN" altLang="en-US" dirty="0">
                      <a:solidFill>
                        <a:schemeClr val="accent1"/>
                      </a:solidFill>
                    </a:endParaRPr>
                  </a:p>
                </p:txBody>
              </p:sp>
            </mc:Choice>
            <mc:Fallback xmlns="">
              <p:sp>
                <p:nvSpPr>
                  <p:cNvPr id="203" name="矩形 202">
                    <a:extLst>
                      <a:ext uri="{FF2B5EF4-FFF2-40B4-BE49-F238E27FC236}">
                        <a16:creationId xmlns:a16="http://schemas.microsoft.com/office/drawing/2014/main" id="{B0532060-1459-66FA-69CA-43B4F89753F6}"/>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60"/>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EA060066-94F3-4FFC-1C11-5487618CB5E6}"/>
                      </a:ext>
                    </a:extLst>
                  </p:cNvPr>
                  <p:cNvSpPr/>
                  <p:nvPr/>
                </p:nvSpPr>
                <p:spPr>
                  <a:xfrm>
                    <a:off x="1482433" y="3232600"/>
                    <a:ext cx="470012" cy="462322"/>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b="1" i="1" smtClean="0">
                              <a:solidFill>
                                <a:srgbClr val="70AD47"/>
                              </a:solidFill>
                              <a:latin typeface="Cambria Math" panose="02040503050406030204" pitchFamily="18" charset="0"/>
                            </a:rPr>
                            <m:t>𝟎</m:t>
                          </m:r>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𝟕</m:t>
                          </m:r>
                        </m:oMath>
                      </m:oMathPara>
                    </a14:m>
                    <a:endParaRPr kumimoji="1" lang="zh-CN" altLang="en-US" dirty="0">
                      <a:solidFill>
                        <a:schemeClr val="accent1"/>
                      </a:solidFill>
                    </a:endParaRPr>
                  </a:p>
                </p:txBody>
              </p:sp>
            </mc:Choice>
            <mc:Fallback xmlns="">
              <p:sp>
                <p:nvSpPr>
                  <p:cNvPr id="204" name="矩形 203">
                    <a:extLst>
                      <a:ext uri="{FF2B5EF4-FFF2-40B4-BE49-F238E27FC236}">
                        <a16:creationId xmlns:a16="http://schemas.microsoft.com/office/drawing/2014/main" id="{EA060066-94F3-4FFC-1C11-5487618CB5E6}"/>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61"/>
                    <a:stretch>
                      <a:fillRect/>
                    </a:stretch>
                  </a:blipFill>
                  <a:ln>
                    <a:solidFill>
                      <a:schemeClr val="accent6">
                        <a:lumMod val="75000"/>
                      </a:schemeClr>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6" name="矩形 195">
                  <a:extLst>
                    <a:ext uri="{FF2B5EF4-FFF2-40B4-BE49-F238E27FC236}">
                      <a16:creationId xmlns:a16="http://schemas.microsoft.com/office/drawing/2014/main" id="{0C246CA8-7B7C-72E5-465B-770D30DFF12C}"/>
                    </a:ext>
                  </a:extLst>
                </p:cNvPr>
                <p:cNvSpPr/>
                <p:nvPr/>
              </p:nvSpPr>
              <p:spPr>
                <a:xfrm>
                  <a:off x="8832351" y="14241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b="1" i="1" smtClean="0">
                            <a:solidFill>
                              <a:srgbClr val="70AD47"/>
                            </a:solidFill>
                            <a:latin typeface="Cambria Math" panose="02040503050406030204" pitchFamily="18" charset="0"/>
                          </a:rPr>
                          <m:t>𝟎</m:t>
                        </m:r>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𝟔</m:t>
                        </m:r>
                      </m:oMath>
                    </m:oMathPara>
                  </a14:m>
                  <a:endParaRPr kumimoji="1" lang="zh-CN" altLang="en-US" dirty="0">
                    <a:solidFill>
                      <a:schemeClr val="accent1"/>
                    </a:solidFill>
                  </a:endParaRPr>
                </a:p>
              </p:txBody>
            </p:sp>
          </mc:Choice>
          <mc:Fallback xmlns="">
            <p:sp>
              <p:nvSpPr>
                <p:cNvPr id="196" name="矩形 195">
                  <a:extLst>
                    <a:ext uri="{FF2B5EF4-FFF2-40B4-BE49-F238E27FC236}">
                      <a16:creationId xmlns:a16="http://schemas.microsoft.com/office/drawing/2014/main" id="{0C246CA8-7B7C-72E5-465B-770D30DFF12C}"/>
                    </a:ext>
                  </a:extLst>
                </p:cNvPr>
                <p:cNvSpPr>
                  <a:spLocks noRot="1" noChangeAspect="1" noMove="1" noResize="1" noEditPoints="1" noAdjustHandles="1" noChangeArrowheads="1" noChangeShapeType="1" noTextEdit="1"/>
                </p:cNvSpPr>
                <p:nvPr/>
              </p:nvSpPr>
              <p:spPr>
                <a:xfrm>
                  <a:off x="8832351" y="1424151"/>
                  <a:ext cx="329764" cy="324368"/>
                </a:xfrm>
                <a:prstGeom prst="rect">
                  <a:avLst/>
                </a:prstGeom>
                <a:blipFill>
                  <a:blip r:embed="rId62"/>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矩形 196">
                  <a:extLst>
                    <a:ext uri="{FF2B5EF4-FFF2-40B4-BE49-F238E27FC236}">
                      <a16:creationId xmlns:a16="http://schemas.microsoft.com/office/drawing/2014/main" id="{42778CAB-DBCB-52B5-13C8-0CAEEF36E383}"/>
                    </a:ext>
                  </a:extLst>
                </p:cNvPr>
                <p:cNvSpPr/>
                <p:nvPr/>
              </p:nvSpPr>
              <p:spPr>
                <a:xfrm>
                  <a:off x="8832351" y="1741951"/>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b="1" i="1" smtClean="0">
                            <a:solidFill>
                              <a:srgbClr val="70AD47"/>
                            </a:solidFill>
                            <a:latin typeface="Cambria Math" panose="02040503050406030204" pitchFamily="18" charset="0"/>
                          </a:rPr>
                          <m:t>𝟏</m:t>
                        </m:r>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𝟒</m:t>
                        </m:r>
                      </m:oMath>
                    </m:oMathPara>
                  </a14:m>
                  <a:endParaRPr kumimoji="1" lang="zh-CN" altLang="en-US" dirty="0">
                    <a:solidFill>
                      <a:schemeClr val="accent1"/>
                    </a:solidFill>
                  </a:endParaRPr>
                </a:p>
              </p:txBody>
            </p:sp>
          </mc:Choice>
          <mc:Fallback xmlns="">
            <p:sp>
              <p:nvSpPr>
                <p:cNvPr id="197" name="矩形 196">
                  <a:extLst>
                    <a:ext uri="{FF2B5EF4-FFF2-40B4-BE49-F238E27FC236}">
                      <a16:creationId xmlns:a16="http://schemas.microsoft.com/office/drawing/2014/main" id="{42778CAB-DBCB-52B5-13C8-0CAEEF36E383}"/>
                    </a:ext>
                  </a:extLst>
                </p:cNvPr>
                <p:cNvSpPr>
                  <a:spLocks noRot="1" noChangeAspect="1" noMove="1" noResize="1" noEditPoints="1" noAdjustHandles="1" noChangeArrowheads="1" noChangeShapeType="1" noTextEdit="1"/>
                </p:cNvSpPr>
                <p:nvPr/>
              </p:nvSpPr>
              <p:spPr>
                <a:xfrm>
                  <a:off x="8832351" y="1741951"/>
                  <a:ext cx="329764" cy="324368"/>
                </a:xfrm>
                <a:prstGeom prst="rect">
                  <a:avLst/>
                </a:prstGeom>
                <a:blipFill>
                  <a:blip r:embed="rId63"/>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a:extLst>
                    <a:ext uri="{FF2B5EF4-FFF2-40B4-BE49-F238E27FC236}">
                      <a16:creationId xmlns:a16="http://schemas.microsoft.com/office/drawing/2014/main" id="{B4D87D51-5F10-5FA2-E019-2938B1E65D42}"/>
                    </a:ext>
                  </a:extLst>
                </p:cNvPr>
                <p:cNvSpPr/>
                <p:nvPr/>
              </p:nvSpPr>
              <p:spPr>
                <a:xfrm>
                  <a:off x="8172823"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𝟏</m:t>
                        </m:r>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𝟓</m:t>
                        </m:r>
                      </m:oMath>
                    </m:oMathPara>
                  </a14:m>
                  <a:endParaRPr kumimoji="1" lang="zh-CN" altLang="en-US" dirty="0">
                    <a:solidFill>
                      <a:schemeClr val="accent1"/>
                    </a:solidFill>
                  </a:endParaRPr>
                </a:p>
              </p:txBody>
            </p:sp>
          </mc:Choice>
          <mc:Fallback xmlns="">
            <p:sp>
              <p:nvSpPr>
                <p:cNvPr id="198" name="矩形 197">
                  <a:extLst>
                    <a:ext uri="{FF2B5EF4-FFF2-40B4-BE49-F238E27FC236}">
                      <a16:creationId xmlns:a16="http://schemas.microsoft.com/office/drawing/2014/main" id="{B4D87D51-5F10-5FA2-E019-2938B1E65D42}"/>
                    </a:ext>
                  </a:extLst>
                </p:cNvPr>
                <p:cNvSpPr>
                  <a:spLocks noRot="1" noChangeAspect="1" noMove="1" noResize="1" noEditPoints="1" noAdjustHandles="1" noChangeArrowheads="1" noChangeShapeType="1" noTextEdit="1"/>
                </p:cNvSpPr>
                <p:nvPr/>
              </p:nvSpPr>
              <p:spPr>
                <a:xfrm>
                  <a:off x="8172823" y="2072887"/>
                  <a:ext cx="329764" cy="324368"/>
                </a:xfrm>
                <a:prstGeom prst="rect">
                  <a:avLst/>
                </a:prstGeom>
                <a:blipFill>
                  <a:blip r:embed="rId64"/>
                  <a:stretch>
                    <a:fillRect l="-2941"/>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a:extLst>
                    <a:ext uri="{FF2B5EF4-FFF2-40B4-BE49-F238E27FC236}">
                      <a16:creationId xmlns:a16="http://schemas.microsoft.com/office/drawing/2014/main" id="{0EC1A756-F62D-01B7-1EE3-6FB286620781}"/>
                    </a:ext>
                  </a:extLst>
                </p:cNvPr>
                <p:cNvSpPr/>
                <p:nvPr/>
              </p:nvSpPr>
              <p:spPr>
                <a:xfrm>
                  <a:off x="8502587"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𝟏</m:t>
                        </m:r>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𝟕</m:t>
                        </m:r>
                      </m:oMath>
                    </m:oMathPara>
                  </a14:m>
                  <a:endParaRPr kumimoji="1" lang="zh-CN" altLang="en-US" dirty="0">
                    <a:solidFill>
                      <a:schemeClr val="accent1"/>
                    </a:solidFill>
                  </a:endParaRPr>
                </a:p>
              </p:txBody>
            </p:sp>
          </mc:Choice>
          <mc:Fallback xmlns="">
            <p:sp>
              <p:nvSpPr>
                <p:cNvPr id="199" name="矩形 198">
                  <a:extLst>
                    <a:ext uri="{FF2B5EF4-FFF2-40B4-BE49-F238E27FC236}">
                      <a16:creationId xmlns:a16="http://schemas.microsoft.com/office/drawing/2014/main" id="{0EC1A756-F62D-01B7-1EE3-6FB286620781}"/>
                    </a:ext>
                  </a:extLst>
                </p:cNvPr>
                <p:cNvSpPr>
                  <a:spLocks noRot="1" noChangeAspect="1" noMove="1" noResize="1" noEditPoints="1" noAdjustHandles="1" noChangeArrowheads="1" noChangeShapeType="1" noTextEdit="1"/>
                </p:cNvSpPr>
                <p:nvPr/>
              </p:nvSpPr>
              <p:spPr>
                <a:xfrm>
                  <a:off x="8502587" y="2072887"/>
                  <a:ext cx="329764" cy="324368"/>
                </a:xfrm>
                <a:prstGeom prst="rect">
                  <a:avLst/>
                </a:prstGeom>
                <a:blipFill>
                  <a:blip r:embed="rId65"/>
                  <a:stretch>
                    <a:fillRect l="-2941"/>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a:extLst>
                    <a:ext uri="{FF2B5EF4-FFF2-40B4-BE49-F238E27FC236}">
                      <a16:creationId xmlns:a16="http://schemas.microsoft.com/office/drawing/2014/main" id="{CEE22CD4-6398-078D-805B-5A19D15A3EF3}"/>
                    </a:ext>
                  </a:extLst>
                </p:cNvPr>
                <p:cNvSpPr/>
                <p:nvPr/>
              </p:nvSpPr>
              <p:spPr>
                <a:xfrm>
                  <a:off x="8832351" y="2072887"/>
                  <a:ext cx="329764" cy="324368"/>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b="1" i="1" smtClean="0">
                            <a:solidFill>
                              <a:srgbClr val="70AD47"/>
                            </a:solidFill>
                            <a:latin typeface="Cambria Math" panose="02040503050406030204" pitchFamily="18" charset="0"/>
                          </a:rPr>
                          <m:t>𝟎</m:t>
                        </m:r>
                        <m:r>
                          <a:rPr kumimoji="1" lang="en-US" altLang="zh-CN" sz="1200" b="1" i="1" smtClean="0">
                            <a:solidFill>
                              <a:srgbClr val="70AD47"/>
                            </a:solidFill>
                            <a:latin typeface="Cambria Math" panose="02040503050406030204" pitchFamily="18" charset="0"/>
                          </a:rPr>
                          <m:t>.</m:t>
                        </m:r>
                        <m:r>
                          <a:rPr kumimoji="1" lang="en-US" altLang="zh-CN" sz="1200" b="1" i="1" smtClean="0">
                            <a:solidFill>
                              <a:srgbClr val="70AD47"/>
                            </a:solidFill>
                            <a:latin typeface="Cambria Math" panose="02040503050406030204" pitchFamily="18" charset="0"/>
                          </a:rPr>
                          <m:t>𝟒</m:t>
                        </m:r>
                      </m:oMath>
                    </m:oMathPara>
                  </a14:m>
                  <a:endParaRPr kumimoji="1" lang="zh-CN" altLang="en-US" dirty="0">
                    <a:solidFill>
                      <a:schemeClr val="accent1"/>
                    </a:solidFill>
                  </a:endParaRPr>
                </a:p>
              </p:txBody>
            </p:sp>
          </mc:Choice>
          <mc:Fallback xmlns="">
            <p:sp>
              <p:nvSpPr>
                <p:cNvPr id="200" name="矩形 199">
                  <a:extLst>
                    <a:ext uri="{FF2B5EF4-FFF2-40B4-BE49-F238E27FC236}">
                      <a16:creationId xmlns:a16="http://schemas.microsoft.com/office/drawing/2014/main" id="{CEE22CD4-6398-078D-805B-5A19D15A3EF3}"/>
                    </a:ext>
                  </a:extLst>
                </p:cNvPr>
                <p:cNvSpPr>
                  <a:spLocks noRot="1" noChangeAspect="1" noMove="1" noResize="1" noEditPoints="1" noAdjustHandles="1" noChangeArrowheads="1" noChangeShapeType="1" noTextEdit="1"/>
                </p:cNvSpPr>
                <p:nvPr/>
              </p:nvSpPr>
              <p:spPr>
                <a:xfrm>
                  <a:off x="8832351" y="2072887"/>
                  <a:ext cx="329764" cy="324368"/>
                </a:xfrm>
                <a:prstGeom prst="rect">
                  <a:avLst/>
                </a:prstGeom>
                <a:blipFill>
                  <a:blip r:embed="rId66"/>
                  <a:stretch>
                    <a:fillRect/>
                  </a:stretch>
                </a:blipFill>
                <a:ln>
                  <a:solidFill>
                    <a:schemeClr val="accent6">
                      <a:lumMod val="75000"/>
                    </a:schemeClr>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A6DED128-1E49-F575-64D8-E03DCC63A3FF}"/>
                  </a:ext>
                </a:extLst>
              </p:cNvPr>
              <p:cNvSpPr txBox="1"/>
              <p:nvPr/>
            </p:nvSpPr>
            <p:spPr>
              <a:xfrm>
                <a:off x="10150063" y="5851709"/>
                <a:ext cx="1204176" cy="369332"/>
              </a:xfrm>
              <a:prstGeom prst="rect">
                <a:avLst/>
              </a:prstGeom>
              <a:noFill/>
            </p:spPr>
            <p:txBody>
              <a:bodyPr wrap="none" rtlCol="0">
                <a:spAutoFit/>
              </a:bodyPr>
              <a:lstStyle/>
              <a:p>
                <a:pPr algn="l"/>
                <a:r>
                  <a:rPr kumimoji="1" lang="zh-CN" altLang="en-US" dirty="0">
                    <a:latin typeface="+mn-ea"/>
                  </a:rPr>
                  <a:t>旋转</a:t>
                </a:r>
                <a:r>
                  <a:rPr kumimoji="1" lang="en-US" altLang="zh-CN" dirty="0">
                    <a:latin typeface="+mn-ea"/>
                  </a:rPr>
                  <a:t>180</a:t>
                </a:r>
                <a14:m>
                  <m:oMath xmlns:m="http://schemas.openxmlformats.org/officeDocument/2006/math">
                    <m:r>
                      <a:rPr kumimoji="1" lang="en-US" altLang="zh-CN" b="0" i="1" baseline="30000"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latin typeface="+mn-ea"/>
                </a:endParaRPr>
              </a:p>
            </p:txBody>
          </p:sp>
        </mc:Choice>
        <mc:Fallback xmlns="">
          <p:sp>
            <p:nvSpPr>
              <p:cNvPr id="205" name="文本框 204">
                <a:extLst>
                  <a:ext uri="{FF2B5EF4-FFF2-40B4-BE49-F238E27FC236}">
                    <a16:creationId xmlns:a16="http://schemas.microsoft.com/office/drawing/2014/main" id="{A6DED128-1E49-F575-64D8-E03DCC63A3FF}"/>
                  </a:ext>
                </a:extLst>
              </p:cNvPr>
              <p:cNvSpPr txBox="1">
                <a:spLocks noRot="1" noChangeAspect="1" noMove="1" noResize="1" noEditPoints="1" noAdjustHandles="1" noChangeArrowheads="1" noChangeShapeType="1" noTextEdit="1"/>
              </p:cNvSpPr>
              <p:nvPr/>
            </p:nvSpPr>
            <p:spPr>
              <a:xfrm>
                <a:off x="10150063" y="5851709"/>
                <a:ext cx="1204176" cy="369332"/>
              </a:xfrm>
              <a:prstGeom prst="rect">
                <a:avLst/>
              </a:prstGeom>
              <a:blipFill>
                <a:blip r:embed="rId67"/>
                <a:stretch>
                  <a:fillRect l="-4040" t="-9836" b="-24590"/>
                </a:stretch>
              </a:blipFill>
            </p:spPr>
            <p:txBody>
              <a:bodyPr/>
              <a:lstStyle/>
              <a:p>
                <a:r>
                  <a:rPr lang="zh-CN" altLang="en-US">
                    <a:noFill/>
                  </a:rPr>
                  <a:t> </a:t>
                </a:r>
              </a:p>
            </p:txBody>
          </p:sp>
        </mc:Fallback>
      </mc:AlternateContent>
      <p:pic>
        <p:nvPicPr>
          <p:cNvPr id="3" name="图片 2"/>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246133" y="1953364"/>
            <a:ext cx="2994331" cy="2898453"/>
          </a:xfrm>
          <a:prstGeom prst="rect">
            <a:avLst/>
          </a:prstGeom>
        </p:spPr>
      </p:pic>
      <p:pic>
        <p:nvPicPr>
          <p:cNvPr id="5" name="图片 4"/>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3408343" y="2590232"/>
            <a:ext cx="838268" cy="84648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733" y="2572119"/>
            <a:ext cx="837978" cy="837978"/>
          </a:xfrm>
          <a:prstGeom prst="rect">
            <a:avLst/>
          </a:prstGeom>
        </p:spPr>
      </p:pic>
      <p:sp>
        <p:nvSpPr>
          <p:cNvPr id="7" name="灯片编号占位符 6"/>
          <p:cNvSpPr>
            <a:spLocks noGrp="1"/>
          </p:cNvSpPr>
          <p:nvPr>
            <p:ph type="sldNum" sz="quarter" idx="14"/>
          </p:nvPr>
        </p:nvSpPr>
        <p:spPr/>
        <p:txBody>
          <a:bodyPr/>
          <a:lstStyle/>
          <a:p>
            <a:fld id="{AF69888C-E133-43D9-A638-B5C95925B91C}" type="slidenum">
              <a:rPr lang="zh-CN" altLang="en-US" smtClean="0"/>
              <a:t>41</a:t>
            </a:fld>
            <a:endParaRPr lang="zh-CN" altLang="en-US" dirty="0"/>
          </a:p>
        </p:txBody>
      </p:sp>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8BCB8B8E-B866-89FA-A05C-31173F5CA537}"/>
                  </a:ext>
                </a:extLst>
              </p:cNvPr>
              <p:cNvSpPr/>
              <p:nvPr/>
            </p:nvSpPr>
            <p:spPr>
              <a:xfrm>
                <a:off x="9067028" y="190703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900" i="1">
                              <a:solidFill>
                                <a:srgbClr val="C00000"/>
                              </a:solidFill>
                              <a:latin typeface="Cambria Math" panose="02040503050406030204" pitchFamily="18" charset="0"/>
                            </a:rPr>
                          </m:ctrlPr>
                        </m:fPr>
                        <m:num>
                          <m:r>
                            <a:rPr kumimoji="1" lang="en-US" altLang="zh-CN" sz="900" i="1">
                              <a:solidFill>
                                <a:srgbClr val="C00000"/>
                              </a:solidFill>
                              <a:latin typeface="Cambria Math" panose="02040503050406030204" pitchFamily="18" charset="0"/>
                            </a:rPr>
                            <m:t>𝜕</m:t>
                          </m:r>
                          <m:r>
                            <a:rPr kumimoji="1" lang="en-US" altLang="zh-CN" sz="900" i="1">
                              <a:solidFill>
                                <a:srgbClr val="C00000"/>
                              </a:solidFill>
                              <a:latin typeface="Cambria Math" panose="02040503050406030204" pitchFamily="18" charset="0"/>
                            </a:rPr>
                            <m:t>𝐽</m:t>
                          </m:r>
                        </m:num>
                        <m:den>
                          <m:r>
                            <a:rPr kumimoji="1" lang="en-US" altLang="zh-CN" sz="900" i="1">
                              <a:solidFill>
                                <a:srgbClr val="C00000"/>
                              </a:solidFill>
                              <a:latin typeface="Cambria Math" panose="02040503050406030204" pitchFamily="18" charset="0"/>
                            </a:rPr>
                            <m:t>𝜕</m:t>
                          </m:r>
                          <m:sSub>
                            <m:sSubPr>
                              <m:ctrlPr>
                                <a:rPr kumimoji="1" lang="en-US" altLang="zh-CN" sz="900" i="1">
                                  <a:solidFill>
                                    <a:srgbClr val="C00000"/>
                                  </a:solidFill>
                                  <a:latin typeface="Cambria Math" panose="02040503050406030204" pitchFamily="18" charset="0"/>
                                </a:rPr>
                              </m:ctrlPr>
                            </m:sSubPr>
                            <m:e>
                              <m:r>
                                <a:rPr kumimoji="1" lang="en-US" altLang="zh-CN" sz="900" i="1">
                                  <a:solidFill>
                                    <a:srgbClr val="C00000"/>
                                  </a:solidFill>
                                  <a:latin typeface="Cambria Math" panose="02040503050406030204" pitchFamily="18" charset="0"/>
                                </a:rPr>
                                <m:t>𝑧</m:t>
                              </m:r>
                            </m:e>
                            <m:sub>
                              <m:r>
                                <a:rPr kumimoji="1" lang="en-US" altLang="zh-CN" sz="900" i="1">
                                  <a:solidFill>
                                    <a:srgbClr val="C00000"/>
                                  </a:solidFill>
                                  <a:latin typeface="Cambria Math" panose="02040503050406030204" pitchFamily="18" charset="0"/>
                                </a:rPr>
                                <m:t>11</m:t>
                              </m:r>
                            </m:sub>
                          </m:sSub>
                        </m:den>
                      </m:f>
                    </m:oMath>
                  </m:oMathPara>
                </a14:m>
                <a:endParaRPr kumimoji="1" lang="zh-CN" altLang="en-US" sz="1600" dirty="0">
                  <a:solidFill>
                    <a:schemeClr val="tx1"/>
                  </a:solidFill>
                </a:endParaRPr>
              </a:p>
            </p:txBody>
          </p:sp>
        </mc:Choice>
        <mc:Fallback xmlns="">
          <p:sp>
            <p:nvSpPr>
              <p:cNvPr id="91" name="矩形 90">
                <a:extLst>
                  <a:ext uri="{FF2B5EF4-FFF2-40B4-BE49-F238E27FC236}">
                    <a16:creationId xmlns:a16="http://schemas.microsoft.com/office/drawing/2014/main" id="{8BCB8B8E-B866-89FA-A05C-31173F5CA537}"/>
                  </a:ext>
                </a:extLst>
              </p:cNvPr>
              <p:cNvSpPr>
                <a:spLocks noRot="1" noChangeAspect="1" noMove="1" noResize="1" noEditPoints="1" noAdjustHandles="1" noChangeArrowheads="1" noChangeShapeType="1" noTextEdit="1"/>
              </p:cNvSpPr>
              <p:nvPr/>
            </p:nvSpPr>
            <p:spPr>
              <a:xfrm>
                <a:off x="9067028" y="1907034"/>
                <a:ext cx="347506" cy="337864"/>
              </a:xfrm>
              <a:prstGeom prst="rect">
                <a:avLst/>
              </a:prstGeom>
              <a:blipFill>
                <a:blip r:embed="rId71"/>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8BCB8B8E-B866-89FA-A05C-31173F5CA537}"/>
                  </a:ext>
                </a:extLst>
              </p:cNvPr>
              <p:cNvSpPr/>
              <p:nvPr/>
            </p:nvSpPr>
            <p:spPr>
              <a:xfrm>
                <a:off x="9433861" y="1907034"/>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900" i="1" smtClean="0">
                              <a:solidFill>
                                <a:srgbClr val="C00000"/>
                              </a:solidFill>
                              <a:latin typeface="Cambria Math" panose="02040503050406030204" pitchFamily="18" charset="0"/>
                            </a:rPr>
                          </m:ctrlPr>
                        </m:fPr>
                        <m:num>
                          <m:r>
                            <a:rPr kumimoji="1" lang="en-US" altLang="zh-CN" sz="900" i="1">
                              <a:solidFill>
                                <a:srgbClr val="C00000"/>
                              </a:solidFill>
                              <a:latin typeface="Cambria Math" panose="02040503050406030204" pitchFamily="18" charset="0"/>
                            </a:rPr>
                            <m:t>𝜕</m:t>
                          </m:r>
                          <m:r>
                            <a:rPr kumimoji="1" lang="en-US" altLang="zh-CN" sz="900" i="1">
                              <a:solidFill>
                                <a:srgbClr val="C00000"/>
                              </a:solidFill>
                              <a:latin typeface="Cambria Math" panose="02040503050406030204" pitchFamily="18" charset="0"/>
                            </a:rPr>
                            <m:t>𝐽</m:t>
                          </m:r>
                        </m:num>
                        <m:den>
                          <m:r>
                            <a:rPr kumimoji="1" lang="en-US" altLang="zh-CN" sz="900" i="1">
                              <a:solidFill>
                                <a:srgbClr val="C00000"/>
                              </a:solidFill>
                              <a:latin typeface="Cambria Math" panose="02040503050406030204" pitchFamily="18" charset="0"/>
                            </a:rPr>
                            <m:t>𝜕</m:t>
                          </m:r>
                          <m:sSub>
                            <m:sSubPr>
                              <m:ctrlPr>
                                <a:rPr kumimoji="1" lang="en-US" altLang="zh-CN" sz="900" i="1">
                                  <a:solidFill>
                                    <a:srgbClr val="C00000"/>
                                  </a:solidFill>
                                  <a:latin typeface="Cambria Math" panose="02040503050406030204" pitchFamily="18" charset="0"/>
                                </a:rPr>
                              </m:ctrlPr>
                            </m:sSubPr>
                            <m:e>
                              <m:r>
                                <a:rPr kumimoji="1" lang="en-US" altLang="zh-CN" sz="900" i="1">
                                  <a:solidFill>
                                    <a:srgbClr val="C00000"/>
                                  </a:solidFill>
                                  <a:latin typeface="Cambria Math" panose="02040503050406030204" pitchFamily="18" charset="0"/>
                                </a:rPr>
                                <m:t>𝑧</m:t>
                              </m:r>
                            </m:e>
                            <m:sub>
                              <m:r>
                                <a:rPr kumimoji="1" lang="en-US" altLang="zh-CN" sz="900" i="1">
                                  <a:solidFill>
                                    <a:srgbClr val="C00000"/>
                                  </a:solidFill>
                                  <a:latin typeface="Cambria Math" panose="02040503050406030204" pitchFamily="18" charset="0"/>
                                </a:rPr>
                                <m:t>1</m:t>
                              </m:r>
                              <m:r>
                                <a:rPr kumimoji="1" lang="en-US" altLang="zh-CN" sz="900" b="0" i="1" smtClean="0">
                                  <a:solidFill>
                                    <a:srgbClr val="C00000"/>
                                  </a:solidFill>
                                  <a:latin typeface="Cambria Math" panose="02040503050406030204" pitchFamily="18" charset="0"/>
                                </a:rPr>
                                <m:t>2</m:t>
                              </m:r>
                            </m:sub>
                          </m:sSub>
                        </m:den>
                      </m:f>
                    </m:oMath>
                  </m:oMathPara>
                </a14:m>
                <a:endParaRPr kumimoji="1" lang="zh-CN" altLang="en-US" sz="1600" dirty="0">
                  <a:solidFill>
                    <a:schemeClr val="tx1"/>
                  </a:solidFill>
                </a:endParaRPr>
              </a:p>
            </p:txBody>
          </p:sp>
        </mc:Choice>
        <mc:Fallback xmlns="">
          <p:sp>
            <p:nvSpPr>
              <p:cNvPr id="93" name="矩形 92">
                <a:extLst>
                  <a:ext uri="{FF2B5EF4-FFF2-40B4-BE49-F238E27FC236}">
                    <a16:creationId xmlns:a16="http://schemas.microsoft.com/office/drawing/2014/main" id="{8BCB8B8E-B866-89FA-A05C-31173F5CA537}"/>
                  </a:ext>
                </a:extLst>
              </p:cNvPr>
              <p:cNvSpPr>
                <a:spLocks noRot="1" noChangeAspect="1" noMove="1" noResize="1" noEditPoints="1" noAdjustHandles="1" noChangeArrowheads="1" noChangeShapeType="1" noTextEdit="1"/>
              </p:cNvSpPr>
              <p:nvPr/>
            </p:nvSpPr>
            <p:spPr>
              <a:xfrm>
                <a:off x="9433861" y="1907034"/>
                <a:ext cx="347506" cy="337864"/>
              </a:xfrm>
              <a:prstGeom prst="rect">
                <a:avLst/>
              </a:prstGeom>
              <a:blipFill>
                <a:blip r:embed="rId72"/>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8BCB8B8E-B866-89FA-A05C-31173F5CA537}"/>
                  </a:ext>
                </a:extLst>
              </p:cNvPr>
              <p:cNvSpPr/>
              <p:nvPr/>
            </p:nvSpPr>
            <p:spPr>
              <a:xfrm>
                <a:off x="9067293" y="2246828"/>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900" i="1" smtClean="0">
                              <a:solidFill>
                                <a:srgbClr val="C00000"/>
                              </a:solidFill>
                              <a:latin typeface="Cambria Math" panose="02040503050406030204" pitchFamily="18" charset="0"/>
                            </a:rPr>
                          </m:ctrlPr>
                        </m:fPr>
                        <m:num>
                          <m:r>
                            <a:rPr kumimoji="1" lang="en-US" altLang="zh-CN" sz="900" i="1">
                              <a:solidFill>
                                <a:srgbClr val="C00000"/>
                              </a:solidFill>
                              <a:latin typeface="Cambria Math" panose="02040503050406030204" pitchFamily="18" charset="0"/>
                            </a:rPr>
                            <m:t>𝜕</m:t>
                          </m:r>
                          <m:r>
                            <a:rPr kumimoji="1" lang="en-US" altLang="zh-CN" sz="900" i="1">
                              <a:solidFill>
                                <a:srgbClr val="C00000"/>
                              </a:solidFill>
                              <a:latin typeface="Cambria Math" panose="02040503050406030204" pitchFamily="18" charset="0"/>
                            </a:rPr>
                            <m:t>𝐽</m:t>
                          </m:r>
                        </m:num>
                        <m:den>
                          <m:r>
                            <a:rPr kumimoji="1" lang="en-US" altLang="zh-CN" sz="900" i="1">
                              <a:solidFill>
                                <a:srgbClr val="C00000"/>
                              </a:solidFill>
                              <a:latin typeface="Cambria Math" panose="02040503050406030204" pitchFamily="18" charset="0"/>
                            </a:rPr>
                            <m:t>𝜕</m:t>
                          </m:r>
                          <m:sSub>
                            <m:sSubPr>
                              <m:ctrlPr>
                                <a:rPr kumimoji="1" lang="en-US" altLang="zh-CN" sz="900" i="1">
                                  <a:solidFill>
                                    <a:srgbClr val="C00000"/>
                                  </a:solidFill>
                                  <a:latin typeface="Cambria Math" panose="02040503050406030204" pitchFamily="18" charset="0"/>
                                </a:rPr>
                              </m:ctrlPr>
                            </m:sSubPr>
                            <m:e>
                              <m:r>
                                <a:rPr kumimoji="1" lang="en-US" altLang="zh-CN" sz="900" i="1">
                                  <a:solidFill>
                                    <a:srgbClr val="C00000"/>
                                  </a:solidFill>
                                  <a:latin typeface="Cambria Math" panose="02040503050406030204" pitchFamily="18" charset="0"/>
                                </a:rPr>
                                <m:t>𝑧</m:t>
                              </m:r>
                            </m:e>
                            <m:sub>
                              <m:r>
                                <a:rPr kumimoji="1" lang="en-US" altLang="zh-CN" sz="900" b="0" i="1" smtClean="0">
                                  <a:solidFill>
                                    <a:srgbClr val="C00000"/>
                                  </a:solidFill>
                                  <a:latin typeface="Cambria Math" panose="02040503050406030204" pitchFamily="18" charset="0"/>
                                </a:rPr>
                                <m:t>2</m:t>
                              </m:r>
                              <m:r>
                                <a:rPr kumimoji="1" lang="en-US" altLang="zh-CN" sz="900" i="1">
                                  <a:solidFill>
                                    <a:srgbClr val="C00000"/>
                                  </a:solidFill>
                                  <a:latin typeface="Cambria Math" panose="02040503050406030204" pitchFamily="18" charset="0"/>
                                </a:rPr>
                                <m:t>1</m:t>
                              </m:r>
                            </m:sub>
                          </m:sSub>
                        </m:den>
                      </m:f>
                    </m:oMath>
                  </m:oMathPara>
                </a14:m>
                <a:endParaRPr kumimoji="1" lang="zh-CN" altLang="en-US" sz="1600" dirty="0">
                  <a:solidFill>
                    <a:schemeClr val="tx1"/>
                  </a:solidFill>
                </a:endParaRPr>
              </a:p>
            </p:txBody>
          </p:sp>
        </mc:Choice>
        <mc:Fallback xmlns="">
          <p:sp>
            <p:nvSpPr>
              <p:cNvPr id="96" name="矩形 95">
                <a:extLst>
                  <a:ext uri="{FF2B5EF4-FFF2-40B4-BE49-F238E27FC236}">
                    <a16:creationId xmlns:a16="http://schemas.microsoft.com/office/drawing/2014/main" id="{8BCB8B8E-B866-89FA-A05C-31173F5CA537}"/>
                  </a:ext>
                </a:extLst>
              </p:cNvPr>
              <p:cNvSpPr>
                <a:spLocks noRot="1" noChangeAspect="1" noMove="1" noResize="1" noEditPoints="1" noAdjustHandles="1" noChangeArrowheads="1" noChangeShapeType="1" noTextEdit="1"/>
              </p:cNvSpPr>
              <p:nvPr/>
            </p:nvSpPr>
            <p:spPr>
              <a:xfrm>
                <a:off x="9067293" y="2246828"/>
                <a:ext cx="347506" cy="337864"/>
              </a:xfrm>
              <a:prstGeom prst="rect">
                <a:avLst/>
              </a:prstGeom>
              <a:blipFill>
                <a:blip r:embed="rId73"/>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8BCB8B8E-B866-89FA-A05C-31173F5CA537}"/>
                  </a:ext>
                </a:extLst>
              </p:cNvPr>
              <p:cNvSpPr/>
              <p:nvPr/>
            </p:nvSpPr>
            <p:spPr>
              <a:xfrm>
                <a:off x="9432404" y="2267148"/>
                <a:ext cx="347506" cy="337864"/>
              </a:xfrm>
              <a:prstGeom prst="rect">
                <a:avLst/>
              </a:prstGeom>
              <a:solidFill>
                <a:srgbClr val="F6F6F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kumimoji="1" lang="en-US" altLang="zh-CN" sz="900" i="1" smtClean="0">
                              <a:solidFill>
                                <a:srgbClr val="C00000"/>
                              </a:solidFill>
                              <a:latin typeface="Cambria Math" panose="02040503050406030204" pitchFamily="18" charset="0"/>
                            </a:rPr>
                          </m:ctrlPr>
                        </m:fPr>
                        <m:num>
                          <m:r>
                            <a:rPr kumimoji="1" lang="en-US" altLang="zh-CN" sz="900" i="1">
                              <a:solidFill>
                                <a:srgbClr val="C00000"/>
                              </a:solidFill>
                              <a:latin typeface="Cambria Math" panose="02040503050406030204" pitchFamily="18" charset="0"/>
                            </a:rPr>
                            <m:t>𝜕</m:t>
                          </m:r>
                          <m:r>
                            <a:rPr kumimoji="1" lang="en-US" altLang="zh-CN" sz="900" i="1">
                              <a:solidFill>
                                <a:srgbClr val="C00000"/>
                              </a:solidFill>
                              <a:latin typeface="Cambria Math" panose="02040503050406030204" pitchFamily="18" charset="0"/>
                            </a:rPr>
                            <m:t>𝐽</m:t>
                          </m:r>
                        </m:num>
                        <m:den>
                          <m:r>
                            <a:rPr kumimoji="1" lang="en-US" altLang="zh-CN" sz="900" i="1">
                              <a:solidFill>
                                <a:srgbClr val="C00000"/>
                              </a:solidFill>
                              <a:latin typeface="Cambria Math" panose="02040503050406030204" pitchFamily="18" charset="0"/>
                            </a:rPr>
                            <m:t>𝜕</m:t>
                          </m:r>
                          <m:sSub>
                            <m:sSubPr>
                              <m:ctrlPr>
                                <a:rPr kumimoji="1" lang="en-US" altLang="zh-CN" sz="900" i="1">
                                  <a:solidFill>
                                    <a:srgbClr val="C00000"/>
                                  </a:solidFill>
                                  <a:latin typeface="Cambria Math" panose="02040503050406030204" pitchFamily="18" charset="0"/>
                                </a:rPr>
                              </m:ctrlPr>
                            </m:sSubPr>
                            <m:e>
                              <m:r>
                                <a:rPr kumimoji="1" lang="en-US" altLang="zh-CN" sz="900" i="1">
                                  <a:solidFill>
                                    <a:srgbClr val="C00000"/>
                                  </a:solidFill>
                                  <a:latin typeface="Cambria Math" panose="02040503050406030204" pitchFamily="18" charset="0"/>
                                </a:rPr>
                                <m:t>𝑧</m:t>
                              </m:r>
                            </m:e>
                            <m:sub>
                              <m:r>
                                <a:rPr kumimoji="1" lang="en-US" altLang="zh-CN" sz="900" b="0" i="1" smtClean="0">
                                  <a:solidFill>
                                    <a:srgbClr val="C00000"/>
                                  </a:solidFill>
                                  <a:latin typeface="Cambria Math" panose="02040503050406030204" pitchFamily="18" charset="0"/>
                                </a:rPr>
                                <m:t>22</m:t>
                              </m:r>
                            </m:sub>
                          </m:sSub>
                        </m:den>
                      </m:f>
                    </m:oMath>
                  </m:oMathPara>
                </a14:m>
                <a:endParaRPr kumimoji="1" lang="zh-CN" altLang="en-US" sz="1600" dirty="0">
                  <a:solidFill>
                    <a:schemeClr val="tx1"/>
                  </a:solidFill>
                </a:endParaRPr>
              </a:p>
            </p:txBody>
          </p:sp>
        </mc:Choice>
        <mc:Fallback xmlns="">
          <p:sp>
            <p:nvSpPr>
              <p:cNvPr id="97" name="矩形 96">
                <a:extLst>
                  <a:ext uri="{FF2B5EF4-FFF2-40B4-BE49-F238E27FC236}">
                    <a16:creationId xmlns:a16="http://schemas.microsoft.com/office/drawing/2014/main" id="{8BCB8B8E-B866-89FA-A05C-31173F5CA537}"/>
                  </a:ext>
                </a:extLst>
              </p:cNvPr>
              <p:cNvSpPr>
                <a:spLocks noRot="1" noChangeAspect="1" noMove="1" noResize="1" noEditPoints="1" noAdjustHandles="1" noChangeArrowheads="1" noChangeShapeType="1" noTextEdit="1"/>
              </p:cNvSpPr>
              <p:nvPr/>
            </p:nvSpPr>
            <p:spPr>
              <a:xfrm>
                <a:off x="9432404" y="2267148"/>
                <a:ext cx="347506" cy="337864"/>
              </a:xfrm>
              <a:prstGeom prst="rect">
                <a:avLst/>
              </a:prstGeom>
              <a:blipFill>
                <a:blip r:embed="rId74"/>
                <a:stretch>
                  <a:fillRect/>
                </a:stretch>
              </a:blipFill>
              <a:ln>
                <a:solidFill>
                  <a:srgbClr val="7030A0"/>
                </a:solidFill>
              </a:ln>
            </p:spPr>
            <p:txBody>
              <a:bodyPr/>
              <a:lstStyle/>
              <a:p>
                <a:r>
                  <a:rPr lang="zh-CN" altLang="en-US">
                    <a:noFill/>
                  </a:rPr>
                  <a:t> </a:t>
                </a:r>
              </a:p>
            </p:txBody>
          </p:sp>
        </mc:Fallback>
      </mc:AlternateContent>
      <p:grpSp>
        <p:nvGrpSpPr>
          <p:cNvPr id="103" name="组合 102">
            <a:extLst>
              <a:ext uri="{FF2B5EF4-FFF2-40B4-BE49-F238E27FC236}">
                <a16:creationId xmlns:a16="http://schemas.microsoft.com/office/drawing/2014/main" id="{97322D64-BB56-1A27-E917-9D8468F4338A}"/>
              </a:ext>
            </a:extLst>
          </p:cNvPr>
          <p:cNvGrpSpPr/>
          <p:nvPr/>
        </p:nvGrpSpPr>
        <p:grpSpPr>
          <a:xfrm>
            <a:off x="10253507" y="4617921"/>
            <a:ext cx="941351" cy="643226"/>
            <a:chOff x="1012421" y="3232600"/>
            <a:chExt cx="940024" cy="924644"/>
          </a:xfrm>
          <a:solidFill>
            <a:srgbClr val="DFD6E6"/>
          </a:solidFill>
        </p:grpSpPr>
        <p:sp>
          <p:nvSpPr>
            <p:cNvPr id="104" name="矩形 103">
              <a:extLst>
                <a:ext uri="{FF2B5EF4-FFF2-40B4-BE49-F238E27FC236}">
                  <a16:creationId xmlns:a16="http://schemas.microsoft.com/office/drawing/2014/main" id="{A9AC0F82-31FD-8588-4117-172923CB3567}"/>
                </a:ext>
              </a:extLst>
            </p:cNvPr>
            <p:cNvSpPr/>
            <p:nvPr/>
          </p:nvSpPr>
          <p:spPr>
            <a:xfrm>
              <a:off x="1012421" y="3232600"/>
              <a:ext cx="470012" cy="462322"/>
            </a:xfrm>
            <a:prstGeom prst="rect">
              <a:avLst/>
            </a:prstGeom>
            <a:grpFill/>
            <a:ln w="19050">
              <a:solidFill>
                <a:srgbClr val="B79B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0" dirty="0">
                  <a:solidFill>
                    <a:srgbClr val="C00000"/>
                  </a:solidFill>
                </a:rPr>
                <a:t>0.1</a:t>
              </a:r>
              <a:endParaRPr kumimoji="1" lang="zh-CN" altLang="en-US" sz="1400" dirty="0">
                <a:solidFill>
                  <a:srgbClr val="C00000"/>
                </a:solidFill>
              </a:endParaRPr>
            </a:p>
          </p:txBody>
        </p:sp>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603A5B7A-BE66-D29F-9D01-5BE34F4F38DA}"/>
                    </a:ext>
                  </a:extLst>
                </p:cNvPr>
                <p:cNvSpPr/>
                <p:nvPr/>
              </p:nvSpPr>
              <p:spPr>
                <a:xfrm>
                  <a:off x="1012421" y="3694922"/>
                  <a:ext cx="470012" cy="462322"/>
                </a:xfrm>
                <a:prstGeom prst="rect">
                  <a:avLst/>
                </a:prstGeom>
                <a:grpFill/>
                <a:ln w="19050">
                  <a:solidFill>
                    <a:srgbClr val="B79B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rgbClr val="C00000"/>
                            </a:solidFill>
                            <a:latin typeface="Cambria Math" panose="02040503050406030204" pitchFamily="18" charset="0"/>
                          </a:rPr>
                          <m:t>0.3</m:t>
                        </m:r>
                      </m:oMath>
                    </m:oMathPara>
                  </a14:m>
                  <a:endParaRPr kumimoji="1" lang="zh-CN" altLang="en-US" sz="2000" dirty="0">
                    <a:solidFill>
                      <a:srgbClr val="C00000"/>
                    </a:solidFill>
                  </a:endParaRPr>
                </a:p>
              </p:txBody>
            </p:sp>
          </mc:Choice>
          <mc:Fallback xmlns="">
            <p:sp>
              <p:nvSpPr>
                <p:cNvPr id="105" name="矩形 104">
                  <a:extLst>
                    <a:ext uri="{FF2B5EF4-FFF2-40B4-BE49-F238E27FC236}">
                      <a16:creationId xmlns:a16="http://schemas.microsoft.com/office/drawing/2014/main" id="{603A5B7A-BE66-D29F-9D01-5BE34F4F38DA}"/>
                    </a:ext>
                  </a:extLst>
                </p:cNvPr>
                <p:cNvSpPr>
                  <a:spLocks noRot="1" noChangeAspect="1" noMove="1" noResize="1" noEditPoints="1" noAdjustHandles="1" noChangeArrowheads="1" noChangeShapeType="1" noTextEdit="1"/>
                </p:cNvSpPr>
                <p:nvPr/>
              </p:nvSpPr>
              <p:spPr>
                <a:xfrm>
                  <a:off x="1012421" y="3694922"/>
                  <a:ext cx="470012" cy="462322"/>
                </a:xfrm>
                <a:prstGeom prst="rect">
                  <a:avLst/>
                </a:prstGeom>
                <a:blipFill>
                  <a:blip r:embed="rId75"/>
                  <a:stretch>
                    <a:fillRect/>
                  </a:stretch>
                </a:blipFill>
                <a:ln w="19050">
                  <a:solidFill>
                    <a:srgbClr val="B79BCD"/>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1B49DD78-666C-3386-9756-6F68370747D2}"/>
                    </a:ext>
                  </a:extLst>
                </p:cNvPr>
                <p:cNvSpPr/>
                <p:nvPr/>
              </p:nvSpPr>
              <p:spPr>
                <a:xfrm>
                  <a:off x="1482433" y="3694922"/>
                  <a:ext cx="470012" cy="462322"/>
                </a:xfrm>
                <a:prstGeom prst="rect">
                  <a:avLst/>
                </a:prstGeom>
                <a:grpFill/>
                <a:ln w="19050">
                  <a:solidFill>
                    <a:srgbClr val="BEA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rgbClr val="C00000"/>
                            </a:solidFill>
                            <a:latin typeface="Cambria Math" panose="02040503050406030204" pitchFamily="18" charset="0"/>
                          </a:rPr>
                          <m:t>0.2</m:t>
                        </m:r>
                      </m:oMath>
                    </m:oMathPara>
                  </a14:m>
                  <a:endParaRPr kumimoji="1" lang="zh-CN" altLang="en-US" sz="2000" dirty="0">
                    <a:solidFill>
                      <a:srgbClr val="C00000"/>
                    </a:solidFill>
                  </a:endParaRPr>
                </a:p>
              </p:txBody>
            </p:sp>
          </mc:Choice>
          <mc:Fallback xmlns="">
            <p:sp>
              <p:nvSpPr>
                <p:cNvPr id="106" name="矩形 105">
                  <a:extLst>
                    <a:ext uri="{FF2B5EF4-FFF2-40B4-BE49-F238E27FC236}">
                      <a16:creationId xmlns:a16="http://schemas.microsoft.com/office/drawing/2014/main" id="{1B49DD78-666C-3386-9756-6F68370747D2}"/>
                    </a:ext>
                  </a:extLst>
                </p:cNvPr>
                <p:cNvSpPr>
                  <a:spLocks noRot="1" noChangeAspect="1" noMove="1" noResize="1" noEditPoints="1" noAdjustHandles="1" noChangeArrowheads="1" noChangeShapeType="1" noTextEdit="1"/>
                </p:cNvSpPr>
                <p:nvPr/>
              </p:nvSpPr>
              <p:spPr>
                <a:xfrm>
                  <a:off x="1482433" y="3694922"/>
                  <a:ext cx="470012" cy="462322"/>
                </a:xfrm>
                <a:prstGeom prst="rect">
                  <a:avLst/>
                </a:prstGeom>
                <a:blipFill>
                  <a:blip r:embed="rId76"/>
                  <a:stretch>
                    <a:fillRect/>
                  </a:stretch>
                </a:blipFill>
                <a:ln w="19050">
                  <a:solidFill>
                    <a:srgbClr val="BEA6D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B063BE68-0AB6-B8DD-BCCA-1FB1A050192B}"/>
                    </a:ext>
                  </a:extLst>
                </p:cNvPr>
                <p:cNvSpPr/>
                <p:nvPr/>
              </p:nvSpPr>
              <p:spPr>
                <a:xfrm>
                  <a:off x="1482433" y="3232600"/>
                  <a:ext cx="470012" cy="462322"/>
                </a:xfrm>
                <a:prstGeom prst="rect">
                  <a:avLst/>
                </a:prstGeom>
                <a:grpFill/>
                <a:ln w="19050">
                  <a:solidFill>
                    <a:srgbClr val="B79B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rgbClr val="C00000"/>
                            </a:solidFill>
                            <a:latin typeface="Cambria Math" panose="02040503050406030204" pitchFamily="18" charset="0"/>
                          </a:rPr>
                          <m:t>−0.5</m:t>
                        </m:r>
                      </m:oMath>
                    </m:oMathPara>
                  </a14:m>
                  <a:endParaRPr kumimoji="1" lang="zh-CN" altLang="en-US" sz="2000" dirty="0">
                    <a:solidFill>
                      <a:srgbClr val="C00000"/>
                    </a:solidFill>
                  </a:endParaRPr>
                </a:p>
              </p:txBody>
            </p:sp>
          </mc:Choice>
          <mc:Fallback xmlns="">
            <p:sp>
              <p:nvSpPr>
                <p:cNvPr id="107" name="矩形 106">
                  <a:extLst>
                    <a:ext uri="{FF2B5EF4-FFF2-40B4-BE49-F238E27FC236}">
                      <a16:creationId xmlns:a16="http://schemas.microsoft.com/office/drawing/2014/main" id="{B063BE68-0AB6-B8DD-BCCA-1FB1A050192B}"/>
                    </a:ext>
                  </a:extLst>
                </p:cNvPr>
                <p:cNvSpPr>
                  <a:spLocks noRot="1" noChangeAspect="1" noMove="1" noResize="1" noEditPoints="1" noAdjustHandles="1" noChangeArrowheads="1" noChangeShapeType="1" noTextEdit="1"/>
                </p:cNvSpPr>
                <p:nvPr/>
              </p:nvSpPr>
              <p:spPr>
                <a:xfrm>
                  <a:off x="1482433" y="3232600"/>
                  <a:ext cx="470012" cy="462322"/>
                </a:xfrm>
                <a:prstGeom prst="rect">
                  <a:avLst/>
                </a:prstGeom>
                <a:blipFill>
                  <a:blip r:embed="rId77"/>
                  <a:stretch>
                    <a:fillRect/>
                  </a:stretch>
                </a:blipFill>
                <a:ln w="19050">
                  <a:solidFill>
                    <a:srgbClr val="B79BCD"/>
                  </a:solidFill>
                </a:ln>
              </p:spPr>
              <p:txBody>
                <a:bodyPr/>
                <a:lstStyle/>
                <a:p>
                  <a:r>
                    <a:rPr lang="zh-CN" altLang="en-US">
                      <a:noFill/>
                    </a:rPr>
                    <a:t> </a:t>
                  </a:r>
                </a:p>
              </p:txBody>
            </p:sp>
          </mc:Fallback>
        </mc:AlternateContent>
      </p:grpSp>
      <p:pic>
        <p:nvPicPr>
          <p:cNvPr id="25" name="图片 24">
            <a:extLst>
              <a:ext uri="{FF2B5EF4-FFF2-40B4-BE49-F238E27FC236}">
                <a16:creationId xmlns:a16="http://schemas.microsoft.com/office/drawing/2014/main" id="{CF863D42-791B-9CFE-0CDE-1AD42DB2F2DB}"/>
              </a:ext>
            </a:extLst>
          </p:cNvPr>
          <p:cNvPicPr>
            <a:picLocks noChangeAspect="1"/>
          </p:cNvPicPr>
          <p:nvPr/>
        </p:nvPicPr>
        <p:blipFill>
          <a:blip r:embed="rId78"/>
          <a:stretch>
            <a:fillRect/>
          </a:stretch>
        </p:blipFill>
        <p:spPr>
          <a:xfrm>
            <a:off x="246546" y="5100340"/>
            <a:ext cx="2901989" cy="767468"/>
          </a:xfrm>
          <a:prstGeom prst="rect">
            <a:avLst/>
          </a:prstGeom>
        </p:spPr>
      </p:pic>
    </p:spTree>
    <p:extLst>
      <p:ext uri="{BB962C8B-B14F-4D97-AF65-F5344CB8AC3E}">
        <p14:creationId xmlns:p14="http://schemas.microsoft.com/office/powerpoint/2010/main" val="2975828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4.</a:t>
            </a:r>
            <a:r>
              <a:rPr lang="zh-CN" altLang="en-US" dirty="0"/>
              <a:t>卷积神经网络的反向传播</a:t>
            </a:r>
          </a:p>
        </p:txBody>
      </p:sp>
      <p:sp>
        <p:nvSpPr>
          <p:cNvPr id="17" name="文本框 16">
            <a:extLst>
              <a:ext uri="{FF2B5EF4-FFF2-40B4-BE49-F238E27FC236}">
                <a16:creationId xmlns:a16="http://schemas.microsoft.com/office/drawing/2014/main" id="{E9853B30-33E8-59B3-0436-BFA54DBED5D3}"/>
              </a:ext>
            </a:extLst>
          </p:cNvPr>
          <p:cNvSpPr txBox="1"/>
          <p:nvPr/>
        </p:nvSpPr>
        <p:spPr>
          <a:xfrm>
            <a:off x="1426244" y="858147"/>
            <a:ext cx="877163" cy="369332"/>
          </a:xfrm>
          <a:prstGeom prst="rect">
            <a:avLst/>
          </a:prstGeom>
          <a:noFill/>
        </p:spPr>
        <p:txBody>
          <a:bodyPr wrap="none" rtlCol="0">
            <a:spAutoFit/>
          </a:bodyPr>
          <a:lstStyle/>
          <a:p>
            <a:pPr algn="l"/>
            <a:r>
              <a:rPr kumimoji="1" lang="zh-CN" altLang="en-US" b="1" dirty="0">
                <a:latin typeface="+mn-ea"/>
              </a:rPr>
              <a:t>卷积层</a:t>
            </a:r>
          </a:p>
        </p:txBody>
      </p:sp>
      <p:sp>
        <p:nvSpPr>
          <p:cNvPr id="92" name="椭圆 91">
            <a:extLst>
              <a:ext uri="{FF2B5EF4-FFF2-40B4-BE49-F238E27FC236}">
                <a16:creationId xmlns:a16="http://schemas.microsoft.com/office/drawing/2014/main" id="{E03DB5C0-F7DD-2A0D-B735-7D6282CCBDC5}"/>
              </a:ext>
            </a:extLst>
          </p:cNvPr>
          <p:cNvSpPr/>
          <p:nvPr/>
        </p:nvSpPr>
        <p:spPr>
          <a:xfrm>
            <a:off x="715460" y="911958"/>
            <a:ext cx="240772" cy="261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233E56E-2DFB-DA24-2CA1-E1B6108251D8}"/>
                  </a:ext>
                </a:extLst>
              </p:cNvPr>
              <p:cNvSpPr txBox="1"/>
              <p:nvPr/>
            </p:nvSpPr>
            <p:spPr>
              <a:xfrm>
                <a:off x="2512741" y="782309"/>
                <a:ext cx="9345315" cy="499560"/>
              </a:xfrm>
              <a:prstGeom prst="rect">
                <a:avLst/>
              </a:prstGeom>
              <a:noFill/>
            </p:spPr>
            <p:txBody>
              <a:bodyPr wrap="none" rtlCol="0">
                <a:spAutoFit/>
              </a:bodyPr>
              <a:lstStyle/>
              <a:p>
                <a:r>
                  <a:rPr kumimoji="1" lang="zh-CN" altLang="en-US" dirty="0">
                    <a:latin typeface="+mn-ea"/>
                  </a:rPr>
                  <a:t>卷积层为</a:t>
                </a:r>
                <a14:m>
                  <m:oMath xmlns:m="http://schemas.openxmlformats.org/officeDocument/2006/math">
                    <m:r>
                      <a:rPr kumimoji="1" lang="en-US" altLang="zh-CN" i="1">
                        <a:latin typeface="Cambria Math" panose="02040503050406030204" pitchFamily="18" charset="0"/>
                      </a:rPr>
                      <m:t>𝑙</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层</m:t>
                    </m:r>
                  </m:oMath>
                </a14:m>
                <a:r>
                  <a:rPr kumimoji="1" lang="zh-CN" altLang="en-US" dirty="0">
                    <a:latin typeface="+mn-ea"/>
                  </a:rPr>
                  <a:t>，上层经</a:t>
                </a:r>
                <a14:m>
                  <m:oMath xmlns:m="http://schemas.openxmlformats.org/officeDocument/2006/math">
                    <m:r>
                      <a:rPr kumimoji="1" lang="en-US" altLang="zh-CN" i="1">
                        <a:latin typeface="Cambria Math" panose="02040503050406030204" pitchFamily="18" charset="0"/>
                      </a:rPr>
                      <m:t>𝑙</m:t>
                    </m:r>
                  </m:oMath>
                </a14:m>
                <a:r>
                  <a:rPr kumimoji="1" lang="zh-CN" altLang="en-US" dirty="0">
                    <a:latin typeface="+mn-ea"/>
                  </a:rPr>
                  <a:t>层池化层回传至</a:t>
                </a:r>
                <a14:m>
                  <m:oMath xmlns:m="http://schemas.openxmlformats.org/officeDocument/2006/math">
                    <m:r>
                      <a:rPr kumimoji="1" lang="en-US" altLang="zh-CN" i="1">
                        <a:latin typeface="Cambria Math" panose="02040503050406030204" pitchFamily="18" charset="0"/>
                      </a:rPr>
                      <m:t>𝑙</m:t>
                    </m:r>
                    <m:r>
                      <a:rPr kumimoji="1" lang="en-US" altLang="zh-CN" i="1">
                        <a:latin typeface="Cambria Math" panose="02040503050406030204" pitchFamily="18" charset="0"/>
                      </a:rPr>
                      <m:t>−1</m:t>
                    </m:r>
                  </m:oMath>
                </a14:m>
                <a:r>
                  <a:rPr kumimoji="1" lang="zh-CN" altLang="en-US" dirty="0">
                    <a:latin typeface="+mn-ea"/>
                  </a:rPr>
                  <a:t>层的梯度为</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p>
                        </m:sSup>
                      </m:den>
                    </m:f>
                    <m:r>
                      <a:rPr kumimoji="1" lang="zh-CN" altLang="en-US" b="0" i="0" smtClean="0">
                        <a:latin typeface="Cambria Math" panose="02040503050406030204" pitchFamily="18" charset="0"/>
                      </a:rPr>
                      <m:t>，</m:t>
                    </m:r>
                    <m:r>
                      <a:rPr kumimoji="1" lang="zh-CN" altLang="en-US" i="1">
                        <a:latin typeface="Cambria Math" panose="02040503050406030204" pitchFamily="18" charset="0"/>
                      </a:rPr>
                      <m:t>为</m:t>
                    </m:r>
                    <m:r>
                      <a:rPr kumimoji="1" lang="zh-CN" altLang="en-US" i="1" smtClean="0">
                        <a:latin typeface="Cambria Math" panose="02040503050406030204" pitchFamily="18" charset="0"/>
                      </a:rPr>
                      <m:t>方便</m:t>
                    </m:r>
                    <m:r>
                      <a:rPr kumimoji="1" lang="zh-CN" altLang="en-US" i="1">
                        <a:latin typeface="Cambria Math" panose="02040503050406030204" pitchFamily="18" charset="0"/>
                      </a:rPr>
                      <m:t>表示</m:t>
                    </m:r>
                    <m:r>
                      <a:rPr kumimoji="1" lang="zh-CN" altLang="en-US" i="1" smtClean="0">
                        <a:latin typeface="Cambria Math" panose="02040503050406030204" pitchFamily="18" charset="0"/>
                      </a:rPr>
                      <m:t>后</m:t>
                    </m:r>
                    <m:r>
                      <a:rPr kumimoji="1" lang="zh-CN" altLang="en-US" i="1">
                        <a:latin typeface="Cambria Math" panose="02040503050406030204" pitchFamily="18" charset="0"/>
                      </a:rPr>
                      <m:t>统一</m:t>
                    </m:r>
                    <m:r>
                      <a:rPr kumimoji="1" lang="zh-CN" altLang="en-US" i="1" smtClean="0">
                        <a:latin typeface="Cambria Math" panose="02040503050406030204" pitchFamily="18" charset="0"/>
                      </a:rPr>
                      <m:t>写为</m:t>
                    </m:r>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a14:m>
                <a:endParaRPr kumimoji="1" lang="zh-CN" altLang="en-US" dirty="0">
                  <a:latin typeface="+mn-ea"/>
                </a:endParaRPr>
              </a:p>
            </p:txBody>
          </p:sp>
        </mc:Choice>
        <mc:Fallback xmlns="">
          <p:sp>
            <p:nvSpPr>
              <p:cNvPr id="95" name="文本框 94">
                <a:extLst>
                  <a:ext uri="{FF2B5EF4-FFF2-40B4-BE49-F238E27FC236}">
                    <a16:creationId xmlns:a16="http://schemas.microsoft.com/office/drawing/2014/main" id="{9233E56E-2DFB-DA24-2CA1-E1B6108251D8}"/>
                  </a:ext>
                </a:extLst>
              </p:cNvPr>
              <p:cNvSpPr txBox="1">
                <a:spLocks noRot="1" noChangeAspect="1" noMove="1" noResize="1" noEditPoints="1" noAdjustHandles="1" noChangeArrowheads="1" noChangeShapeType="1" noTextEdit="1"/>
              </p:cNvSpPr>
              <p:nvPr/>
            </p:nvSpPr>
            <p:spPr>
              <a:xfrm>
                <a:off x="2512741" y="782309"/>
                <a:ext cx="9345315" cy="499560"/>
              </a:xfrm>
              <a:prstGeom prst="rect">
                <a:avLst/>
              </a:prstGeom>
              <a:blipFill>
                <a:blip r:embed="rId3"/>
                <a:stretch>
                  <a:fillRect l="-522"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705F322-1218-A1EF-4BBF-176431D072E4}"/>
                  </a:ext>
                </a:extLst>
              </p:cNvPr>
              <p:cNvSpPr txBox="1"/>
              <p:nvPr/>
            </p:nvSpPr>
            <p:spPr>
              <a:xfrm>
                <a:off x="5002651" y="4060683"/>
                <a:ext cx="1026160"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𝑿</m:t>
                          </m:r>
                        </m:den>
                      </m:f>
                    </m:oMath>
                  </m:oMathPara>
                </a14:m>
                <a:endParaRPr lang="zh-CN" altLang="en-US" dirty="0"/>
              </a:p>
            </p:txBody>
          </p:sp>
        </mc:Choice>
        <mc:Fallback xmlns="">
          <p:sp>
            <p:nvSpPr>
              <p:cNvPr id="3" name="文本框 2">
                <a:extLst>
                  <a:ext uri="{FF2B5EF4-FFF2-40B4-BE49-F238E27FC236}">
                    <a16:creationId xmlns:a16="http://schemas.microsoft.com/office/drawing/2014/main" id="{4705F322-1218-A1EF-4BBF-176431D072E4}"/>
                  </a:ext>
                </a:extLst>
              </p:cNvPr>
              <p:cNvSpPr txBox="1">
                <a:spLocks noRot="1" noChangeAspect="1" noMove="1" noResize="1" noEditPoints="1" noAdjustHandles="1" noChangeArrowheads="1" noChangeShapeType="1" noTextEdit="1"/>
              </p:cNvSpPr>
              <p:nvPr/>
            </p:nvSpPr>
            <p:spPr>
              <a:xfrm>
                <a:off x="5002651" y="4060683"/>
                <a:ext cx="1026160" cy="6190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C310976-A45B-F5C7-CDD5-42CA52F7E680}"/>
                  </a:ext>
                </a:extLst>
              </p:cNvPr>
              <p:cNvSpPr txBox="1"/>
              <p:nvPr/>
            </p:nvSpPr>
            <p:spPr>
              <a:xfrm>
                <a:off x="4911011" y="3149872"/>
                <a:ext cx="121288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𝑭</m:t>
                          </m:r>
                        </m:den>
                      </m:f>
                    </m:oMath>
                  </m:oMathPara>
                </a14:m>
                <a:endParaRPr lang="zh-CN" altLang="en-US" dirty="0"/>
              </a:p>
            </p:txBody>
          </p:sp>
        </mc:Choice>
        <mc:Fallback xmlns="">
          <p:sp>
            <p:nvSpPr>
              <p:cNvPr id="5" name="文本框 4">
                <a:extLst>
                  <a:ext uri="{FF2B5EF4-FFF2-40B4-BE49-F238E27FC236}">
                    <a16:creationId xmlns:a16="http://schemas.microsoft.com/office/drawing/2014/main" id="{AC310976-A45B-F5C7-CDD5-42CA52F7E680}"/>
                  </a:ext>
                </a:extLst>
              </p:cNvPr>
              <p:cNvSpPr txBox="1">
                <a:spLocks noRot="1" noChangeAspect="1" noMove="1" noResize="1" noEditPoints="1" noAdjustHandles="1" noChangeArrowheads="1" noChangeShapeType="1" noTextEdit="1"/>
              </p:cNvSpPr>
              <p:nvPr/>
            </p:nvSpPr>
            <p:spPr>
              <a:xfrm>
                <a:off x="4911011" y="3149872"/>
                <a:ext cx="1212884" cy="619016"/>
              </a:xfrm>
              <a:prstGeom prst="rect">
                <a:avLst/>
              </a:prstGeom>
              <a:blipFill>
                <a:blip r:embed="rId5"/>
                <a:stretch>
                  <a:fillRect/>
                </a:stretch>
              </a:blipFill>
            </p:spPr>
            <p:txBody>
              <a:bodyPr/>
              <a:lstStyle/>
              <a:p>
                <a:r>
                  <a:rPr lang="zh-CN" altLang="en-US">
                    <a:noFill/>
                  </a:rPr>
                  <a:t> </a:t>
                </a:r>
              </a:p>
            </p:txBody>
          </p:sp>
        </mc:Fallback>
      </mc:AlternateContent>
      <p:sp>
        <p:nvSpPr>
          <p:cNvPr id="6" name="双中括号 5">
            <a:extLst>
              <a:ext uri="{FF2B5EF4-FFF2-40B4-BE49-F238E27FC236}">
                <a16:creationId xmlns:a16="http://schemas.microsoft.com/office/drawing/2014/main" id="{C5D22590-36FC-6E36-22D0-E5AF178AB068}"/>
              </a:ext>
            </a:extLst>
          </p:cNvPr>
          <p:cNvSpPr/>
          <p:nvPr/>
        </p:nvSpPr>
        <p:spPr>
          <a:xfrm>
            <a:off x="6965166" y="3145262"/>
            <a:ext cx="3958208" cy="740196"/>
          </a:xfrm>
          <a:prstGeom prst="bracketPair">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6F7639-AA49-89F3-6B96-E033BB551F4D}"/>
                  </a:ext>
                </a:extLst>
              </p:cNvPr>
              <p:cNvSpPr txBox="1"/>
              <p:nvPr/>
            </p:nvSpPr>
            <p:spPr>
              <a:xfrm>
                <a:off x="7285114" y="3262809"/>
                <a:ext cx="115595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𝑋</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输入</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7" name="文本框 6">
                <a:extLst>
                  <a:ext uri="{FF2B5EF4-FFF2-40B4-BE49-F238E27FC236}">
                    <a16:creationId xmlns:a16="http://schemas.microsoft.com/office/drawing/2014/main" id="{A66F7639-AA49-89F3-6B96-E033BB551F4D}"/>
                  </a:ext>
                </a:extLst>
              </p:cNvPr>
              <p:cNvSpPr txBox="1">
                <a:spLocks noRot="1" noChangeAspect="1" noMove="1" noResize="1" noEditPoints="1" noAdjustHandles="1" noChangeArrowheads="1" noChangeShapeType="1" noTextEdit="1"/>
              </p:cNvSpPr>
              <p:nvPr/>
            </p:nvSpPr>
            <p:spPr>
              <a:xfrm>
                <a:off x="7285114" y="3262809"/>
                <a:ext cx="1155957" cy="400110"/>
              </a:xfrm>
              <a:prstGeom prst="rect">
                <a:avLst/>
              </a:prstGeom>
              <a:blipFill>
                <a:blip r:embed="rId6"/>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E083E06-292F-A1EC-C390-7AEEE4BBED97}"/>
                  </a:ext>
                </a:extLst>
              </p:cNvPr>
              <p:cNvSpPr txBox="1"/>
              <p:nvPr/>
            </p:nvSpPr>
            <p:spPr>
              <a:xfrm>
                <a:off x="8944270" y="3259988"/>
                <a:ext cx="1542410"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000" dirty="0">
                          <a:latin typeface="+mn-ea"/>
                        </a:rPr>
                        <m:t>回传的梯度</m:t>
                      </m:r>
                    </m:oMath>
                  </m:oMathPara>
                </a14:m>
                <a:endParaRPr kumimoji="1" lang="zh-CN" altLang="en-US" sz="2000" dirty="0">
                  <a:latin typeface="+mn-ea"/>
                </a:endParaRPr>
              </a:p>
            </p:txBody>
          </p:sp>
        </mc:Choice>
        <mc:Fallback xmlns="">
          <p:sp>
            <p:nvSpPr>
              <p:cNvPr id="8" name="文本框 7">
                <a:extLst>
                  <a:ext uri="{FF2B5EF4-FFF2-40B4-BE49-F238E27FC236}">
                    <a16:creationId xmlns:a16="http://schemas.microsoft.com/office/drawing/2014/main" id="{7E083E06-292F-A1EC-C390-7AEEE4BBED97}"/>
                  </a:ext>
                </a:extLst>
              </p:cNvPr>
              <p:cNvSpPr txBox="1">
                <a:spLocks noRot="1" noChangeAspect="1" noMove="1" noResize="1" noEditPoints="1" noAdjustHandles="1" noChangeArrowheads="1" noChangeShapeType="1" noTextEdit="1"/>
              </p:cNvSpPr>
              <p:nvPr/>
            </p:nvSpPr>
            <p:spPr>
              <a:xfrm>
                <a:off x="8944270" y="3259988"/>
                <a:ext cx="1542410" cy="402931"/>
              </a:xfrm>
              <a:prstGeom prst="rect">
                <a:avLst/>
              </a:prstGeom>
              <a:blipFill>
                <a:blip r:embed="rId7"/>
                <a:stretch>
                  <a:fillRect b="-15152"/>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BEDB9917-EB13-306F-D0E8-4F97C6FD47F3}"/>
              </a:ext>
            </a:extLst>
          </p:cNvPr>
          <p:cNvSpPr txBox="1"/>
          <p:nvPr/>
        </p:nvSpPr>
        <p:spPr>
          <a:xfrm>
            <a:off x="8626725" y="3426819"/>
            <a:ext cx="240772"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p:sp>
        <p:nvSpPr>
          <p:cNvPr id="28" name="文本框 27">
            <a:extLst>
              <a:ext uri="{FF2B5EF4-FFF2-40B4-BE49-F238E27FC236}">
                <a16:creationId xmlns:a16="http://schemas.microsoft.com/office/drawing/2014/main" id="{DDDF0699-78F4-0BB2-1F46-12CE605FDD61}"/>
              </a:ext>
            </a:extLst>
          </p:cNvPr>
          <p:cNvSpPr txBox="1"/>
          <p:nvPr/>
        </p:nvSpPr>
        <p:spPr>
          <a:xfrm>
            <a:off x="5752282" y="3323483"/>
            <a:ext cx="356188"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301C541-3938-041A-43AF-6C176EE46770}"/>
                  </a:ext>
                </a:extLst>
              </p:cNvPr>
              <p:cNvSpPr txBox="1"/>
              <p:nvPr/>
            </p:nvSpPr>
            <p:spPr>
              <a:xfrm>
                <a:off x="6108470" y="3307549"/>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29" name="文本框 28">
                <a:extLst>
                  <a:ext uri="{FF2B5EF4-FFF2-40B4-BE49-F238E27FC236}">
                    <a16:creationId xmlns:a16="http://schemas.microsoft.com/office/drawing/2014/main" id="{C301C541-3938-041A-43AF-6C176EE46770}"/>
                  </a:ext>
                </a:extLst>
              </p:cNvPr>
              <p:cNvSpPr txBox="1">
                <a:spLocks noRot="1" noChangeAspect="1" noMove="1" noResize="1" noEditPoints="1" noAdjustHandles="1" noChangeArrowheads="1" noChangeShapeType="1" noTextEdit="1"/>
              </p:cNvSpPr>
              <p:nvPr/>
            </p:nvSpPr>
            <p:spPr>
              <a:xfrm>
                <a:off x="6108470" y="3307549"/>
                <a:ext cx="774571" cy="401200"/>
              </a:xfrm>
              <a:prstGeom prst="rect">
                <a:avLst/>
              </a:prstGeom>
              <a:blipFill>
                <a:blip r:embed="rId8"/>
                <a:stretch>
                  <a:fillRect b="-15625"/>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CCE80FC6-F25B-F444-21D4-DB89B1DD3BAF}"/>
              </a:ext>
            </a:extLst>
          </p:cNvPr>
          <p:cNvSpPr txBox="1"/>
          <p:nvPr/>
        </p:nvSpPr>
        <p:spPr>
          <a:xfrm>
            <a:off x="5752282" y="4176090"/>
            <a:ext cx="356188"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p:sp>
        <p:nvSpPr>
          <p:cNvPr id="37" name="矩形 36">
            <a:extLst>
              <a:ext uri="{FF2B5EF4-FFF2-40B4-BE49-F238E27FC236}">
                <a16:creationId xmlns:a16="http://schemas.microsoft.com/office/drawing/2014/main" id="{056BF520-D411-565F-47D2-698A0F7488A1}"/>
              </a:ext>
            </a:extLst>
          </p:cNvPr>
          <p:cNvSpPr/>
          <p:nvPr/>
        </p:nvSpPr>
        <p:spPr>
          <a:xfrm>
            <a:off x="699095" y="2087673"/>
            <a:ext cx="4162062" cy="3615251"/>
          </a:xfrm>
          <a:prstGeom prst="rect">
            <a:avLst/>
          </a:prstGeom>
          <a:solidFill>
            <a:schemeClr val="accent5">
              <a:lumMod val="20000"/>
              <a:lumOff val="80000"/>
              <a:alpha val="3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BF7580D0-AD22-1E85-2B63-2AAB4DAD6489}"/>
              </a:ext>
            </a:extLst>
          </p:cNvPr>
          <p:cNvSpPr/>
          <p:nvPr/>
        </p:nvSpPr>
        <p:spPr>
          <a:xfrm>
            <a:off x="2481715" y="3459368"/>
            <a:ext cx="877162" cy="862809"/>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7B40D18-0B80-5FBD-F726-456F77B9F1B9}"/>
                  </a:ext>
                </a:extLst>
              </p:cNvPr>
              <p:cNvSpPr txBox="1"/>
              <p:nvPr/>
            </p:nvSpPr>
            <p:spPr>
              <a:xfrm>
                <a:off x="2623209" y="3620879"/>
                <a:ext cx="604653"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1" i="1" dirty="0" smtClean="0">
                          <a:solidFill>
                            <a:schemeClr val="bg1"/>
                          </a:solidFill>
                          <a:latin typeface="Cambria Math" panose="02040503050406030204" pitchFamily="18" charset="0"/>
                          <a:ea typeface="Cambria Math" panose="02040503050406030204" pitchFamily="18" charset="0"/>
                        </a:rPr>
                        <m:t>⨂</m:t>
                      </m:r>
                    </m:oMath>
                  </m:oMathPara>
                </a14:m>
                <a:endParaRPr kumimoji="1" lang="zh-CN" altLang="en-US" sz="2800" b="1" dirty="0">
                  <a:solidFill>
                    <a:schemeClr val="bg1"/>
                  </a:solidFill>
                  <a:latin typeface="+mn-ea"/>
                </a:endParaRPr>
              </a:p>
            </p:txBody>
          </p:sp>
        </mc:Choice>
        <mc:Fallback xmlns="">
          <p:sp>
            <p:nvSpPr>
              <p:cNvPr id="39" name="文本框 38">
                <a:extLst>
                  <a:ext uri="{FF2B5EF4-FFF2-40B4-BE49-F238E27FC236}">
                    <a16:creationId xmlns:a16="http://schemas.microsoft.com/office/drawing/2014/main" id="{D7B40D18-0B80-5FBD-F726-456F77B9F1B9}"/>
                  </a:ext>
                </a:extLst>
              </p:cNvPr>
              <p:cNvSpPr txBox="1">
                <a:spLocks noRot="1" noChangeAspect="1" noMove="1" noResize="1" noEditPoints="1" noAdjustHandles="1" noChangeArrowheads="1" noChangeShapeType="1" noTextEdit="1"/>
              </p:cNvSpPr>
              <p:nvPr/>
            </p:nvSpPr>
            <p:spPr>
              <a:xfrm>
                <a:off x="2623209" y="3620879"/>
                <a:ext cx="604653" cy="523220"/>
              </a:xfrm>
              <a:prstGeom prst="rect">
                <a:avLst/>
              </a:prstGeom>
              <a:blipFill>
                <a:blip r:embed="rId12"/>
                <a:stretch>
                  <a:fillRect b="-7143"/>
                </a:stretch>
              </a:blipFill>
            </p:spPr>
            <p:txBody>
              <a:bodyPr/>
              <a:lstStyle/>
              <a:p>
                <a:r>
                  <a:rPr lang="zh-CN" altLang="en-US">
                    <a:noFill/>
                  </a:rPr>
                  <a:t> </a:t>
                </a:r>
              </a:p>
            </p:txBody>
          </p:sp>
        </mc:Fallback>
      </mc:AlternateContent>
      <p:sp>
        <p:nvSpPr>
          <p:cNvPr id="40" name="Right Arrow 73">
            <a:extLst>
              <a:ext uri="{FF2B5EF4-FFF2-40B4-BE49-F238E27FC236}">
                <a16:creationId xmlns:a16="http://schemas.microsoft.com/office/drawing/2014/main" id="{E80EB899-3C70-4FDB-9AFD-74EF637B1403}"/>
              </a:ext>
            </a:extLst>
          </p:cNvPr>
          <p:cNvSpPr/>
          <p:nvPr/>
        </p:nvSpPr>
        <p:spPr>
          <a:xfrm rot="1465715" flipV="1">
            <a:off x="1103092" y="3285051"/>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1" name="Right Arrow 73">
            <a:extLst>
              <a:ext uri="{FF2B5EF4-FFF2-40B4-BE49-F238E27FC236}">
                <a16:creationId xmlns:a16="http://schemas.microsoft.com/office/drawing/2014/main" id="{7A62436D-3256-5625-72A1-47592E89A77E}"/>
              </a:ext>
            </a:extLst>
          </p:cNvPr>
          <p:cNvSpPr/>
          <p:nvPr/>
        </p:nvSpPr>
        <p:spPr>
          <a:xfrm rot="19909087" flipV="1">
            <a:off x="1103092" y="4327424"/>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2" name="Right Arrow 73">
            <a:extLst>
              <a:ext uri="{FF2B5EF4-FFF2-40B4-BE49-F238E27FC236}">
                <a16:creationId xmlns:a16="http://schemas.microsoft.com/office/drawing/2014/main" id="{C8ABF099-A7F7-872E-3AFE-CFAF282BDB28}"/>
              </a:ext>
            </a:extLst>
          </p:cNvPr>
          <p:cNvSpPr/>
          <p:nvPr/>
        </p:nvSpPr>
        <p:spPr>
          <a:xfrm flipV="1">
            <a:off x="3378116" y="3821871"/>
            <a:ext cx="1416979" cy="12123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6BA62FD6-8A63-2FB4-174D-5A8781D9BACF}"/>
                  </a:ext>
                </a:extLst>
              </p:cNvPr>
              <p:cNvSpPr txBox="1"/>
              <p:nvPr/>
            </p:nvSpPr>
            <p:spPr>
              <a:xfrm>
                <a:off x="3748415" y="3322668"/>
                <a:ext cx="469744"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𝑧</m:t>
                      </m:r>
                    </m:oMath>
                  </m:oMathPara>
                </a14:m>
                <a:endParaRPr kumimoji="1" lang="zh-CN" altLang="en-US" sz="2800" dirty="0">
                  <a:latin typeface="+mn-ea"/>
                </a:endParaRPr>
              </a:p>
            </p:txBody>
          </p:sp>
        </mc:Choice>
        <mc:Fallback xmlns="">
          <p:sp>
            <p:nvSpPr>
              <p:cNvPr id="43" name="文本框 42">
                <a:extLst>
                  <a:ext uri="{FF2B5EF4-FFF2-40B4-BE49-F238E27FC236}">
                    <a16:creationId xmlns:a16="http://schemas.microsoft.com/office/drawing/2014/main" id="{6BA62FD6-8A63-2FB4-174D-5A8781D9BACF}"/>
                  </a:ext>
                </a:extLst>
              </p:cNvPr>
              <p:cNvSpPr txBox="1">
                <a:spLocks noRot="1" noChangeAspect="1" noMove="1" noResize="1" noEditPoints="1" noAdjustHandles="1" noChangeArrowheads="1" noChangeShapeType="1" noTextEdit="1"/>
              </p:cNvSpPr>
              <p:nvPr/>
            </p:nvSpPr>
            <p:spPr>
              <a:xfrm>
                <a:off x="3748415" y="3322668"/>
                <a:ext cx="46974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A9E8F04-F383-0023-CA06-92F61D81AD30}"/>
                  </a:ext>
                </a:extLst>
              </p:cNvPr>
              <p:cNvSpPr txBox="1"/>
              <p:nvPr/>
            </p:nvSpPr>
            <p:spPr>
              <a:xfrm>
                <a:off x="926872" y="2095345"/>
                <a:ext cx="115595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𝑋</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输入</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44" name="文本框 43">
                <a:extLst>
                  <a:ext uri="{FF2B5EF4-FFF2-40B4-BE49-F238E27FC236}">
                    <a16:creationId xmlns:a16="http://schemas.microsoft.com/office/drawing/2014/main" id="{CA9E8F04-F383-0023-CA06-92F61D81AD30}"/>
                  </a:ext>
                </a:extLst>
              </p:cNvPr>
              <p:cNvSpPr txBox="1">
                <a:spLocks noRot="1" noChangeAspect="1" noMove="1" noResize="1" noEditPoints="1" noAdjustHandles="1" noChangeArrowheads="1" noChangeShapeType="1" noTextEdit="1"/>
              </p:cNvSpPr>
              <p:nvPr/>
            </p:nvSpPr>
            <p:spPr>
              <a:xfrm>
                <a:off x="926872" y="2095345"/>
                <a:ext cx="1155957" cy="400110"/>
              </a:xfrm>
              <a:prstGeom prst="rect">
                <a:avLst/>
              </a:prstGeom>
              <a:blipFill>
                <a:blip r:embed="rId14"/>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4D6E4600-13B2-DE1D-0CED-DAB1277BFF37}"/>
                  </a:ext>
                </a:extLst>
              </p:cNvPr>
              <p:cNvSpPr txBox="1"/>
              <p:nvPr/>
            </p:nvSpPr>
            <p:spPr>
              <a:xfrm>
                <a:off x="890847" y="5339129"/>
                <a:ext cx="1408142"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卷积核</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45" name="文本框 44">
                <a:extLst>
                  <a:ext uri="{FF2B5EF4-FFF2-40B4-BE49-F238E27FC236}">
                    <a16:creationId xmlns:a16="http://schemas.microsoft.com/office/drawing/2014/main" id="{4D6E4600-13B2-DE1D-0CED-DAB1277BFF37}"/>
                  </a:ext>
                </a:extLst>
              </p:cNvPr>
              <p:cNvSpPr txBox="1">
                <a:spLocks noRot="1" noChangeAspect="1" noMove="1" noResize="1" noEditPoints="1" noAdjustHandles="1" noChangeArrowheads="1" noChangeShapeType="1" noTextEdit="1"/>
              </p:cNvSpPr>
              <p:nvPr/>
            </p:nvSpPr>
            <p:spPr>
              <a:xfrm>
                <a:off x="890847" y="5339129"/>
                <a:ext cx="1408142" cy="401200"/>
              </a:xfrm>
              <a:prstGeom prst="rect">
                <a:avLst/>
              </a:prstGeom>
              <a:blipFill>
                <a:blip r:embed="rId15"/>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1463D4A-4576-F998-867C-532F5B4DCD39}"/>
                  </a:ext>
                </a:extLst>
              </p:cNvPr>
              <p:cNvSpPr txBox="1"/>
              <p:nvPr/>
            </p:nvSpPr>
            <p:spPr>
              <a:xfrm>
                <a:off x="2490606" y="4357450"/>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46" name="文本框 45">
                <a:extLst>
                  <a:ext uri="{FF2B5EF4-FFF2-40B4-BE49-F238E27FC236}">
                    <a16:creationId xmlns:a16="http://schemas.microsoft.com/office/drawing/2014/main" id="{81463D4A-4576-F998-867C-532F5B4DCD39}"/>
                  </a:ext>
                </a:extLst>
              </p:cNvPr>
              <p:cNvSpPr txBox="1">
                <a:spLocks noRot="1" noChangeAspect="1" noMove="1" noResize="1" noEditPoints="1" noAdjustHandles="1" noChangeArrowheads="1" noChangeShapeType="1" noTextEdit="1"/>
              </p:cNvSpPr>
              <p:nvPr/>
            </p:nvSpPr>
            <p:spPr>
              <a:xfrm>
                <a:off x="2490606" y="4357450"/>
                <a:ext cx="774571" cy="401200"/>
              </a:xfrm>
              <a:prstGeom prst="rect">
                <a:avLst/>
              </a:prstGeom>
              <a:blipFill>
                <a:blip r:embed="rId16"/>
                <a:stretch>
                  <a:fillRect b="-12500"/>
                </a:stretch>
              </a:blipFill>
            </p:spPr>
            <p:txBody>
              <a:bodyPr/>
              <a:lstStyle/>
              <a:p>
                <a:r>
                  <a:rPr lang="zh-CN" altLang="en-US">
                    <a:noFill/>
                  </a:rPr>
                  <a:t> </a:t>
                </a:r>
              </a:p>
            </p:txBody>
          </p:sp>
        </mc:Fallback>
      </mc:AlternateContent>
      <p:cxnSp>
        <p:nvCxnSpPr>
          <p:cNvPr id="47" name="直线箭头连接符 46">
            <a:extLst>
              <a:ext uri="{FF2B5EF4-FFF2-40B4-BE49-F238E27FC236}">
                <a16:creationId xmlns:a16="http://schemas.microsoft.com/office/drawing/2014/main" id="{80099793-48E5-8ADF-C96A-B7C5DAA566F3}"/>
              </a:ext>
            </a:extLst>
          </p:cNvPr>
          <p:cNvCxnSpPr/>
          <p:nvPr/>
        </p:nvCxnSpPr>
        <p:spPr>
          <a:xfrm flipH="1">
            <a:off x="3466319" y="4020330"/>
            <a:ext cx="1076960" cy="0"/>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D7071465-1581-7D98-F4A1-FD797DCC02EC}"/>
              </a:ext>
            </a:extLst>
          </p:cNvPr>
          <p:cNvCxnSpPr>
            <a:cxnSpLocks/>
          </p:cNvCxnSpPr>
          <p:nvPr/>
        </p:nvCxnSpPr>
        <p:spPr>
          <a:xfrm flipH="1" flipV="1">
            <a:off x="1167429" y="3247395"/>
            <a:ext cx="1131560" cy="514619"/>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D9E73E0A-01BC-2393-7CFB-BDFD28D9380B}"/>
              </a:ext>
            </a:extLst>
          </p:cNvPr>
          <p:cNvCxnSpPr>
            <a:cxnSpLocks/>
          </p:cNvCxnSpPr>
          <p:nvPr/>
        </p:nvCxnSpPr>
        <p:spPr>
          <a:xfrm flipH="1">
            <a:off x="1148807" y="3929733"/>
            <a:ext cx="1168804" cy="619011"/>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3C78405-BDA1-832A-3BA9-D94FDEE9826E}"/>
                  </a:ext>
                </a:extLst>
              </p:cNvPr>
              <p:cNvSpPr txBox="1"/>
              <p:nvPr/>
            </p:nvSpPr>
            <p:spPr>
              <a:xfrm>
                <a:off x="3406671" y="4047942"/>
                <a:ext cx="1316971"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𝑧</m:t>
                          </m:r>
                        </m:den>
                      </m:f>
                    </m:oMath>
                  </m:oMathPara>
                </a14:m>
                <a:endParaRPr lang="zh-CN" altLang="en-US" dirty="0"/>
              </a:p>
            </p:txBody>
          </p:sp>
        </mc:Choice>
        <mc:Fallback xmlns="">
          <p:sp>
            <p:nvSpPr>
              <p:cNvPr id="50" name="文本框 49">
                <a:extLst>
                  <a:ext uri="{FF2B5EF4-FFF2-40B4-BE49-F238E27FC236}">
                    <a16:creationId xmlns:a16="http://schemas.microsoft.com/office/drawing/2014/main" id="{23C78405-BDA1-832A-3BA9-D94FDEE9826E}"/>
                  </a:ext>
                </a:extLst>
              </p:cNvPr>
              <p:cNvSpPr txBox="1">
                <a:spLocks noRot="1" noChangeAspect="1" noMove="1" noResize="1" noEditPoints="1" noAdjustHandles="1" noChangeArrowheads="1" noChangeShapeType="1" noTextEdit="1"/>
              </p:cNvSpPr>
              <p:nvPr/>
            </p:nvSpPr>
            <p:spPr>
              <a:xfrm>
                <a:off x="3406671" y="4047942"/>
                <a:ext cx="1316971" cy="619016"/>
              </a:xfrm>
              <a:prstGeom prst="rect">
                <a:avLst/>
              </a:prstGeom>
              <a:blipFill>
                <a:blip r:embed="rId17"/>
                <a:stretch>
                  <a:fillRect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A661A80-2D68-CD00-7581-8D5E575AC3D4}"/>
                  </a:ext>
                </a:extLst>
              </p:cNvPr>
              <p:cNvSpPr txBox="1"/>
              <p:nvPr/>
            </p:nvSpPr>
            <p:spPr>
              <a:xfrm>
                <a:off x="134341" y="2495455"/>
                <a:ext cx="2806677"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smtClean="0">
                              <a:solidFill>
                                <a:schemeClr val="accent6"/>
                              </a:solidFill>
                              <a:latin typeface="Cambria Math" panose="02040503050406030204" pitchFamily="18" charset="0"/>
                            </a:rPr>
                          </m:ctrlPr>
                        </m:fPr>
                        <m:num>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𝑱</m:t>
                          </m:r>
                        </m:num>
                        <m:den>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𝑿</m:t>
                          </m:r>
                        </m:den>
                      </m:f>
                      <m:r>
                        <a:rPr kumimoji="1" lang="en-US" altLang="zh-CN" b="1" i="1">
                          <a:solidFill>
                            <a:schemeClr val="accent6"/>
                          </a:solidFill>
                          <a:latin typeface="Cambria Math" panose="02040503050406030204" pitchFamily="18" charset="0"/>
                        </a:rPr>
                        <m:t>=</m:t>
                      </m:r>
                      <m:f>
                        <m:fPr>
                          <m:ctrlPr>
                            <a:rPr kumimoji="1" lang="en-US" altLang="zh-CN" i="1">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𝑧</m:t>
                          </m:r>
                        </m:den>
                      </m:f>
                      <m:r>
                        <a:rPr kumimoji="1" lang="en-US" altLang="zh-CN" i="1">
                          <a:latin typeface="Cambria Math" panose="02040503050406030204" pitchFamily="18" charset="0"/>
                        </a:rPr>
                        <m:t>⋅</m:t>
                      </m:r>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𝑿</m:t>
                          </m:r>
                        </m:den>
                      </m:f>
                    </m:oMath>
                  </m:oMathPara>
                </a14:m>
                <a:endParaRPr lang="zh-CN" altLang="en-US" b="1" dirty="0"/>
              </a:p>
            </p:txBody>
          </p:sp>
        </mc:Choice>
        <mc:Fallback xmlns="">
          <p:sp>
            <p:nvSpPr>
              <p:cNvPr id="51" name="文本框 50">
                <a:extLst>
                  <a:ext uri="{FF2B5EF4-FFF2-40B4-BE49-F238E27FC236}">
                    <a16:creationId xmlns:a16="http://schemas.microsoft.com/office/drawing/2014/main" id="{4A661A80-2D68-CD00-7581-8D5E575AC3D4}"/>
                  </a:ext>
                </a:extLst>
              </p:cNvPr>
              <p:cNvSpPr txBox="1">
                <a:spLocks noRot="1" noChangeAspect="1" noMove="1" noResize="1" noEditPoints="1" noAdjustHandles="1" noChangeArrowheads="1" noChangeShapeType="1" noTextEdit="1"/>
              </p:cNvSpPr>
              <p:nvPr/>
            </p:nvSpPr>
            <p:spPr>
              <a:xfrm>
                <a:off x="134341" y="2495455"/>
                <a:ext cx="2806677" cy="6190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14487EA0-6291-1921-6E15-10A42EC12983}"/>
                  </a:ext>
                </a:extLst>
              </p:cNvPr>
              <p:cNvSpPr txBox="1"/>
              <p:nvPr/>
            </p:nvSpPr>
            <p:spPr>
              <a:xfrm>
                <a:off x="170920" y="4792992"/>
                <a:ext cx="2806677"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b="1" i="1" smtClean="0">
                              <a:solidFill>
                                <a:schemeClr val="accent6"/>
                              </a:solidFill>
                              <a:latin typeface="Cambria Math" panose="02040503050406030204" pitchFamily="18" charset="0"/>
                            </a:rPr>
                          </m:ctrlPr>
                        </m:fPr>
                        <m:num>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𝑱</m:t>
                          </m:r>
                        </m:num>
                        <m:den>
                          <m:r>
                            <a:rPr kumimoji="1" lang="en-US" altLang="zh-CN" b="1" i="1">
                              <a:solidFill>
                                <a:schemeClr val="accent6"/>
                              </a:solidFill>
                              <a:latin typeface="Cambria Math" panose="02040503050406030204" pitchFamily="18" charset="0"/>
                            </a:rPr>
                            <m:t>𝝏</m:t>
                          </m:r>
                          <m:r>
                            <a:rPr kumimoji="1" lang="en-US" altLang="zh-CN" b="1" i="1" smtClean="0">
                              <a:solidFill>
                                <a:schemeClr val="accent6"/>
                              </a:solidFill>
                              <a:latin typeface="Cambria Math" panose="02040503050406030204" pitchFamily="18" charset="0"/>
                            </a:rPr>
                            <m:t>𝑭</m:t>
                          </m:r>
                        </m:den>
                      </m:f>
                      <m:r>
                        <a:rPr kumimoji="1" lang="en-US" altLang="zh-CN" b="1" i="1">
                          <a:solidFill>
                            <a:schemeClr val="accent6"/>
                          </a:solidFill>
                          <a:latin typeface="Cambria Math" panose="02040503050406030204" pitchFamily="18" charset="0"/>
                        </a:rPr>
                        <m:t>=</m:t>
                      </m:r>
                      <m:f>
                        <m:fPr>
                          <m:ctrlPr>
                            <a:rPr kumimoji="1" lang="en-US" altLang="zh-CN" i="1">
                              <a:solidFill>
                                <a:srgbClr val="C00000"/>
                              </a:solidFill>
                              <a:latin typeface="Cambria Math" panose="02040503050406030204" pitchFamily="18" charset="0"/>
                            </a:rPr>
                          </m:ctrlPr>
                        </m:fPr>
                        <m:num>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𝐽</m:t>
                          </m:r>
                        </m:num>
                        <m:den>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𝑧</m:t>
                          </m:r>
                        </m:den>
                      </m:f>
                      <m:r>
                        <a:rPr kumimoji="1" lang="en-US" altLang="zh-CN" i="1">
                          <a:latin typeface="Cambria Math" panose="02040503050406030204" pitchFamily="18" charset="0"/>
                        </a:rPr>
                        <m:t>⋅</m:t>
                      </m:r>
                      <m:f>
                        <m:fPr>
                          <m:ctrlPr>
                            <a:rPr kumimoji="1" lang="en-US" altLang="zh-CN" b="1" i="1">
                              <a:solidFill>
                                <a:schemeClr val="accent1"/>
                              </a:solidFill>
                              <a:latin typeface="Cambria Math" panose="02040503050406030204" pitchFamily="18" charset="0"/>
                            </a:rPr>
                          </m:ctrlPr>
                        </m:fPr>
                        <m:num>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𝒛</m:t>
                          </m:r>
                        </m:num>
                        <m:den>
                          <m:r>
                            <a:rPr kumimoji="1" lang="en-US" altLang="zh-CN" b="1" i="1">
                              <a:solidFill>
                                <a:schemeClr val="accent1"/>
                              </a:solidFill>
                              <a:latin typeface="Cambria Math" panose="02040503050406030204" pitchFamily="18" charset="0"/>
                            </a:rPr>
                            <m:t>𝝏</m:t>
                          </m:r>
                          <m:r>
                            <a:rPr kumimoji="1" lang="en-US" altLang="zh-CN" b="1" i="1">
                              <a:solidFill>
                                <a:schemeClr val="accent1"/>
                              </a:solidFill>
                              <a:latin typeface="Cambria Math" panose="02040503050406030204" pitchFamily="18" charset="0"/>
                            </a:rPr>
                            <m:t>𝑭</m:t>
                          </m:r>
                        </m:den>
                      </m:f>
                    </m:oMath>
                  </m:oMathPara>
                </a14:m>
                <a:endParaRPr lang="zh-CN" altLang="en-US" b="1" dirty="0"/>
              </a:p>
            </p:txBody>
          </p:sp>
        </mc:Choice>
        <mc:Fallback xmlns="">
          <p:sp>
            <p:nvSpPr>
              <p:cNvPr id="52" name="文本框 51">
                <a:extLst>
                  <a:ext uri="{FF2B5EF4-FFF2-40B4-BE49-F238E27FC236}">
                    <a16:creationId xmlns:a16="http://schemas.microsoft.com/office/drawing/2014/main" id="{14487EA0-6291-1921-6E15-10A42EC12983}"/>
                  </a:ext>
                </a:extLst>
              </p:cNvPr>
              <p:cNvSpPr txBox="1">
                <a:spLocks noRot="1" noChangeAspect="1" noMove="1" noResize="1" noEditPoints="1" noAdjustHandles="1" noChangeArrowheads="1" noChangeShapeType="1" noTextEdit="1"/>
              </p:cNvSpPr>
              <p:nvPr/>
            </p:nvSpPr>
            <p:spPr>
              <a:xfrm>
                <a:off x="170920" y="4792992"/>
                <a:ext cx="2806677" cy="619016"/>
              </a:xfrm>
              <a:prstGeom prst="rect">
                <a:avLst/>
              </a:prstGeom>
              <a:blipFill>
                <a:blip r:embed="rId19"/>
                <a:stretch>
                  <a:fillRect/>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id="{0FE6F974-490B-0C6D-B0B6-4DAEF64B0A14}"/>
              </a:ext>
            </a:extLst>
          </p:cNvPr>
          <p:cNvSpPr txBox="1"/>
          <p:nvPr/>
        </p:nvSpPr>
        <p:spPr>
          <a:xfrm>
            <a:off x="567679" y="1436682"/>
            <a:ext cx="3262432" cy="461665"/>
          </a:xfrm>
          <a:prstGeom prst="rect">
            <a:avLst/>
          </a:prstGeom>
          <a:noFill/>
        </p:spPr>
        <p:txBody>
          <a:bodyPr wrap="none" rtlCol="0">
            <a:spAutoFit/>
          </a:bodyPr>
          <a:lstStyle/>
          <a:p>
            <a:pPr algn="l"/>
            <a:r>
              <a:rPr kumimoji="1" lang="zh-CN" altLang="en-US" sz="2400" b="1" dirty="0">
                <a:solidFill>
                  <a:schemeClr val="accent1"/>
                </a:solidFill>
                <a:latin typeface="+mn-ea"/>
              </a:rPr>
              <a:t>总结卷积层反向传播：</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42</a:t>
            </a:fld>
            <a:endParaRPr lang="zh-CN" altLang="en-US" dirty="0"/>
          </a:p>
        </p:txBody>
      </p:sp>
      <p:sp>
        <p:nvSpPr>
          <p:cNvPr id="54" name="双中括号 29">
            <a:extLst>
              <a:ext uri="{FF2B5EF4-FFF2-40B4-BE49-F238E27FC236}">
                <a16:creationId xmlns:a16="http://schemas.microsoft.com/office/drawing/2014/main" id="{60456686-253F-A960-D33C-D81E9097CD3D}"/>
              </a:ext>
            </a:extLst>
          </p:cNvPr>
          <p:cNvSpPr/>
          <p:nvPr/>
        </p:nvSpPr>
        <p:spPr>
          <a:xfrm>
            <a:off x="6965166" y="3997869"/>
            <a:ext cx="3958208" cy="740196"/>
          </a:xfrm>
          <a:prstGeom prst="bracketPair">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80EA2F-9228-D656-325A-FE89AF9F1B86}"/>
                  </a:ext>
                </a:extLst>
              </p:cNvPr>
              <p:cNvSpPr txBox="1"/>
              <p:nvPr/>
            </p:nvSpPr>
            <p:spPr>
              <a:xfrm>
                <a:off x="7128432" y="4190119"/>
                <a:ext cx="1542410"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000" dirty="0">
                          <a:latin typeface="+mn-ea"/>
                        </a:rPr>
                        <m:t>回传的梯度</m:t>
                      </m:r>
                    </m:oMath>
                  </m:oMathPara>
                </a14:m>
                <a:endParaRPr kumimoji="1" lang="zh-CN" altLang="en-US" sz="2000" dirty="0">
                  <a:latin typeface="+mn-ea"/>
                </a:endParaRPr>
              </a:p>
            </p:txBody>
          </p:sp>
        </mc:Choice>
        <mc:Fallback xmlns="">
          <p:sp>
            <p:nvSpPr>
              <p:cNvPr id="55" name="文本框 54">
                <a:extLst>
                  <a:ext uri="{FF2B5EF4-FFF2-40B4-BE49-F238E27FC236}">
                    <a16:creationId xmlns:a16="http://schemas.microsoft.com/office/drawing/2014/main" id="{BE80EA2F-9228-D656-325A-FE89AF9F1B86}"/>
                  </a:ext>
                </a:extLst>
              </p:cNvPr>
              <p:cNvSpPr txBox="1">
                <a:spLocks noRot="1" noChangeAspect="1" noMove="1" noResize="1" noEditPoints="1" noAdjustHandles="1" noChangeArrowheads="1" noChangeShapeType="1" noTextEdit="1"/>
              </p:cNvSpPr>
              <p:nvPr/>
            </p:nvSpPr>
            <p:spPr>
              <a:xfrm>
                <a:off x="7128432" y="4190119"/>
                <a:ext cx="1542410" cy="402931"/>
              </a:xfrm>
              <a:prstGeom prst="rect">
                <a:avLst/>
              </a:prstGeom>
              <a:blipFill>
                <a:blip r:embed="rId20"/>
                <a:stretch>
                  <a:fillRect b="-15152"/>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F8D9D91B-4A04-2C8D-F5A2-BB7006C16C36}"/>
              </a:ext>
            </a:extLst>
          </p:cNvPr>
          <p:cNvSpPr txBox="1"/>
          <p:nvPr/>
        </p:nvSpPr>
        <p:spPr>
          <a:xfrm>
            <a:off x="8626725" y="4279426"/>
            <a:ext cx="240772" cy="369332"/>
          </a:xfrm>
          <a:prstGeom prst="rect">
            <a:avLst/>
          </a:prstGeom>
          <a:noFill/>
        </p:spPr>
        <p:txBody>
          <a:bodyPr wrap="none" rtlCol="0">
            <a:spAutoFit/>
          </a:bodyPr>
          <a:lstStyle/>
          <a:p>
            <a:pPr algn="l"/>
            <a:r>
              <a:rPr kumimoji="1" lang="en-US" altLang="zh-CN" dirty="0">
                <a:latin typeface="+mn-ea"/>
              </a:rPr>
              <a:t>,</a:t>
            </a:r>
            <a:endParaRPr kumimoji="1" lang="zh-CN" altLang="en-US" dirty="0">
              <a:latin typeface="+mn-ea"/>
            </a:endParaRP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5BEC030-B579-7AD4-3388-7291A9ED5CEA}"/>
                  </a:ext>
                </a:extLst>
              </p:cNvPr>
              <p:cNvSpPr txBox="1"/>
              <p:nvPr/>
            </p:nvSpPr>
            <p:spPr>
              <a:xfrm>
                <a:off x="6018701" y="4149990"/>
                <a:ext cx="774571" cy="4012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chemeClr val="tx1"/>
                          </a:solidFill>
                          <a:latin typeface="Cambria Math" panose="02040503050406030204" pitchFamily="18" charset="0"/>
                        </a:rPr>
                        <m:t>卷积</m:t>
                      </m:r>
                    </m:oMath>
                  </m:oMathPara>
                </a14:m>
                <a:endParaRPr kumimoji="1" lang="zh-CN" altLang="en-US" sz="2000" b="1" dirty="0">
                  <a:solidFill>
                    <a:schemeClr val="tx1"/>
                  </a:solidFill>
                  <a:latin typeface="+mn-ea"/>
                </a:endParaRPr>
              </a:p>
            </p:txBody>
          </p:sp>
        </mc:Choice>
        <mc:Fallback xmlns="">
          <p:sp>
            <p:nvSpPr>
              <p:cNvPr id="58" name="文本框 57">
                <a:extLst>
                  <a:ext uri="{FF2B5EF4-FFF2-40B4-BE49-F238E27FC236}">
                    <a16:creationId xmlns:a16="http://schemas.microsoft.com/office/drawing/2014/main" id="{05BEC030-B579-7AD4-3388-7291A9ED5CEA}"/>
                  </a:ext>
                </a:extLst>
              </p:cNvPr>
              <p:cNvSpPr txBox="1">
                <a:spLocks noRot="1" noChangeAspect="1" noMove="1" noResize="1" noEditPoints="1" noAdjustHandles="1" noChangeArrowheads="1" noChangeShapeType="1" noTextEdit="1"/>
              </p:cNvSpPr>
              <p:nvPr/>
            </p:nvSpPr>
            <p:spPr>
              <a:xfrm>
                <a:off x="6018701" y="4149990"/>
                <a:ext cx="774571" cy="401200"/>
              </a:xfrm>
              <a:prstGeom prst="rect">
                <a:avLst/>
              </a:prstGeom>
              <a:blipFill>
                <a:blip r:embed="rId21"/>
                <a:stretch>
                  <a:fillRect r="-787"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D78EDAB-7B16-19D2-190C-5B0BB0C5DD44}"/>
                  </a:ext>
                </a:extLst>
              </p:cNvPr>
              <p:cNvSpPr txBox="1"/>
              <p:nvPr/>
            </p:nvSpPr>
            <p:spPr>
              <a:xfrm>
                <a:off x="9099190" y="4044666"/>
                <a:ext cx="1387490" cy="40120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r>
                        <a:rPr kumimoji="1" lang="zh-CN" altLang="en-US" sz="2000" i="1">
                          <a:latin typeface="Cambria Math" panose="02040503050406030204" pitchFamily="18" charset="0"/>
                        </a:rPr>
                        <m:t>卷积核</m:t>
                      </m:r>
                      <m:r>
                        <a:rPr kumimoji="1" lang="en-US" altLang="zh-CN" sz="2000" b="0" i="1" smtClean="0">
                          <a:latin typeface="Cambria Math" panose="02040503050406030204" pitchFamily="18" charset="0"/>
                        </a:rPr>
                        <m:t>)</m:t>
                      </m:r>
                    </m:oMath>
                  </m:oMathPara>
                </a14:m>
                <a:endParaRPr kumimoji="1" lang="zh-CN" altLang="en-US" sz="2000" dirty="0">
                  <a:latin typeface="+mn-ea"/>
                </a:endParaRPr>
              </a:p>
            </p:txBody>
          </p:sp>
        </mc:Choice>
        <mc:Fallback xmlns="">
          <p:sp>
            <p:nvSpPr>
              <p:cNvPr id="59" name="文本框 58">
                <a:extLst>
                  <a:ext uri="{FF2B5EF4-FFF2-40B4-BE49-F238E27FC236}">
                    <a16:creationId xmlns:a16="http://schemas.microsoft.com/office/drawing/2014/main" id="{9D78EDAB-7B16-19D2-190C-5B0BB0C5DD44}"/>
                  </a:ext>
                </a:extLst>
              </p:cNvPr>
              <p:cNvSpPr txBox="1">
                <a:spLocks noRot="1" noChangeAspect="1" noMove="1" noResize="1" noEditPoints="1" noAdjustHandles="1" noChangeArrowheads="1" noChangeShapeType="1" noTextEdit="1"/>
              </p:cNvSpPr>
              <p:nvPr/>
            </p:nvSpPr>
            <p:spPr>
              <a:xfrm>
                <a:off x="9099190" y="4044666"/>
                <a:ext cx="1387490" cy="401200"/>
              </a:xfrm>
              <a:prstGeom prst="rect">
                <a:avLst/>
              </a:prstGeom>
              <a:blipFill>
                <a:blip r:embed="rId22"/>
                <a:stretch>
                  <a:fillRect r="-44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3B3088C7-FB8E-9234-AB2D-F39A20A9A7D0}"/>
                  </a:ext>
                </a:extLst>
              </p:cNvPr>
              <p:cNvSpPr txBox="1"/>
              <p:nvPr/>
            </p:nvSpPr>
            <p:spPr>
              <a:xfrm>
                <a:off x="9229548" y="4381719"/>
                <a:ext cx="1204176" cy="369332"/>
              </a:xfrm>
              <a:prstGeom prst="rect">
                <a:avLst/>
              </a:prstGeom>
              <a:noFill/>
            </p:spPr>
            <p:txBody>
              <a:bodyPr wrap="none" rtlCol="0">
                <a:spAutoFit/>
              </a:bodyPr>
              <a:lstStyle/>
              <a:p>
                <a:pPr algn="l"/>
                <a:r>
                  <a:rPr kumimoji="1" lang="zh-CN" altLang="en-US" dirty="0">
                    <a:latin typeface="+mn-ea"/>
                  </a:rPr>
                  <a:t>旋转</a:t>
                </a:r>
                <a:r>
                  <a:rPr kumimoji="1" lang="en-US" altLang="zh-CN" dirty="0">
                    <a:latin typeface="+mn-ea"/>
                  </a:rPr>
                  <a:t>180</a:t>
                </a:r>
                <a14:m>
                  <m:oMath xmlns:m="http://schemas.openxmlformats.org/officeDocument/2006/math">
                    <m:r>
                      <a:rPr kumimoji="1" lang="en-US" altLang="zh-CN" b="0" i="1" baseline="30000"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latin typeface="+mn-ea"/>
                </a:endParaRPr>
              </a:p>
            </p:txBody>
          </p:sp>
        </mc:Choice>
        <mc:Fallback xmlns="">
          <p:sp>
            <p:nvSpPr>
              <p:cNvPr id="60" name="文本框 59">
                <a:extLst>
                  <a:ext uri="{FF2B5EF4-FFF2-40B4-BE49-F238E27FC236}">
                    <a16:creationId xmlns:a16="http://schemas.microsoft.com/office/drawing/2014/main" id="{3B3088C7-FB8E-9234-AB2D-F39A20A9A7D0}"/>
                  </a:ext>
                </a:extLst>
              </p:cNvPr>
              <p:cNvSpPr txBox="1">
                <a:spLocks noRot="1" noChangeAspect="1" noMove="1" noResize="1" noEditPoints="1" noAdjustHandles="1" noChangeArrowheads="1" noChangeShapeType="1" noTextEdit="1"/>
              </p:cNvSpPr>
              <p:nvPr/>
            </p:nvSpPr>
            <p:spPr>
              <a:xfrm>
                <a:off x="9229548" y="4381719"/>
                <a:ext cx="1204176" cy="369332"/>
              </a:xfrm>
              <a:prstGeom prst="rect">
                <a:avLst/>
              </a:prstGeom>
              <a:blipFill>
                <a:blip r:embed="rId23"/>
                <a:stretch>
                  <a:fillRect l="-4040"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0752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5.</a:t>
            </a:r>
            <a:r>
              <a:rPr lang="zh-CN" altLang="en-US" dirty="0"/>
              <a:t>卷积神经网络的模型训练</a:t>
            </a:r>
          </a:p>
        </p:txBody>
      </p:sp>
      <p:sp>
        <p:nvSpPr>
          <p:cNvPr id="2" name="TextBox 6">
            <a:extLst>
              <a:ext uri="{FF2B5EF4-FFF2-40B4-BE49-F238E27FC236}">
                <a16:creationId xmlns:a16="http://schemas.microsoft.com/office/drawing/2014/main" id="{A2BF150B-7280-C85E-6E41-FD8D6E91DF76}"/>
              </a:ext>
            </a:extLst>
          </p:cNvPr>
          <p:cNvSpPr txBox="1"/>
          <p:nvPr/>
        </p:nvSpPr>
        <p:spPr>
          <a:xfrm>
            <a:off x="444572" y="1033589"/>
            <a:ext cx="5243743" cy="461665"/>
          </a:xfrm>
          <a:prstGeom prst="rect">
            <a:avLst/>
          </a:prstGeom>
          <a:noFill/>
        </p:spPr>
        <p:txBody>
          <a:bodyPr wrap="none" rtlCol="0">
            <a:spAutoFit/>
          </a:bodyPr>
          <a:lstStyle/>
          <a:p>
            <a:r>
              <a:rPr lang="zh-CN" altLang="en-US" sz="2400" b="1" dirty="0">
                <a:latin typeface="+mn-ea"/>
              </a:rPr>
              <a:t>手写体数字识别任务：</a:t>
            </a:r>
            <a:r>
              <a:rPr lang="en-US" altLang="zh-CN" sz="2400" b="1" dirty="0">
                <a:latin typeface="+mn-ea"/>
              </a:rPr>
              <a:t>MNIST</a:t>
            </a:r>
            <a:r>
              <a:rPr lang="zh-CN" altLang="en-US" sz="2400" b="1" dirty="0">
                <a:latin typeface="+mn-ea"/>
              </a:rPr>
              <a:t>数据集</a:t>
            </a:r>
            <a:endParaRPr lang="en-CN" sz="2400" b="1" dirty="0">
              <a:latin typeface="+mn-ea"/>
            </a:endParaRPr>
          </a:p>
        </p:txBody>
      </p:sp>
      <mc:AlternateContent xmlns:mc="http://schemas.openxmlformats.org/markup-compatibility/2006" xmlns:a14="http://schemas.microsoft.com/office/drawing/2010/main">
        <mc:Choice Requires="a14">
          <p:sp>
            <p:nvSpPr>
              <p:cNvPr id="6" name="TextBox 6">
                <a:extLst>
                  <a:ext uri="{FF2B5EF4-FFF2-40B4-BE49-F238E27FC236}">
                    <a16:creationId xmlns:a16="http://schemas.microsoft.com/office/drawing/2014/main" id="{34D53887-CD2F-37E4-38A2-9F4D6A69AB0A}"/>
                  </a:ext>
                </a:extLst>
              </p:cNvPr>
              <p:cNvSpPr txBox="1"/>
              <p:nvPr/>
            </p:nvSpPr>
            <p:spPr>
              <a:xfrm>
                <a:off x="481601" y="1680862"/>
                <a:ext cx="10413428" cy="1572418"/>
              </a:xfrm>
              <a:prstGeom prst="rect">
                <a:avLst/>
              </a:prstGeom>
              <a:noFill/>
            </p:spPr>
            <p:txBody>
              <a:bodyPr wrap="none" rtlCol="0">
                <a:spAutoFit/>
              </a:bodyPr>
              <a:lstStyle/>
              <a:p>
                <a:pPr marL="342900" indent="-342900">
                  <a:buFont typeface="Wingdings" pitchFamily="2" charset="2"/>
                  <a:buChar char="Ø"/>
                </a:pPr>
                <a:r>
                  <a:rPr lang="zh-CN" altLang="en-US" sz="2400" dirty="0">
                    <a:latin typeface="+mn-ea"/>
                  </a:rPr>
                  <a:t>全连接神经网络</a:t>
                </a:r>
                <a:r>
                  <a:rPr lang="zh-CN" altLang="en-US" sz="2400" i="0" u="none" strike="noStrike" dirty="0">
                    <a:effectLst/>
                    <a:latin typeface="Roboto" panose="02000000000000000000" pitchFamily="2" charset="0"/>
                  </a:rPr>
                  <a:t>图像展平为一个</a:t>
                </a:r>
                <a:r>
                  <a:rPr lang="en-US" altLang="zh-CN" sz="2400" i="0" u="none" strike="noStrike" dirty="0">
                    <a:effectLst/>
                    <a:latin typeface="Roboto" panose="02000000000000000000" pitchFamily="2" charset="0"/>
                  </a:rPr>
                  <a:t>784</a:t>
                </a:r>
                <a:r>
                  <a:rPr lang="zh-CN" altLang="en-US" sz="2400" i="0" u="none" strike="noStrike" dirty="0">
                    <a:effectLst/>
                    <a:latin typeface="Roboto" panose="02000000000000000000" pitchFamily="2" charset="0"/>
                  </a:rPr>
                  <a:t>维一维向量</a:t>
                </a:r>
                <a:endParaRPr lang="en-US" altLang="zh-CN" sz="2400" i="0" u="none" strike="noStrike" dirty="0">
                  <a:effectLst/>
                  <a:latin typeface="Roboto" panose="02000000000000000000" pitchFamily="2" charset="0"/>
                </a:endParaRPr>
              </a:p>
              <a:p>
                <a:r>
                  <a:rPr lang="zh-CN" altLang="en-US" sz="2400" i="0" u="none" strike="noStrike" dirty="0">
                    <a:solidFill>
                      <a:srgbClr val="C00000"/>
                    </a:solidFill>
                    <a:effectLst/>
                    <a:latin typeface="Roboto" panose="02000000000000000000" pitchFamily="2" charset="0"/>
                  </a:rPr>
                  <a:t>    缺点：</a:t>
                </a:r>
                <a:r>
                  <a:rPr lang="zh-CN" altLang="en-US" sz="2400" spc="-10" dirty="0">
                    <a:latin typeface="+mn-ea"/>
                  </a:rPr>
                  <a:t>维度大、参数多、过拟合</a:t>
                </a:r>
                <a:endParaRPr lang="en-US" altLang="zh-CN" sz="2400" spc="-10" dirty="0">
                  <a:latin typeface="+mn-ea"/>
                </a:endParaRPr>
              </a:p>
              <a:p>
                <a:pPr marL="342900" indent="-342900">
                  <a:buFont typeface="Wingdings" pitchFamily="2" charset="2"/>
                  <a:buChar char="Ø"/>
                </a:pPr>
                <a:r>
                  <a:rPr lang="zh-CN" altLang="en-US" sz="2400" dirty="0">
                    <a:latin typeface="+mn-ea"/>
                  </a:rPr>
                  <a:t>卷积神经网络：输入为</a:t>
                </a:r>
                <a14:m>
                  <m:oMath xmlns:m="http://schemas.openxmlformats.org/officeDocument/2006/math">
                    <m:r>
                      <a:rPr lang="en-US" altLang="zh-CN" sz="2400" b="1" i="1" smtClean="0">
                        <a:latin typeface="Cambria Math" panose="02040503050406030204" pitchFamily="18" charset="0"/>
                      </a:rPr>
                      <m:t>𝟐𝟖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𝟐𝟖</m:t>
                    </m:r>
                    <m:r>
                      <a:rPr lang="zh-CN" altLang="en-US" sz="2400" b="1" i="1">
                        <a:latin typeface="Cambria Math" panose="02040503050406030204" pitchFamily="18" charset="0"/>
                      </a:rPr>
                      <m:t>的单通道（黑白）图像</m:t>
                    </m:r>
                  </m:oMath>
                </a14:m>
                <a:r>
                  <a:rPr lang="zh-CN" altLang="en-US" sz="2400" dirty="0">
                    <a:latin typeface="+mn-ea"/>
                  </a:rPr>
                  <a:t>，保留图像空间结构</a:t>
                </a:r>
                <a:endParaRPr lang="en-US" altLang="zh-CN" sz="2400" dirty="0">
                  <a:latin typeface="+mn-ea"/>
                </a:endParaRPr>
              </a:p>
              <a:p>
                <a:r>
                  <a:rPr lang="zh-CN" altLang="en-US" sz="2400" i="0" u="none" strike="noStrike" dirty="0">
                    <a:solidFill>
                      <a:srgbClr val="C00000"/>
                    </a:solidFill>
                    <a:effectLst/>
                    <a:latin typeface="Roboto" panose="02000000000000000000" pitchFamily="2" charset="0"/>
                  </a:rPr>
                  <a:t>    优点：</a:t>
                </a:r>
                <a:r>
                  <a:rPr lang="zh-CN" altLang="en-US" sz="2400" b="0" i="0" u="none" strike="noStrike" dirty="0">
                    <a:effectLst/>
                    <a:latin typeface="Roboto" panose="02000000000000000000" pitchFamily="2" charset="0"/>
                  </a:rPr>
                  <a:t>模型更简洁、所需的参数更少</a:t>
                </a:r>
                <a:endParaRPr lang="en-CN" sz="2400" dirty="0">
                  <a:latin typeface="+mn-ea"/>
                </a:endParaRPr>
              </a:p>
            </p:txBody>
          </p:sp>
        </mc:Choice>
        <mc:Fallback xmlns="">
          <p:sp>
            <p:nvSpPr>
              <p:cNvPr id="6" name="TextBox 6">
                <a:extLst>
                  <a:ext uri="{FF2B5EF4-FFF2-40B4-BE49-F238E27FC236}">
                    <a16:creationId xmlns:a16="http://schemas.microsoft.com/office/drawing/2014/main" id="{34D53887-CD2F-37E4-38A2-9F4D6A69AB0A}"/>
                  </a:ext>
                </a:extLst>
              </p:cNvPr>
              <p:cNvSpPr txBox="1">
                <a:spLocks noRot="1" noChangeAspect="1" noMove="1" noResize="1" noEditPoints="1" noAdjustHandles="1" noChangeArrowheads="1" noChangeShapeType="1" noTextEdit="1"/>
              </p:cNvSpPr>
              <p:nvPr/>
            </p:nvSpPr>
            <p:spPr>
              <a:xfrm>
                <a:off x="481601" y="1680862"/>
                <a:ext cx="10413428" cy="1572418"/>
              </a:xfrm>
              <a:prstGeom prst="rect">
                <a:avLst/>
              </a:prstGeom>
              <a:blipFill>
                <a:blip r:embed="rId3"/>
                <a:stretch>
                  <a:fillRect l="-731" t="-3200" b="-7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EE1408-FE70-430E-F61C-4710C85AED85}"/>
                  </a:ext>
                </a:extLst>
              </p:cNvPr>
              <p:cNvSpPr txBox="1"/>
              <p:nvPr/>
            </p:nvSpPr>
            <p:spPr>
              <a:xfrm>
                <a:off x="5518890" y="1026942"/>
                <a:ext cx="2339102" cy="461665"/>
              </a:xfrm>
              <a:prstGeom prst="rect">
                <a:avLst/>
              </a:prstGeom>
              <a:noFill/>
            </p:spPr>
            <p:txBody>
              <a:bodyPr wrap="square">
                <a:spAutoFit/>
              </a:bodyPr>
              <a:lstStyle/>
              <a:p>
                <a14:m>
                  <m:oMath xmlns:m="http://schemas.openxmlformats.org/officeDocument/2006/math">
                    <m:r>
                      <a:rPr lang="en-US" altLang="zh-CN" sz="2400" b="1" i="1" smtClean="0">
                        <a:latin typeface="Cambria Math" panose="02040503050406030204" pitchFamily="18" charset="0"/>
                      </a:rPr>
                      <m:t>𝟐𝟖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𝟐𝟖</m:t>
                    </m:r>
                  </m:oMath>
                </a14:m>
                <a:r>
                  <a:rPr lang="zh-CN" altLang="en-US" sz="2400" b="1" dirty="0">
                    <a:latin typeface="+mn-ea"/>
                  </a:rPr>
                  <a:t>图像</a:t>
                </a:r>
                <a:endParaRPr lang="zh-CN" altLang="en-US" sz="2400" dirty="0"/>
              </a:p>
            </p:txBody>
          </p:sp>
        </mc:Choice>
        <mc:Fallback xmlns="">
          <p:sp>
            <p:nvSpPr>
              <p:cNvPr id="12" name="文本框 11">
                <a:extLst>
                  <a:ext uri="{FF2B5EF4-FFF2-40B4-BE49-F238E27FC236}">
                    <a16:creationId xmlns:a16="http://schemas.microsoft.com/office/drawing/2014/main" id="{C2EE1408-FE70-430E-F61C-4710C85AED85}"/>
                  </a:ext>
                </a:extLst>
              </p:cNvPr>
              <p:cNvSpPr txBox="1">
                <a:spLocks noRot="1" noChangeAspect="1" noMove="1" noResize="1" noEditPoints="1" noAdjustHandles="1" noChangeArrowheads="1" noChangeShapeType="1" noTextEdit="1"/>
              </p:cNvSpPr>
              <p:nvPr/>
            </p:nvSpPr>
            <p:spPr>
              <a:xfrm>
                <a:off x="5518890" y="1026942"/>
                <a:ext cx="2339102" cy="461665"/>
              </a:xfrm>
              <a:prstGeom prst="rect">
                <a:avLst/>
              </a:prstGeom>
              <a:blipFill>
                <a:blip r:embed="rId4"/>
                <a:stretch>
                  <a:fillRect l="-541" t="-10526" b="-28947"/>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52399C0-771D-457F-ADBD-64CD3015D6C5}"/>
              </a:ext>
            </a:extLst>
          </p:cNvPr>
          <p:cNvPicPr>
            <a:picLocks noChangeAspect="1"/>
          </p:cNvPicPr>
          <p:nvPr/>
        </p:nvPicPr>
        <p:blipFill>
          <a:blip r:embed="rId5"/>
          <a:stretch>
            <a:fillRect/>
          </a:stretch>
        </p:blipFill>
        <p:spPr>
          <a:xfrm>
            <a:off x="790698" y="3429000"/>
            <a:ext cx="6242400" cy="2500507"/>
          </a:xfrm>
          <a:prstGeom prst="rect">
            <a:avLst/>
          </a:prstGeom>
        </p:spPr>
      </p:pic>
      <p:sp>
        <p:nvSpPr>
          <p:cNvPr id="18" name="椭圆 17">
            <a:extLst>
              <a:ext uri="{FF2B5EF4-FFF2-40B4-BE49-F238E27FC236}">
                <a16:creationId xmlns:a16="http://schemas.microsoft.com/office/drawing/2014/main" id="{7790C6D6-2ABC-D4B6-D68A-DA5905495C33}"/>
              </a:ext>
            </a:extLst>
          </p:cNvPr>
          <p:cNvSpPr/>
          <p:nvPr/>
        </p:nvSpPr>
        <p:spPr>
          <a:xfrm>
            <a:off x="4620638" y="3630325"/>
            <a:ext cx="1322962" cy="219408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箭头连接符 19">
            <a:extLst>
              <a:ext uri="{FF2B5EF4-FFF2-40B4-BE49-F238E27FC236}">
                <a16:creationId xmlns:a16="http://schemas.microsoft.com/office/drawing/2014/main" id="{EA6F049A-2A70-5A47-D7FE-40545853AF0A}"/>
              </a:ext>
            </a:extLst>
          </p:cNvPr>
          <p:cNvCxnSpPr/>
          <p:nvPr/>
        </p:nvCxnSpPr>
        <p:spPr>
          <a:xfrm flipV="1">
            <a:off x="6096000" y="3784060"/>
            <a:ext cx="1248383" cy="2723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10C7F56-C174-5269-AB1C-B9136D4A27D1}"/>
                  </a:ext>
                </a:extLst>
              </p:cNvPr>
              <p:cNvSpPr txBox="1"/>
              <p:nvPr/>
            </p:nvSpPr>
            <p:spPr>
              <a:xfrm>
                <a:off x="6802140" y="3553227"/>
                <a:ext cx="233910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灰度值</m:t>
                      </m:r>
                    </m:oMath>
                  </m:oMathPara>
                </a14:m>
                <a:endParaRPr lang="zh-CN" altLang="en-US" sz="2400" dirty="0"/>
              </a:p>
            </p:txBody>
          </p:sp>
        </mc:Choice>
        <mc:Fallback xmlns="">
          <p:sp>
            <p:nvSpPr>
              <p:cNvPr id="21" name="文本框 20">
                <a:extLst>
                  <a:ext uri="{FF2B5EF4-FFF2-40B4-BE49-F238E27FC236}">
                    <a16:creationId xmlns:a16="http://schemas.microsoft.com/office/drawing/2014/main" id="{A10C7F56-C174-5269-AB1C-B9136D4A27D1}"/>
                  </a:ext>
                </a:extLst>
              </p:cNvPr>
              <p:cNvSpPr txBox="1">
                <a:spLocks noRot="1" noChangeAspect="1" noMove="1" noResize="1" noEditPoints="1" noAdjustHandles="1" noChangeArrowheads="1" noChangeShapeType="1" noTextEdit="1"/>
              </p:cNvSpPr>
              <p:nvPr/>
            </p:nvSpPr>
            <p:spPr>
              <a:xfrm>
                <a:off x="6802140" y="3553227"/>
                <a:ext cx="2339102" cy="461665"/>
              </a:xfrm>
              <a:prstGeom prst="rect">
                <a:avLst/>
              </a:prstGeom>
              <a:blipFill>
                <a:blip r:embed="rId6"/>
                <a:stretch>
                  <a:fillRect b="-15789"/>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2F6476D7-9B7C-4AF6-EFDF-EBCF922F7145}"/>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t="5203"/>
          <a:stretch/>
        </p:blipFill>
        <p:spPr>
          <a:xfrm>
            <a:off x="7208680" y="4245725"/>
            <a:ext cx="4315838" cy="1942706"/>
          </a:xfrm>
          <a:prstGeom prst="rect">
            <a:avLst/>
          </a:prstGeom>
        </p:spPr>
      </p:pic>
      <p:sp>
        <p:nvSpPr>
          <p:cNvPr id="3" name="灯片编号占位符 2"/>
          <p:cNvSpPr>
            <a:spLocks noGrp="1"/>
          </p:cNvSpPr>
          <p:nvPr>
            <p:ph type="sldNum" sz="quarter" idx="14"/>
          </p:nvPr>
        </p:nvSpPr>
        <p:spPr/>
        <p:txBody>
          <a:bodyPr/>
          <a:lstStyle/>
          <a:p>
            <a:fld id="{AF69888C-E133-43D9-A638-B5C95925B91C}" type="slidenum">
              <a:rPr lang="zh-CN" altLang="en-US" smtClean="0"/>
              <a:t>43</a:t>
            </a:fld>
            <a:endParaRPr lang="zh-CN" altLang="en-US" dirty="0"/>
          </a:p>
        </p:txBody>
      </p:sp>
    </p:spTree>
    <p:extLst>
      <p:ext uri="{BB962C8B-B14F-4D97-AF65-F5344CB8AC3E}">
        <p14:creationId xmlns:p14="http://schemas.microsoft.com/office/powerpoint/2010/main" val="1118424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5.</a:t>
            </a:r>
            <a:r>
              <a:rPr lang="zh-CN" altLang="en-US" dirty="0"/>
              <a:t>卷积神经网络的模型训练</a:t>
            </a:r>
          </a:p>
        </p:txBody>
      </p:sp>
      <p:sp>
        <p:nvSpPr>
          <p:cNvPr id="2" name="TextBox 6">
            <a:extLst>
              <a:ext uri="{FF2B5EF4-FFF2-40B4-BE49-F238E27FC236}">
                <a16:creationId xmlns:a16="http://schemas.microsoft.com/office/drawing/2014/main" id="{A2BF150B-7280-C85E-6E41-FD8D6E91DF76}"/>
              </a:ext>
            </a:extLst>
          </p:cNvPr>
          <p:cNvSpPr txBox="1"/>
          <p:nvPr/>
        </p:nvSpPr>
        <p:spPr>
          <a:xfrm>
            <a:off x="444572" y="1033589"/>
            <a:ext cx="5243743" cy="461665"/>
          </a:xfrm>
          <a:prstGeom prst="rect">
            <a:avLst/>
          </a:prstGeom>
          <a:noFill/>
        </p:spPr>
        <p:txBody>
          <a:bodyPr wrap="none" rtlCol="0">
            <a:spAutoFit/>
          </a:bodyPr>
          <a:lstStyle/>
          <a:p>
            <a:r>
              <a:rPr lang="zh-CN" altLang="en-US" sz="2400" b="1" dirty="0">
                <a:latin typeface="+mn-ea"/>
              </a:rPr>
              <a:t>手写体数字识别任务：</a:t>
            </a:r>
            <a:r>
              <a:rPr lang="en-US" altLang="zh-CN" sz="2400" b="1" dirty="0">
                <a:latin typeface="+mn-ea"/>
              </a:rPr>
              <a:t>MNIST</a:t>
            </a:r>
            <a:r>
              <a:rPr lang="zh-CN" altLang="en-US" sz="2400" b="1" dirty="0">
                <a:latin typeface="+mn-ea"/>
              </a:rPr>
              <a:t>数据集</a:t>
            </a:r>
            <a:endParaRPr lang="en-CN" sz="2400" b="1" dirty="0">
              <a:latin typeface="+mn-ea"/>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EE1408-FE70-430E-F61C-4710C85AED85}"/>
                  </a:ext>
                </a:extLst>
              </p:cNvPr>
              <p:cNvSpPr txBox="1"/>
              <p:nvPr/>
            </p:nvSpPr>
            <p:spPr>
              <a:xfrm>
                <a:off x="5518890" y="1026942"/>
                <a:ext cx="2339102" cy="461665"/>
              </a:xfrm>
              <a:prstGeom prst="rect">
                <a:avLst/>
              </a:prstGeom>
              <a:noFill/>
            </p:spPr>
            <p:txBody>
              <a:bodyPr wrap="square">
                <a:spAutoFit/>
              </a:bodyPr>
              <a:lstStyle/>
              <a:p>
                <a14:m>
                  <m:oMath xmlns:m="http://schemas.openxmlformats.org/officeDocument/2006/math">
                    <m:r>
                      <a:rPr lang="en-US" altLang="zh-CN" sz="2400" b="1" i="1" smtClean="0">
                        <a:latin typeface="Cambria Math" panose="02040503050406030204" pitchFamily="18" charset="0"/>
                      </a:rPr>
                      <m:t>𝟐𝟖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𝟐𝟖</m:t>
                    </m:r>
                  </m:oMath>
                </a14:m>
                <a:r>
                  <a:rPr lang="zh-CN" altLang="en-US" sz="2400" b="1" dirty="0">
                    <a:latin typeface="+mn-ea"/>
                  </a:rPr>
                  <a:t>图像</a:t>
                </a:r>
                <a:endParaRPr lang="zh-CN" altLang="en-US" sz="2400" dirty="0"/>
              </a:p>
            </p:txBody>
          </p:sp>
        </mc:Choice>
        <mc:Fallback xmlns="">
          <p:sp>
            <p:nvSpPr>
              <p:cNvPr id="12" name="文本框 11">
                <a:extLst>
                  <a:ext uri="{FF2B5EF4-FFF2-40B4-BE49-F238E27FC236}">
                    <a16:creationId xmlns:a16="http://schemas.microsoft.com/office/drawing/2014/main" id="{C2EE1408-FE70-430E-F61C-4710C85AED85}"/>
                  </a:ext>
                </a:extLst>
              </p:cNvPr>
              <p:cNvSpPr txBox="1">
                <a:spLocks noRot="1" noChangeAspect="1" noMove="1" noResize="1" noEditPoints="1" noAdjustHandles="1" noChangeArrowheads="1" noChangeShapeType="1" noTextEdit="1"/>
              </p:cNvSpPr>
              <p:nvPr/>
            </p:nvSpPr>
            <p:spPr>
              <a:xfrm>
                <a:off x="5518890" y="1026942"/>
                <a:ext cx="2339102" cy="461665"/>
              </a:xfrm>
              <a:prstGeom prst="rect">
                <a:avLst/>
              </a:prstGeom>
              <a:blipFill>
                <a:blip r:embed="rId3"/>
                <a:stretch>
                  <a:fillRect l="-541" t="-10526"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1E21E7C-C92F-9D4B-0798-ACE3BE93982E}"/>
              </a:ext>
            </a:extLst>
          </p:cNvPr>
          <p:cNvSpPr txBox="1"/>
          <p:nvPr/>
        </p:nvSpPr>
        <p:spPr>
          <a:xfrm>
            <a:off x="594063" y="1541526"/>
            <a:ext cx="6094378" cy="369332"/>
          </a:xfrm>
          <a:prstGeom prst="rect">
            <a:avLst/>
          </a:prstGeom>
          <a:noFill/>
        </p:spPr>
        <p:txBody>
          <a:bodyPr wrap="square">
            <a:spAutoFit/>
          </a:bodyPr>
          <a:lstStyle/>
          <a:p>
            <a:r>
              <a:rPr lang="zh-CN" altLang="en-US" sz="1800" dirty="0">
                <a:latin typeface="+mn-ea"/>
              </a:rPr>
              <a:t>导入</a:t>
            </a:r>
            <a:r>
              <a:rPr lang="en-US" altLang="zh-CN" sz="1800" dirty="0">
                <a:latin typeface="+mn-ea"/>
              </a:rPr>
              <a:t>Package</a:t>
            </a:r>
            <a:r>
              <a:rPr lang="zh-CN" altLang="en-US" sz="1800" dirty="0">
                <a:latin typeface="+mn-ea"/>
              </a:rPr>
              <a:t>，</a:t>
            </a:r>
            <a:r>
              <a:rPr lang="en-US" altLang="zh-CN" sz="1800" dirty="0">
                <a:latin typeface="+mn-ea"/>
              </a:rPr>
              <a:t>torch</a:t>
            </a:r>
            <a:r>
              <a:rPr lang="zh-CN" altLang="en-US" sz="1800" dirty="0">
                <a:latin typeface="+mn-ea"/>
              </a:rPr>
              <a:t>、损失函数、优化器、数据集等</a:t>
            </a:r>
            <a:endParaRPr lang="zh-CN" altLang="en-US" dirty="0"/>
          </a:p>
        </p:txBody>
      </p:sp>
      <p:sp>
        <p:nvSpPr>
          <p:cNvPr id="8" name="文本框 7">
            <a:extLst>
              <a:ext uri="{FF2B5EF4-FFF2-40B4-BE49-F238E27FC236}">
                <a16:creationId xmlns:a16="http://schemas.microsoft.com/office/drawing/2014/main" id="{BF6EEE29-AEC6-3B30-D5B7-10170A9A44C6}"/>
              </a:ext>
            </a:extLst>
          </p:cNvPr>
          <p:cNvSpPr txBox="1"/>
          <p:nvPr/>
        </p:nvSpPr>
        <p:spPr>
          <a:xfrm>
            <a:off x="566962" y="4138693"/>
            <a:ext cx="6094378" cy="369332"/>
          </a:xfrm>
          <a:prstGeom prst="rect">
            <a:avLst/>
          </a:prstGeom>
          <a:noFill/>
        </p:spPr>
        <p:txBody>
          <a:bodyPr wrap="square">
            <a:spAutoFit/>
          </a:bodyPr>
          <a:lstStyle/>
          <a:p>
            <a:r>
              <a:rPr lang="zh-CN" altLang="en-US" sz="1800" dirty="0">
                <a:latin typeface="+mn-ea"/>
              </a:rPr>
              <a:t>定义超参数</a:t>
            </a:r>
            <a:endParaRPr lang="zh-CN" altLang="en-US" dirty="0"/>
          </a:p>
        </p:txBody>
      </p:sp>
      <p:pic>
        <p:nvPicPr>
          <p:cNvPr id="11" name="图片 10">
            <a:extLst>
              <a:ext uri="{FF2B5EF4-FFF2-40B4-BE49-F238E27FC236}">
                <a16:creationId xmlns:a16="http://schemas.microsoft.com/office/drawing/2014/main" id="{B9F46F0F-A23A-354C-FAF7-96B10CE6BD34}"/>
              </a:ext>
            </a:extLst>
          </p:cNvPr>
          <p:cNvPicPr>
            <a:picLocks noChangeAspect="1"/>
          </p:cNvPicPr>
          <p:nvPr/>
        </p:nvPicPr>
        <p:blipFill>
          <a:blip r:embed="rId4"/>
          <a:stretch>
            <a:fillRect/>
          </a:stretch>
        </p:blipFill>
        <p:spPr>
          <a:xfrm>
            <a:off x="566962" y="4301826"/>
            <a:ext cx="7772400" cy="2029295"/>
          </a:xfrm>
          <a:prstGeom prst="rect">
            <a:avLst/>
          </a:prstGeom>
        </p:spPr>
      </p:pic>
      <p:pic>
        <p:nvPicPr>
          <p:cNvPr id="13" name="图片 12">
            <a:extLst>
              <a:ext uri="{FF2B5EF4-FFF2-40B4-BE49-F238E27FC236}">
                <a16:creationId xmlns:a16="http://schemas.microsoft.com/office/drawing/2014/main" id="{3B923A64-BA37-A0F0-51F4-2265C65DF046}"/>
              </a:ext>
            </a:extLst>
          </p:cNvPr>
          <p:cNvPicPr>
            <a:picLocks noChangeAspect="1"/>
          </p:cNvPicPr>
          <p:nvPr/>
        </p:nvPicPr>
        <p:blipFill>
          <a:blip r:embed="rId5"/>
          <a:stretch>
            <a:fillRect/>
          </a:stretch>
        </p:blipFill>
        <p:spPr>
          <a:xfrm>
            <a:off x="566962" y="1741194"/>
            <a:ext cx="5651428" cy="2479065"/>
          </a:xfrm>
          <a:prstGeom prst="rect">
            <a:avLst/>
          </a:prstGeom>
        </p:spPr>
      </p:pic>
      <p:sp>
        <p:nvSpPr>
          <p:cNvPr id="3" name="灯片编号占位符 2"/>
          <p:cNvSpPr>
            <a:spLocks noGrp="1"/>
          </p:cNvSpPr>
          <p:nvPr>
            <p:ph type="sldNum" sz="quarter" idx="14"/>
          </p:nvPr>
        </p:nvSpPr>
        <p:spPr/>
        <p:txBody>
          <a:bodyPr/>
          <a:lstStyle/>
          <a:p>
            <a:fld id="{AF69888C-E133-43D9-A638-B5C95925B91C}" type="slidenum">
              <a:rPr lang="zh-CN" altLang="en-US" smtClean="0"/>
              <a:t>44</a:t>
            </a:fld>
            <a:endParaRPr lang="zh-CN" altLang="en-US" dirty="0"/>
          </a:p>
        </p:txBody>
      </p:sp>
    </p:spTree>
    <p:extLst>
      <p:ext uri="{BB962C8B-B14F-4D97-AF65-F5344CB8AC3E}">
        <p14:creationId xmlns:p14="http://schemas.microsoft.com/office/powerpoint/2010/main" val="4233969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5.</a:t>
            </a:r>
            <a:r>
              <a:rPr lang="zh-CN" altLang="en-US" dirty="0"/>
              <a:t>卷积神经网络的模型训练</a:t>
            </a:r>
          </a:p>
        </p:txBody>
      </p:sp>
      <p:sp>
        <p:nvSpPr>
          <p:cNvPr id="2" name="TextBox 6">
            <a:extLst>
              <a:ext uri="{FF2B5EF4-FFF2-40B4-BE49-F238E27FC236}">
                <a16:creationId xmlns:a16="http://schemas.microsoft.com/office/drawing/2014/main" id="{A2BF150B-7280-C85E-6E41-FD8D6E91DF76}"/>
              </a:ext>
            </a:extLst>
          </p:cNvPr>
          <p:cNvSpPr txBox="1"/>
          <p:nvPr/>
        </p:nvSpPr>
        <p:spPr>
          <a:xfrm>
            <a:off x="444572" y="1033589"/>
            <a:ext cx="5243743" cy="461665"/>
          </a:xfrm>
          <a:prstGeom prst="rect">
            <a:avLst/>
          </a:prstGeom>
          <a:noFill/>
        </p:spPr>
        <p:txBody>
          <a:bodyPr wrap="none" rtlCol="0">
            <a:spAutoFit/>
          </a:bodyPr>
          <a:lstStyle/>
          <a:p>
            <a:r>
              <a:rPr lang="zh-CN" altLang="en-US" sz="2400" b="1" dirty="0">
                <a:latin typeface="+mn-ea"/>
              </a:rPr>
              <a:t>手写体数字识别任务：</a:t>
            </a:r>
            <a:r>
              <a:rPr lang="en-US" altLang="zh-CN" sz="2400" b="1" dirty="0">
                <a:latin typeface="+mn-ea"/>
              </a:rPr>
              <a:t>MNIST</a:t>
            </a:r>
            <a:r>
              <a:rPr lang="zh-CN" altLang="en-US" sz="2400" b="1" dirty="0">
                <a:latin typeface="+mn-ea"/>
              </a:rPr>
              <a:t>数据集</a:t>
            </a:r>
            <a:endParaRPr lang="en-CN" sz="2400" b="1" dirty="0">
              <a:latin typeface="+mn-ea"/>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EE1408-FE70-430E-F61C-4710C85AED85}"/>
                  </a:ext>
                </a:extLst>
              </p:cNvPr>
              <p:cNvSpPr txBox="1"/>
              <p:nvPr/>
            </p:nvSpPr>
            <p:spPr>
              <a:xfrm>
                <a:off x="5518890" y="1026942"/>
                <a:ext cx="2339102" cy="461665"/>
              </a:xfrm>
              <a:prstGeom prst="rect">
                <a:avLst/>
              </a:prstGeom>
              <a:noFill/>
            </p:spPr>
            <p:txBody>
              <a:bodyPr wrap="square">
                <a:spAutoFit/>
              </a:bodyPr>
              <a:lstStyle/>
              <a:p>
                <a14:m>
                  <m:oMath xmlns:m="http://schemas.openxmlformats.org/officeDocument/2006/math">
                    <m:r>
                      <a:rPr lang="en-US" altLang="zh-CN" sz="2400" b="1" i="1" smtClean="0">
                        <a:latin typeface="Cambria Math" panose="02040503050406030204" pitchFamily="18" charset="0"/>
                      </a:rPr>
                      <m:t>𝟐𝟖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𝟐𝟖</m:t>
                    </m:r>
                  </m:oMath>
                </a14:m>
                <a:r>
                  <a:rPr lang="zh-CN" altLang="en-US" sz="2400" b="1" dirty="0">
                    <a:latin typeface="+mn-ea"/>
                  </a:rPr>
                  <a:t>图像</a:t>
                </a:r>
                <a:endParaRPr lang="zh-CN" altLang="en-US" sz="2400" dirty="0"/>
              </a:p>
            </p:txBody>
          </p:sp>
        </mc:Choice>
        <mc:Fallback xmlns="">
          <p:sp>
            <p:nvSpPr>
              <p:cNvPr id="12" name="文本框 11">
                <a:extLst>
                  <a:ext uri="{FF2B5EF4-FFF2-40B4-BE49-F238E27FC236}">
                    <a16:creationId xmlns:a16="http://schemas.microsoft.com/office/drawing/2014/main" id="{C2EE1408-FE70-430E-F61C-4710C85AED85}"/>
                  </a:ext>
                </a:extLst>
              </p:cNvPr>
              <p:cNvSpPr txBox="1">
                <a:spLocks noRot="1" noChangeAspect="1" noMove="1" noResize="1" noEditPoints="1" noAdjustHandles="1" noChangeArrowheads="1" noChangeShapeType="1" noTextEdit="1"/>
              </p:cNvSpPr>
              <p:nvPr/>
            </p:nvSpPr>
            <p:spPr>
              <a:xfrm>
                <a:off x="5518890" y="1026942"/>
                <a:ext cx="2339102" cy="461665"/>
              </a:xfrm>
              <a:prstGeom prst="rect">
                <a:avLst/>
              </a:prstGeom>
              <a:blipFill>
                <a:blip r:embed="rId3"/>
                <a:stretch>
                  <a:fillRect l="-541" t="-10526"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1E21E7C-C92F-9D4B-0798-ACE3BE93982E}"/>
              </a:ext>
            </a:extLst>
          </p:cNvPr>
          <p:cNvSpPr txBox="1"/>
          <p:nvPr/>
        </p:nvSpPr>
        <p:spPr>
          <a:xfrm>
            <a:off x="594062" y="1541526"/>
            <a:ext cx="10563563" cy="646331"/>
          </a:xfrm>
          <a:prstGeom prst="rect">
            <a:avLst/>
          </a:prstGeom>
          <a:noFill/>
        </p:spPr>
        <p:txBody>
          <a:bodyPr wrap="square">
            <a:spAutoFit/>
          </a:bodyPr>
          <a:lstStyle/>
          <a:p>
            <a:r>
              <a:rPr lang="en-GB" altLang="zh-CN" sz="1800" dirty="0" err="1">
                <a:latin typeface="+mn-ea"/>
              </a:rPr>
              <a:t>Pytorch</a:t>
            </a:r>
            <a:r>
              <a:rPr lang="zh-CN" altLang="en-US" sz="1800" dirty="0">
                <a:latin typeface="+mn-ea"/>
              </a:rPr>
              <a:t>里面包含了</a:t>
            </a:r>
            <a:r>
              <a:rPr lang="en-GB" altLang="zh-CN" sz="1800" dirty="0">
                <a:latin typeface="+mn-ea"/>
              </a:rPr>
              <a:t>MNIST</a:t>
            </a:r>
            <a:r>
              <a:rPr lang="zh-CN" altLang="en-US" sz="1800" dirty="0">
                <a:latin typeface="+mn-ea"/>
              </a:rPr>
              <a:t>的数据集，可直接使用即可，使用</a:t>
            </a:r>
            <a:r>
              <a:rPr lang="en-GB" altLang="zh-CN" sz="1800" dirty="0" err="1">
                <a:latin typeface="+mn-ea"/>
              </a:rPr>
              <a:t>DataLoader</a:t>
            </a:r>
            <a:r>
              <a:rPr lang="zh-CN" altLang="en-US" sz="1800" dirty="0">
                <a:latin typeface="+mn-ea"/>
              </a:rPr>
              <a:t>来对数据进行读取，数据进行标准化处理（</a:t>
            </a:r>
            <a:r>
              <a:rPr lang="en-US" altLang="zh-CN" sz="1800" dirty="0" err="1">
                <a:latin typeface="+mn-ea"/>
              </a:rPr>
              <a:t>transforms.Normalize</a:t>
            </a:r>
            <a:r>
              <a:rPr lang="zh-CN" altLang="en-US" sz="1800" dirty="0">
                <a:latin typeface="+mn-ea"/>
              </a:rPr>
              <a:t>）</a:t>
            </a:r>
            <a:endParaRPr lang="zh-CN" altLang="en-US" dirty="0"/>
          </a:p>
        </p:txBody>
      </p:sp>
      <p:sp>
        <p:nvSpPr>
          <p:cNvPr id="8" name="文本框 7">
            <a:extLst>
              <a:ext uri="{FF2B5EF4-FFF2-40B4-BE49-F238E27FC236}">
                <a16:creationId xmlns:a16="http://schemas.microsoft.com/office/drawing/2014/main" id="{BF6EEE29-AEC6-3B30-D5B7-10170A9A44C6}"/>
              </a:ext>
            </a:extLst>
          </p:cNvPr>
          <p:cNvSpPr txBox="1"/>
          <p:nvPr/>
        </p:nvSpPr>
        <p:spPr>
          <a:xfrm>
            <a:off x="956069" y="2795011"/>
            <a:ext cx="6094378" cy="369332"/>
          </a:xfrm>
          <a:prstGeom prst="rect">
            <a:avLst/>
          </a:prstGeom>
          <a:noFill/>
        </p:spPr>
        <p:txBody>
          <a:bodyPr wrap="square">
            <a:spAutoFit/>
          </a:bodyPr>
          <a:lstStyle/>
          <a:p>
            <a:r>
              <a:rPr lang="zh-CN" altLang="en-US" sz="1800" dirty="0">
                <a:latin typeface="+mn-ea"/>
              </a:rPr>
              <a:t>完成</a:t>
            </a:r>
            <a:r>
              <a:rPr lang="zh-CN" altLang="en-US" dirty="0">
                <a:latin typeface="+mn-ea"/>
              </a:rPr>
              <a:t>训练集导入</a:t>
            </a:r>
            <a:endParaRPr lang="zh-CN" altLang="en-US" dirty="0"/>
          </a:p>
        </p:txBody>
      </p:sp>
      <p:pic>
        <p:nvPicPr>
          <p:cNvPr id="3" name="图片 2">
            <a:extLst>
              <a:ext uri="{FF2B5EF4-FFF2-40B4-BE49-F238E27FC236}">
                <a16:creationId xmlns:a16="http://schemas.microsoft.com/office/drawing/2014/main" id="{387E4367-3DBB-6329-13F7-15066A716E37}"/>
              </a:ext>
            </a:extLst>
          </p:cNvPr>
          <p:cNvPicPr>
            <a:picLocks noChangeAspect="1"/>
          </p:cNvPicPr>
          <p:nvPr/>
        </p:nvPicPr>
        <p:blipFill>
          <a:blip r:embed="rId4"/>
          <a:stretch>
            <a:fillRect/>
          </a:stretch>
        </p:blipFill>
        <p:spPr>
          <a:xfrm>
            <a:off x="2685690" y="1868005"/>
            <a:ext cx="6492876" cy="2142065"/>
          </a:xfrm>
          <a:prstGeom prst="rect">
            <a:avLst/>
          </a:prstGeom>
        </p:spPr>
      </p:pic>
      <p:pic>
        <p:nvPicPr>
          <p:cNvPr id="5" name="图片 4">
            <a:extLst>
              <a:ext uri="{FF2B5EF4-FFF2-40B4-BE49-F238E27FC236}">
                <a16:creationId xmlns:a16="http://schemas.microsoft.com/office/drawing/2014/main" id="{B400F41F-7954-E515-4D9C-EB03F44E2F73}"/>
              </a:ext>
            </a:extLst>
          </p:cNvPr>
          <p:cNvPicPr>
            <a:picLocks noChangeAspect="1"/>
          </p:cNvPicPr>
          <p:nvPr/>
        </p:nvPicPr>
        <p:blipFill>
          <a:blip r:embed="rId5"/>
          <a:stretch>
            <a:fillRect/>
          </a:stretch>
        </p:blipFill>
        <p:spPr>
          <a:xfrm>
            <a:off x="3066443" y="5316474"/>
            <a:ext cx="5794722" cy="1713727"/>
          </a:xfrm>
          <a:prstGeom prst="rect">
            <a:avLst/>
          </a:prstGeom>
        </p:spPr>
      </p:pic>
      <p:sp>
        <p:nvSpPr>
          <p:cNvPr id="6" name="文本框 5">
            <a:extLst>
              <a:ext uri="{FF2B5EF4-FFF2-40B4-BE49-F238E27FC236}">
                <a16:creationId xmlns:a16="http://schemas.microsoft.com/office/drawing/2014/main" id="{8E226065-EA7B-8DBB-703A-7C750DFD4BC2}"/>
              </a:ext>
            </a:extLst>
          </p:cNvPr>
          <p:cNvSpPr txBox="1"/>
          <p:nvPr/>
        </p:nvSpPr>
        <p:spPr>
          <a:xfrm>
            <a:off x="956069" y="4491347"/>
            <a:ext cx="1996409" cy="369332"/>
          </a:xfrm>
          <a:prstGeom prst="rect">
            <a:avLst/>
          </a:prstGeom>
          <a:noFill/>
        </p:spPr>
        <p:txBody>
          <a:bodyPr wrap="square">
            <a:spAutoFit/>
          </a:bodyPr>
          <a:lstStyle/>
          <a:p>
            <a:r>
              <a:rPr lang="zh-CN" altLang="en-US" sz="1800" dirty="0">
                <a:latin typeface="+mn-ea"/>
              </a:rPr>
              <a:t>完成测试</a:t>
            </a:r>
            <a:r>
              <a:rPr lang="zh-CN" altLang="en-US" dirty="0">
                <a:latin typeface="+mn-ea"/>
              </a:rPr>
              <a:t>集导入</a:t>
            </a:r>
            <a:endParaRPr lang="zh-CN" altLang="en-US" dirty="0"/>
          </a:p>
        </p:txBody>
      </p:sp>
      <p:pic>
        <p:nvPicPr>
          <p:cNvPr id="9" name="图片 8">
            <a:extLst>
              <a:ext uri="{FF2B5EF4-FFF2-40B4-BE49-F238E27FC236}">
                <a16:creationId xmlns:a16="http://schemas.microsoft.com/office/drawing/2014/main" id="{378C7076-930C-1F26-299E-6EA5F99FCA95}"/>
              </a:ext>
            </a:extLst>
          </p:cNvPr>
          <p:cNvPicPr>
            <a:picLocks noChangeAspect="1"/>
          </p:cNvPicPr>
          <p:nvPr/>
        </p:nvPicPr>
        <p:blipFill>
          <a:blip r:embed="rId6"/>
          <a:stretch>
            <a:fillRect/>
          </a:stretch>
        </p:blipFill>
        <p:spPr>
          <a:xfrm>
            <a:off x="2579451" y="3771497"/>
            <a:ext cx="6599115" cy="1883181"/>
          </a:xfrm>
          <a:prstGeom prst="rect">
            <a:avLst/>
          </a:prstGeom>
        </p:spPr>
      </p:pic>
      <p:sp>
        <p:nvSpPr>
          <p:cNvPr id="10" name="灯片编号占位符 9"/>
          <p:cNvSpPr>
            <a:spLocks noGrp="1"/>
          </p:cNvSpPr>
          <p:nvPr>
            <p:ph type="sldNum" sz="quarter" idx="14"/>
          </p:nvPr>
        </p:nvSpPr>
        <p:spPr/>
        <p:txBody>
          <a:bodyPr/>
          <a:lstStyle/>
          <a:p>
            <a:fld id="{AF69888C-E133-43D9-A638-B5C95925B91C}" type="slidenum">
              <a:rPr lang="zh-CN" altLang="en-US" smtClean="0"/>
              <a:t>45</a:t>
            </a:fld>
            <a:endParaRPr lang="zh-CN" altLang="en-US" dirty="0"/>
          </a:p>
        </p:txBody>
      </p:sp>
    </p:spTree>
    <p:extLst>
      <p:ext uri="{BB962C8B-B14F-4D97-AF65-F5344CB8AC3E}">
        <p14:creationId xmlns:p14="http://schemas.microsoft.com/office/powerpoint/2010/main" val="2858672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5.</a:t>
            </a:r>
            <a:r>
              <a:rPr lang="zh-CN" altLang="en-US" dirty="0"/>
              <a:t>卷积神经网络的模型训练</a:t>
            </a:r>
          </a:p>
        </p:txBody>
      </p:sp>
      <p:sp>
        <p:nvSpPr>
          <p:cNvPr id="2" name="TextBox 6">
            <a:extLst>
              <a:ext uri="{FF2B5EF4-FFF2-40B4-BE49-F238E27FC236}">
                <a16:creationId xmlns:a16="http://schemas.microsoft.com/office/drawing/2014/main" id="{A2BF150B-7280-C85E-6E41-FD8D6E91DF76}"/>
              </a:ext>
            </a:extLst>
          </p:cNvPr>
          <p:cNvSpPr txBox="1"/>
          <p:nvPr/>
        </p:nvSpPr>
        <p:spPr>
          <a:xfrm>
            <a:off x="444572" y="1033589"/>
            <a:ext cx="5243743" cy="461665"/>
          </a:xfrm>
          <a:prstGeom prst="rect">
            <a:avLst/>
          </a:prstGeom>
          <a:noFill/>
        </p:spPr>
        <p:txBody>
          <a:bodyPr wrap="none" rtlCol="0">
            <a:spAutoFit/>
          </a:bodyPr>
          <a:lstStyle/>
          <a:p>
            <a:r>
              <a:rPr lang="zh-CN" altLang="en-US" sz="2400" b="1" dirty="0">
                <a:latin typeface="+mn-ea"/>
              </a:rPr>
              <a:t>手写体数字识别任务：</a:t>
            </a:r>
            <a:r>
              <a:rPr lang="en-US" altLang="zh-CN" sz="2400" b="1" dirty="0">
                <a:latin typeface="+mn-ea"/>
              </a:rPr>
              <a:t>MNIST</a:t>
            </a:r>
            <a:r>
              <a:rPr lang="zh-CN" altLang="en-US" sz="2400" b="1" dirty="0">
                <a:latin typeface="+mn-ea"/>
              </a:rPr>
              <a:t>数据集</a:t>
            </a:r>
            <a:endParaRPr lang="en-CN" sz="2400" b="1" dirty="0">
              <a:latin typeface="+mn-ea"/>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EE1408-FE70-430E-F61C-4710C85AED85}"/>
                  </a:ext>
                </a:extLst>
              </p:cNvPr>
              <p:cNvSpPr txBox="1"/>
              <p:nvPr/>
            </p:nvSpPr>
            <p:spPr>
              <a:xfrm>
                <a:off x="5518890" y="1026942"/>
                <a:ext cx="2339102" cy="461665"/>
              </a:xfrm>
              <a:prstGeom prst="rect">
                <a:avLst/>
              </a:prstGeom>
              <a:noFill/>
            </p:spPr>
            <p:txBody>
              <a:bodyPr wrap="square">
                <a:spAutoFit/>
              </a:bodyPr>
              <a:lstStyle/>
              <a:p>
                <a14:m>
                  <m:oMath xmlns:m="http://schemas.openxmlformats.org/officeDocument/2006/math">
                    <m:r>
                      <a:rPr lang="en-US" altLang="zh-CN" sz="2400" b="1" i="1" smtClean="0">
                        <a:latin typeface="Cambria Math" panose="02040503050406030204" pitchFamily="18" charset="0"/>
                      </a:rPr>
                      <m:t>𝟐𝟖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𝟐𝟖</m:t>
                    </m:r>
                  </m:oMath>
                </a14:m>
                <a:r>
                  <a:rPr lang="zh-CN" altLang="en-US" sz="2400" b="1" dirty="0">
                    <a:latin typeface="+mn-ea"/>
                  </a:rPr>
                  <a:t>图像</a:t>
                </a:r>
                <a:endParaRPr lang="zh-CN" altLang="en-US" sz="2400" dirty="0"/>
              </a:p>
            </p:txBody>
          </p:sp>
        </mc:Choice>
        <mc:Fallback xmlns="">
          <p:sp>
            <p:nvSpPr>
              <p:cNvPr id="12" name="文本框 11">
                <a:extLst>
                  <a:ext uri="{FF2B5EF4-FFF2-40B4-BE49-F238E27FC236}">
                    <a16:creationId xmlns:a16="http://schemas.microsoft.com/office/drawing/2014/main" id="{C2EE1408-FE70-430E-F61C-4710C85AED85}"/>
                  </a:ext>
                </a:extLst>
              </p:cNvPr>
              <p:cNvSpPr txBox="1">
                <a:spLocks noRot="1" noChangeAspect="1" noMove="1" noResize="1" noEditPoints="1" noAdjustHandles="1" noChangeArrowheads="1" noChangeShapeType="1" noTextEdit="1"/>
              </p:cNvSpPr>
              <p:nvPr/>
            </p:nvSpPr>
            <p:spPr>
              <a:xfrm>
                <a:off x="5518890" y="1026942"/>
                <a:ext cx="2339102" cy="461665"/>
              </a:xfrm>
              <a:prstGeom prst="rect">
                <a:avLst/>
              </a:prstGeom>
              <a:blipFill>
                <a:blip r:embed="rId3"/>
                <a:stretch>
                  <a:fillRect l="-541" t="-10526"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1E21E7C-C92F-9D4B-0798-ACE3BE93982E}"/>
              </a:ext>
            </a:extLst>
          </p:cNvPr>
          <p:cNvSpPr txBox="1"/>
          <p:nvPr/>
        </p:nvSpPr>
        <p:spPr>
          <a:xfrm>
            <a:off x="594062" y="1541526"/>
            <a:ext cx="10563563" cy="646331"/>
          </a:xfrm>
          <a:prstGeom prst="rect">
            <a:avLst/>
          </a:prstGeom>
          <a:noFill/>
        </p:spPr>
        <p:txBody>
          <a:bodyPr wrap="square">
            <a:spAutoFit/>
          </a:bodyPr>
          <a:lstStyle/>
          <a:p>
            <a:r>
              <a:rPr lang="zh-CN" altLang="en-US" sz="1800" dirty="0">
                <a:latin typeface="+mn-ea"/>
              </a:rPr>
              <a:t>定义一个网络，网络包含两个卷积层，</a:t>
            </a:r>
            <a:r>
              <a:rPr lang="en-GB" altLang="zh-CN" sz="1800" dirty="0">
                <a:latin typeface="+mn-ea"/>
              </a:rPr>
              <a:t>conv1</a:t>
            </a:r>
            <a:r>
              <a:rPr lang="zh-CN" altLang="en-US" sz="1800" dirty="0">
                <a:latin typeface="+mn-ea"/>
              </a:rPr>
              <a:t>和</a:t>
            </a:r>
            <a:r>
              <a:rPr lang="en-GB" altLang="zh-CN" sz="1800" dirty="0">
                <a:latin typeface="+mn-ea"/>
              </a:rPr>
              <a:t>conv2</a:t>
            </a:r>
            <a:r>
              <a:rPr lang="zh-CN" altLang="en-GB" sz="1800" dirty="0">
                <a:latin typeface="+mn-ea"/>
              </a:rPr>
              <a:t>，</a:t>
            </a:r>
            <a:r>
              <a:rPr lang="zh-CN" altLang="en-US" sz="1800" dirty="0">
                <a:latin typeface="+mn-ea"/>
              </a:rPr>
              <a:t>着两个线性层作为输出，最后输出</a:t>
            </a:r>
            <a:r>
              <a:rPr lang="en-US" altLang="zh-CN" sz="1800" dirty="0">
                <a:latin typeface="+mn-ea"/>
              </a:rPr>
              <a:t>10</a:t>
            </a:r>
            <a:r>
              <a:rPr lang="zh-CN" altLang="en-US" sz="1800" dirty="0">
                <a:latin typeface="+mn-ea"/>
              </a:rPr>
              <a:t>个维度，这</a:t>
            </a:r>
            <a:r>
              <a:rPr lang="en-US" altLang="zh-CN" sz="1800" dirty="0">
                <a:latin typeface="+mn-ea"/>
              </a:rPr>
              <a:t>10</a:t>
            </a:r>
            <a:r>
              <a:rPr lang="zh-CN" altLang="en-US" sz="1800" dirty="0">
                <a:latin typeface="+mn-ea"/>
              </a:rPr>
              <a:t>个维度我们作为</a:t>
            </a:r>
            <a:r>
              <a:rPr lang="en-US" altLang="zh-CN" sz="1800" dirty="0">
                <a:latin typeface="+mn-ea"/>
              </a:rPr>
              <a:t>0-9</a:t>
            </a:r>
            <a:r>
              <a:rPr lang="zh-CN" altLang="en-US" sz="1800" dirty="0">
                <a:latin typeface="+mn-ea"/>
              </a:rPr>
              <a:t>的标识来确定识别出的是哪个数字</a:t>
            </a:r>
            <a:endParaRPr lang="zh-CN" altLang="en-US" dirty="0"/>
          </a:p>
        </p:txBody>
      </p:sp>
      <p:pic>
        <p:nvPicPr>
          <p:cNvPr id="9" name="图片 8">
            <a:extLst>
              <a:ext uri="{FF2B5EF4-FFF2-40B4-BE49-F238E27FC236}">
                <a16:creationId xmlns:a16="http://schemas.microsoft.com/office/drawing/2014/main" id="{717E0FFD-EBB7-B95A-00A2-25270F1ADF2F}"/>
              </a:ext>
            </a:extLst>
          </p:cNvPr>
          <p:cNvPicPr>
            <a:picLocks noChangeAspect="1"/>
          </p:cNvPicPr>
          <p:nvPr/>
        </p:nvPicPr>
        <p:blipFill>
          <a:blip r:embed="rId4"/>
          <a:stretch>
            <a:fillRect/>
          </a:stretch>
        </p:blipFill>
        <p:spPr>
          <a:xfrm>
            <a:off x="273996" y="2099268"/>
            <a:ext cx="8198796" cy="4221423"/>
          </a:xfrm>
          <a:prstGeom prst="rect">
            <a:avLst/>
          </a:prstGeom>
        </p:spPr>
      </p:pic>
      <p:pic>
        <p:nvPicPr>
          <p:cNvPr id="3074" name="Picture 2">
            <a:extLst>
              <a:ext uri="{FF2B5EF4-FFF2-40B4-BE49-F238E27FC236}">
                <a16:creationId xmlns:a16="http://schemas.microsoft.com/office/drawing/2014/main" id="{A7DDF783-6763-3716-21E6-198E1E5AD40F}"/>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35157"/>
          <a:stretch/>
        </p:blipFill>
        <p:spPr bwMode="auto">
          <a:xfrm>
            <a:off x="8634920" y="2427051"/>
            <a:ext cx="2075233" cy="3429000"/>
          </a:xfrm>
          <a:prstGeom prst="rect">
            <a:avLst/>
          </a:prstGeom>
          <a:noFill/>
          <a:extLst>
            <a:ext uri="{909E8E84-426E-40DD-AFC4-6F175D3DCCD1}">
              <a14:hiddenFill xmlns:a14="http://schemas.microsoft.com/office/drawing/2010/main">
                <a:solidFill>
                  <a:srgbClr val="FFFFFF"/>
                </a:solidFill>
              </a14:hiddenFill>
            </a:ext>
          </a:extLst>
        </p:spPr>
      </p:pic>
      <p:sp>
        <p:nvSpPr>
          <p:cNvPr id="14" name="椭圆 13">
            <a:extLst>
              <a:ext uri="{FF2B5EF4-FFF2-40B4-BE49-F238E27FC236}">
                <a16:creationId xmlns:a16="http://schemas.microsoft.com/office/drawing/2014/main" id="{B7AD7884-8092-9A42-FC6D-31AEF41A939E}"/>
              </a:ext>
            </a:extLst>
          </p:cNvPr>
          <p:cNvSpPr/>
          <p:nvPr/>
        </p:nvSpPr>
        <p:spPr>
          <a:xfrm>
            <a:off x="963038" y="5671226"/>
            <a:ext cx="3774332" cy="223736"/>
          </a:xfrm>
          <a:prstGeom prst="ellips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B7C71F67-80FD-4838-76DB-D7CE8F1BEDBA}"/>
              </a:ext>
            </a:extLst>
          </p:cNvPr>
          <p:cNvCxnSpPr/>
          <p:nvPr/>
        </p:nvCxnSpPr>
        <p:spPr>
          <a:xfrm flipV="1">
            <a:off x="4844374" y="4756826"/>
            <a:ext cx="3790546" cy="992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B2B7FC9-B7AF-62A3-3827-4864A53DC82C}"/>
              </a:ext>
            </a:extLst>
          </p:cNvPr>
          <p:cNvSpPr txBox="1"/>
          <p:nvPr/>
        </p:nvSpPr>
        <p:spPr>
          <a:xfrm>
            <a:off x="5939208" y="5379715"/>
            <a:ext cx="2789407" cy="646331"/>
          </a:xfrm>
          <a:prstGeom prst="rect">
            <a:avLst/>
          </a:prstGeom>
          <a:noFill/>
        </p:spPr>
        <p:txBody>
          <a:bodyPr wrap="square">
            <a:spAutoFit/>
          </a:bodyPr>
          <a:lstStyle/>
          <a:p>
            <a:r>
              <a:rPr lang="zh-CN" altLang="en-US" b="1" dirty="0">
                <a:solidFill>
                  <a:srgbClr val="C00000"/>
                </a:solidFill>
                <a:latin typeface="+mn-ea"/>
              </a:rPr>
              <a:t>计算</a:t>
            </a:r>
            <a:r>
              <a:rPr lang="en-US" altLang="zh-CN" b="1" dirty="0" err="1">
                <a:solidFill>
                  <a:srgbClr val="C00000"/>
                </a:solidFill>
                <a:latin typeface="+mn-ea"/>
              </a:rPr>
              <a:t>Softmax</a:t>
            </a:r>
            <a:r>
              <a:rPr lang="zh-CN" altLang="en-US" b="1" dirty="0">
                <a:solidFill>
                  <a:srgbClr val="C00000"/>
                </a:solidFill>
                <a:latin typeface="+mn-ea"/>
              </a:rPr>
              <a:t>输出，选择概率最大的输出</a:t>
            </a:r>
            <a:endParaRPr lang="zh-CN" altLang="en-US" dirty="0">
              <a:solidFill>
                <a:srgbClr val="C00000"/>
              </a:solidFill>
            </a:endParaRPr>
          </a:p>
        </p:txBody>
      </p:sp>
      <p:sp>
        <p:nvSpPr>
          <p:cNvPr id="19" name="矩形 18">
            <a:extLst>
              <a:ext uri="{FF2B5EF4-FFF2-40B4-BE49-F238E27FC236}">
                <a16:creationId xmlns:a16="http://schemas.microsoft.com/office/drawing/2014/main" id="{4954B0AB-86D2-E218-D3EA-A19D6A2B9BB8}"/>
              </a:ext>
            </a:extLst>
          </p:cNvPr>
          <p:cNvSpPr/>
          <p:nvPr/>
        </p:nvSpPr>
        <p:spPr>
          <a:xfrm>
            <a:off x="8993019" y="3244174"/>
            <a:ext cx="1532309" cy="32587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p:cNvSpPr>
            <a:spLocks noGrp="1"/>
          </p:cNvSpPr>
          <p:nvPr>
            <p:ph type="sldNum" sz="quarter" idx="14"/>
          </p:nvPr>
        </p:nvSpPr>
        <p:spPr/>
        <p:txBody>
          <a:bodyPr/>
          <a:lstStyle/>
          <a:p>
            <a:fld id="{AF69888C-E133-43D9-A638-B5C95925B91C}" type="slidenum">
              <a:rPr lang="zh-CN" altLang="en-US" smtClean="0"/>
              <a:t>46</a:t>
            </a:fld>
            <a:endParaRPr lang="zh-CN" altLang="en-US" dirty="0"/>
          </a:p>
        </p:txBody>
      </p:sp>
    </p:spTree>
    <p:extLst>
      <p:ext uri="{BB962C8B-B14F-4D97-AF65-F5344CB8AC3E}">
        <p14:creationId xmlns:p14="http://schemas.microsoft.com/office/powerpoint/2010/main" val="3797433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5F6F11C-3B0A-D127-0C4E-EF7403D62B24}"/>
              </a:ext>
            </a:extLst>
          </p:cNvPr>
          <p:cNvPicPr>
            <a:picLocks noChangeAspect="1"/>
          </p:cNvPicPr>
          <p:nvPr/>
        </p:nvPicPr>
        <p:blipFill>
          <a:blip r:embed="rId3"/>
          <a:stretch>
            <a:fillRect/>
          </a:stretch>
        </p:blipFill>
        <p:spPr>
          <a:xfrm>
            <a:off x="750651" y="2924685"/>
            <a:ext cx="7430311" cy="3382256"/>
          </a:xfrm>
          <a:prstGeom prst="rect">
            <a:avLst/>
          </a:prstGeom>
        </p:spPr>
      </p:pic>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5.</a:t>
            </a:r>
            <a:r>
              <a:rPr lang="zh-CN" altLang="en-US" dirty="0"/>
              <a:t>卷积神经网络的模型训练</a:t>
            </a:r>
          </a:p>
        </p:txBody>
      </p:sp>
      <p:sp>
        <p:nvSpPr>
          <p:cNvPr id="2" name="TextBox 6">
            <a:extLst>
              <a:ext uri="{FF2B5EF4-FFF2-40B4-BE49-F238E27FC236}">
                <a16:creationId xmlns:a16="http://schemas.microsoft.com/office/drawing/2014/main" id="{A2BF150B-7280-C85E-6E41-FD8D6E91DF76}"/>
              </a:ext>
            </a:extLst>
          </p:cNvPr>
          <p:cNvSpPr txBox="1"/>
          <p:nvPr/>
        </p:nvSpPr>
        <p:spPr>
          <a:xfrm>
            <a:off x="444572" y="1033589"/>
            <a:ext cx="5243743" cy="461665"/>
          </a:xfrm>
          <a:prstGeom prst="rect">
            <a:avLst/>
          </a:prstGeom>
          <a:noFill/>
        </p:spPr>
        <p:txBody>
          <a:bodyPr wrap="none" rtlCol="0">
            <a:spAutoFit/>
          </a:bodyPr>
          <a:lstStyle/>
          <a:p>
            <a:r>
              <a:rPr lang="zh-CN" altLang="en-US" sz="2400" b="1" dirty="0">
                <a:latin typeface="+mn-ea"/>
              </a:rPr>
              <a:t>手写体数字识别任务：</a:t>
            </a:r>
            <a:r>
              <a:rPr lang="en-US" altLang="zh-CN" sz="2400" b="1" dirty="0">
                <a:latin typeface="+mn-ea"/>
              </a:rPr>
              <a:t>MNIST</a:t>
            </a:r>
            <a:r>
              <a:rPr lang="zh-CN" altLang="en-US" sz="2400" b="1" dirty="0">
                <a:latin typeface="+mn-ea"/>
              </a:rPr>
              <a:t>数据集</a:t>
            </a:r>
            <a:endParaRPr lang="en-CN" sz="2400" b="1" dirty="0">
              <a:latin typeface="+mn-ea"/>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EE1408-FE70-430E-F61C-4710C85AED85}"/>
                  </a:ext>
                </a:extLst>
              </p:cNvPr>
              <p:cNvSpPr txBox="1"/>
              <p:nvPr/>
            </p:nvSpPr>
            <p:spPr>
              <a:xfrm>
                <a:off x="5518890" y="1026942"/>
                <a:ext cx="2339102" cy="461665"/>
              </a:xfrm>
              <a:prstGeom prst="rect">
                <a:avLst/>
              </a:prstGeom>
              <a:noFill/>
            </p:spPr>
            <p:txBody>
              <a:bodyPr wrap="square">
                <a:spAutoFit/>
              </a:bodyPr>
              <a:lstStyle/>
              <a:p>
                <a14:m>
                  <m:oMath xmlns:m="http://schemas.openxmlformats.org/officeDocument/2006/math">
                    <m:r>
                      <a:rPr lang="en-US" altLang="zh-CN" sz="2400" b="1" i="1" smtClean="0">
                        <a:latin typeface="Cambria Math" panose="02040503050406030204" pitchFamily="18" charset="0"/>
                      </a:rPr>
                      <m:t>𝟐𝟖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𝟐𝟖</m:t>
                    </m:r>
                  </m:oMath>
                </a14:m>
                <a:r>
                  <a:rPr lang="zh-CN" altLang="en-US" sz="2400" b="1" dirty="0">
                    <a:latin typeface="+mn-ea"/>
                  </a:rPr>
                  <a:t>图像</a:t>
                </a:r>
                <a:endParaRPr lang="zh-CN" altLang="en-US" sz="2400" dirty="0"/>
              </a:p>
            </p:txBody>
          </p:sp>
        </mc:Choice>
        <mc:Fallback xmlns="">
          <p:sp>
            <p:nvSpPr>
              <p:cNvPr id="12" name="文本框 11">
                <a:extLst>
                  <a:ext uri="{FF2B5EF4-FFF2-40B4-BE49-F238E27FC236}">
                    <a16:creationId xmlns:a16="http://schemas.microsoft.com/office/drawing/2014/main" id="{C2EE1408-FE70-430E-F61C-4710C85AED85}"/>
                  </a:ext>
                </a:extLst>
              </p:cNvPr>
              <p:cNvSpPr txBox="1">
                <a:spLocks noRot="1" noChangeAspect="1" noMove="1" noResize="1" noEditPoints="1" noAdjustHandles="1" noChangeArrowheads="1" noChangeShapeType="1" noTextEdit="1"/>
              </p:cNvSpPr>
              <p:nvPr/>
            </p:nvSpPr>
            <p:spPr>
              <a:xfrm>
                <a:off x="5518890" y="1026942"/>
                <a:ext cx="2339102" cy="461665"/>
              </a:xfrm>
              <a:prstGeom prst="rect">
                <a:avLst/>
              </a:prstGeom>
              <a:blipFill>
                <a:blip r:embed="rId4"/>
                <a:stretch>
                  <a:fillRect l="-541" t="-10526"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1E21E7C-C92F-9D4B-0798-ACE3BE93982E}"/>
              </a:ext>
            </a:extLst>
          </p:cNvPr>
          <p:cNvSpPr txBox="1"/>
          <p:nvPr/>
        </p:nvSpPr>
        <p:spPr>
          <a:xfrm>
            <a:off x="594062" y="1541526"/>
            <a:ext cx="10563563" cy="369332"/>
          </a:xfrm>
          <a:prstGeom prst="rect">
            <a:avLst/>
          </a:prstGeom>
          <a:noFill/>
        </p:spPr>
        <p:txBody>
          <a:bodyPr wrap="square">
            <a:spAutoFit/>
          </a:bodyPr>
          <a:lstStyle/>
          <a:p>
            <a:r>
              <a:rPr lang="zh-CN" altLang="en-US" b="0" i="0" u="none" strike="noStrike" dirty="0">
                <a:effectLst/>
                <a:latin typeface="Lato" panose="020F0502020204030203" pitchFamily="34" charset="0"/>
              </a:rPr>
              <a:t>优化器我们也直接选择</a:t>
            </a:r>
            <a:r>
              <a:rPr lang="en-GB" altLang="zh-CN" b="0" i="0" u="none" strike="noStrike" dirty="0">
                <a:effectLst/>
                <a:latin typeface="Lato" panose="020F0502020204030203" pitchFamily="34" charset="0"/>
              </a:rPr>
              <a:t>Adam</a:t>
            </a:r>
            <a:endParaRPr lang="zh-CN" altLang="en-US" dirty="0"/>
          </a:p>
        </p:txBody>
      </p:sp>
      <p:pic>
        <p:nvPicPr>
          <p:cNvPr id="3" name="图片 2">
            <a:extLst>
              <a:ext uri="{FF2B5EF4-FFF2-40B4-BE49-F238E27FC236}">
                <a16:creationId xmlns:a16="http://schemas.microsoft.com/office/drawing/2014/main" id="{36A4DFB7-DCBA-AA5A-955E-633E1888B134}"/>
              </a:ext>
            </a:extLst>
          </p:cNvPr>
          <p:cNvPicPr>
            <a:picLocks noChangeAspect="1"/>
          </p:cNvPicPr>
          <p:nvPr/>
        </p:nvPicPr>
        <p:blipFill>
          <a:blip r:embed="rId5"/>
          <a:stretch>
            <a:fillRect/>
          </a:stretch>
        </p:blipFill>
        <p:spPr>
          <a:xfrm>
            <a:off x="819202" y="1563690"/>
            <a:ext cx="4869113" cy="1444785"/>
          </a:xfrm>
          <a:prstGeom prst="rect">
            <a:avLst/>
          </a:prstGeom>
        </p:spPr>
      </p:pic>
      <p:sp>
        <p:nvSpPr>
          <p:cNvPr id="5" name="文本框 4">
            <a:extLst>
              <a:ext uri="{FF2B5EF4-FFF2-40B4-BE49-F238E27FC236}">
                <a16:creationId xmlns:a16="http://schemas.microsoft.com/office/drawing/2014/main" id="{FB3B1345-5E40-7F03-9505-AEAD9C3E7626}"/>
              </a:ext>
            </a:extLst>
          </p:cNvPr>
          <p:cNvSpPr txBox="1"/>
          <p:nvPr/>
        </p:nvSpPr>
        <p:spPr>
          <a:xfrm>
            <a:off x="594061" y="2700531"/>
            <a:ext cx="5501939" cy="369332"/>
          </a:xfrm>
          <a:prstGeom prst="rect">
            <a:avLst/>
          </a:prstGeom>
          <a:noFill/>
        </p:spPr>
        <p:txBody>
          <a:bodyPr wrap="square">
            <a:spAutoFit/>
          </a:bodyPr>
          <a:lstStyle/>
          <a:p>
            <a:r>
              <a:rPr lang="zh-CN" altLang="en-US" b="0" i="0" u="none" strike="noStrike" dirty="0">
                <a:effectLst/>
                <a:latin typeface="Lato" panose="020F0502020204030203" pitchFamily="34" charset="0"/>
              </a:rPr>
              <a:t>定义训练函数，将训练的内容都封装到函数中</a:t>
            </a:r>
            <a:endParaRPr lang="zh-CN" altLang="en-US" dirty="0"/>
          </a:p>
        </p:txBody>
      </p:sp>
      <p:sp>
        <p:nvSpPr>
          <p:cNvPr id="10" name="矩形 9">
            <a:extLst>
              <a:ext uri="{FF2B5EF4-FFF2-40B4-BE49-F238E27FC236}">
                <a16:creationId xmlns:a16="http://schemas.microsoft.com/office/drawing/2014/main" id="{368546EB-EBB7-7087-3B98-DE43CA3502E8}"/>
              </a:ext>
            </a:extLst>
          </p:cNvPr>
          <p:cNvSpPr/>
          <p:nvPr/>
        </p:nvSpPr>
        <p:spPr>
          <a:xfrm>
            <a:off x="2228978" y="5294310"/>
            <a:ext cx="5397506" cy="53674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94930C26-FFEE-68BB-6498-BDA328328431}"/>
              </a:ext>
            </a:extLst>
          </p:cNvPr>
          <p:cNvSpPr txBox="1"/>
          <p:nvPr/>
        </p:nvSpPr>
        <p:spPr>
          <a:xfrm>
            <a:off x="7857992" y="5316474"/>
            <a:ext cx="2789407" cy="369332"/>
          </a:xfrm>
          <a:prstGeom prst="rect">
            <a:avLst/>
          </a:prstGeom>
          <a:noFill/>
        </p:spPr>
        <p:txBody>
          <a:bodyPr wrap="square">
            <a:spAutoFit/>
          </a:bodyPr>
          <a:lstStyle/>
          <a:p>
            <a:r>
              <a:rPr lang="zh-CN" altLang="en-US" b="1" dirty="0">
                <a:solidFill>
                  <a:schemeClr val="accent1"/>
                </a:solidFill>
                <a:latin typeface="+mn-ea"/>
              </a:rPr>
              <a:t>输出当前的训练损失</a:t>
            </a:r>
            <a:r>
              <a:rPr lang="en-US" altLang="zh-CN" b="1" dirty="0">
                <a:solidFill>
                  <a:schemeClr val="accent1"/>
                </a:solidFill>
                <a:latin typeface="+mn-ea"/>
              </a:rPr>
              <a:t>loss</a:t>
            </a:r>
            <a:endParaRPr lang="zh-CN" altLang="en-US" dirty="0">
              <a:solidFill>
                <a:schemeClr val="accent1"/>
              </a:solidFill>
            </a:endParaRPr>
          </a:p>
        </p:txBody>
      </p:sp>
      <p:sp>
        <p:nvSpPr>
          <p:cNvPr id="13" name="矩形 12">
            <a:extLst>
              <a:ext uri="{FF2B5EF4-FFF2-40B4-BE49-F238E27FC236}">
                <a16:creationId xmlns:a16="http://schemas.microsoft.com/office/drawing/2014/main" id="{B5A8C052-44BB-B462-7783-F724E9304FB1}"/>
              </a:ext>
            </a:extLst>
          </p:cNvPr>
          <p:cNvSpPr/>
          <p:nvPr/>
        </p:nvSpPr>
        <p:spPr>
          <a:xfrm>
            <a:off x="2275659" y="4489839"/>
            <a:ext cx="2578442" cy="29940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箭头连接符 19">
            <a:extLst>
              <a:ext uri="{FF2B5EF4-FFF2-40B4-BE49-F238E27FC236}">
                <a16:creationId xmlns:a16="http://schemas.microsoft.com/office/drawing/2014/main" id="{12120125-A936-B1DB-C411-C6531BDC02EA}"/>
              </a:ext>
            </a:extLst>
          </p:cNvPr>
          <p:cNvCxnSpPr>
            <a:cxnSpLocks/>
          </p:cNvCxnSpPr>
          <p:nvPr/>
        </p:nvCxnSpPr>
        <p:spPr>
          <a:xfrm flipV="1">
            <a:off x="5008187" y="2811294"/>
            <a:ext cx="2849805" cy="182824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CD25171-6205-C322-1E20-BD390E86EFA9}"/>
              </a:ext>
            </a:extLst>
          </p:cNvPr>
          <p:cNvSpPr txBox="1"/>
          <p:nvPr/>
        </p:nvSpPr>
        <p:spPr>
          <a:xfrm>
            <a:off x="7857991" y="2546357"/>
            <a:ext cx="3739948" cy="369332"/>
          </a:xfrm>
          <a:prstGeom prst="rect">
            <a:avLst/>
          </a:prstGeom>
          <a:noFill/>
        </p:spPr>
        <p:txBody>
          <a:bodyPr wrap="square">
            <a:spAutoFit/>
          </a:bodyPr>
          <a:lstStyle/>
          <a:p>
            <a:r>
              <a:rPr lang="zh-CN" altLang="en-US" b="1" dirty="0">
                <a:solidFill>
                  <a:schemeClr val="accent1"/>
                </a:solidFill>
                <a:latin typeface="+mn-ea"/>
              </a:rPr>
              <a:t>损失函数</a:t>
            </a:r>
            <a:endParaRPr lang="zh-CN" altLang="en-US" dirty="0">
              <a:solidFill>
                <a:schemeClr val="accent1"/>
              </a:solidFill>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73E7C96-5729-B2F7-8711-65FD5936C13B}"/>
                  </a:ext>
                </a:extLst>
              </p:cNvPr>
              <p:cNvSpPr txBox="1"/>
              <p:nvPr/>
            </p:nvSpPr>
            <p:spPr>
              <a:xfrm>
                <a:off x="7294650" y="3026452"/>
                <a:ext cx="475232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𝑙</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𝜃</m:t>
                          </m:r>
                        </m:e>
                      </m:d>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e>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𝑖</m:t>
                              </m:r>
                            </m:sub>
                          </m:sSub>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sSub>
                                <m:sSubPr>
                                  <m:ctrlPr>
                                    <a:rPr kumimoji="1" lang="en-US" altLang="zh-CN" b="0" i="1" smtClean="0">
                                      <a:latin typeface="Cambria Math" panose="02040503050406030204" pitchFamily="18" charset="0"/>
                                    </a:rPr>
                                  </m:ctrlPr>
                                </m:sSub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𝑦</m:t>
                                      </m:r>
                                    </m:e>
                                  </m:acc>
                                </m:e>
                                <m:sub>
                                  <m:r>
                                    <a:rPr kumimoji="1" lang="en-US" altLang="zh-CN" b="0" i="1" smtClean="0">
                                      <a:latin typeface="Cambria Math" panose="02040503050406030204" pitchFamily="18" charset="0"/>
                                    </a:rPr>
                                    <m:t>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𝑖</m:t>
                                      </m:r>
                                    </m:sub>
                                  </m:sSub>
                                </m:e>
                              </m:d>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r>
                                    <a:rPr kumimoji="1" lang="en-US" altLang="zh-CN" b="0" i="1" smtClean="0">
                                      <a:latin typeface="Cambria Math" panose="02040503050406030204" pitchFamily="18" charset="0"/>
                                    </a:rPr>
                                    <m:t>(1−</m:t>
                                  </m:r>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𝑦</m:t>
                                          </m:r>
                                        </m:e>
                                      </m:acc>
                                    </m:e>
                                    <m:sub>
                                      <m:r>
                                        <a:rPr kumimoji="1" lang="en-US" altLang="zh-CN" i="1">
                                          <a:latin typeface="Cambria Math" panose="02040503050406030204" pitchFamily="18" charset="0"/>
                                        </a:rPr>
                                        <m:t>𝜃</m:t>
                                      </m:r>
                                      <m:r>
                                        <a:rPr kumimoji="1" lang="en-US" altLang="zh-CN" i="1">
                                          <a:latin typeface="Cambria Math" panose="02040503050406030204" pitchFamily="18" charset="0"/>
                                        </a:rPr>
                                        <m:t>,</m:t>
                                      </m:r>
                                      <m:r>
                                        <a:rPr kumimoji="1" lang="en-US" altLang="zh-CN" i="1">
                                          <a:latin typeface="Cambria Math" panose="02040503050406030204" pitchFamily="18" charset="0"/>
                                        </a:rPr>
                                        <m:t>𝑖</m:t>
                                      </m:r>
                                    </m:sub>
                                  </m:sSub>
                                  <m:r>
                                    <a:rPr kumimoji="1" lang="en-US" altLang="zh-CN" b="0" i="1" smtClean="0">
                                      <a:latin typeface="Cambria Math" panose="02040503050406030204" pitchFamily="18" charset="0"/>
                                    </a:rPr>
                                    <m:t>)</m:t>
                                  </m:r>
                                </m:e>
                              </m:func>
                            </m:e>
                          </m:func>
                          <m:r>
                            <a:rPr kumimoji="1" lang="en-US" altLang="zh-CN" b="0" i="1" smtClean="0">
                              <a:latin typeface="Cambria Math" panose="02040503050406030204" pitchFamily="18" charset="0"/>
                            </a:rPr>
                            <m:t>)</m:t>
                          </m:r>
                        </m:e>
                      </m:nary>
                    </m:oMath>
                  </m:oMathPara>
                </a14:m>
                <a:endParaRPr kumimoji="1" lang="zh-CN" altLang="en-US" dirty="0">
                  <a:latin typeface="+mn-ea"/>
                </a:endParaRPr>
              </a:p>
            </p:txBody>
          </p:sp>
        </mc:Choice>
        <mc:Fallback xmlns="">
          <p:sp>
            <p:nvSpPr>
              <p:cNvPr id="24" name="文本框 23">
                <a:extLst>
                  <a:ext uri="{FF2B5EF4-FFF2-40B4-BE49-F238E27FC236}">
                    <a16:creationId xmlns:a16="http://schemas.microsoft.com/office/drawing/2014/main" id="{D73E7C96-5729-B2F7-8711-65FD5936C13B}"/>
                  </a:ext>
                </a:extLst>
              </p:cNvPr>
              <p:cNvSpPr txBox="1">
                <a:spLocks noRot="1" noChangeAspect="1" noMove="1" noResize="1" noEditPoints="1" noAdjustHandles="1" noChangeArrowheads="1" noChangeShapeType="1" noTextEdit="1"/>
              </p:cNvSpPr>
              <p:nvPr/>
            </p:nvSpPr>
            <p:spPr>
              <a:xfrm>
                <a:off x="7294650" y="3026452"/>
                <a:ext cx="4752327" cy="756233"/>
              </a:xfrm>
              <a:prstGeom prst="rect">
                <a:avLst/>
              </a:prstGeom>
              <a:blipFill>
                <a:blip r:embed="rId6"/>
                <a:stretch>
                  <a:fillRect l="-533" t="-116393" r="-1067" b="-175410"/>
                </a:stretch>
              </a:blipFill>
            </p:spPr>
            <p:txBody>
              <a:bodyPr/>
              <a:lstStyle/>
              <a:p>
                <a:r>
                  <a:rPr lang="zh-CN" altLang="en-US">
                    <a:noFill/>
                  </a:rPr>
                  <a:t> </a:t>
                </a:r>
              </a:p>
            </p:txBody>
          </p:sp>
        </mc:Fallback>
      </mc:AlternateContent>
      <p:sp>
        <p:nvSpPr>
          <p:cNvPr id="6" name="灯片编号占位符 5"/>
          <p:cNvSpPr>
            <a:spLocks noGrp="1"/>
          </p:cNvSpPr>
          <p:nvPr>
            <p:ph type="sldNum" sz="quarter" idx="14"/>
          </p:nvPr>
        </p:nvSpPr>
        <p:spPr/>
        <p:txBody>
          <a:bodyPr/>
          <a:lstStyle/>
          <a:p>
            <a:fld id="{AF69888C-E133-43D9-A638-B5C95925B91C}" type="slidenum">
              <a:rPr lang="zh-CN" altLang="en-US" smtClean="0"/>
              <a:t>47</a:t>
            </a:fld>
            <a:endParaRPr lang="zh-CN" altLang="en-US" dirty="0"/>
          </a:p>
        </p:txBody>
      </p:sp>
    </p:spTree>
    <p:extLst>
      <p:ext uri="{BB962C8B-B14F-4D97-AF65-F5344CB8AC3E}">
        <p14:creationId xmlns:p14="http://schemas.microsoft.com/office/powerpoint/2010/main" val="161749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5E624E2-F859-0F41-D57C-C2C3B383E2D0}"/>
              </a:ext>
            </a:extLst>
          </p:cNvPr>
          <p:cNvPicPr>
            <a:picLocks noChangeAspect="1"/>
          </p:cNvPicPr>
          <p:nvPr/>
        </p:nvPicPr>
        <p:blipFill>
          <a:blip r:embed="rId3"/>
          <a:stretch>
            <a:fillRect/>
          </a:stretch>
        </p:blipFill>
        <p:spPr>
          <a:xfrm>
            <a:off x="1034375" y="1922266"/>
            <a:ext cx="7772400" cy="3518692"/>
          </a:xfrm>
          <a:prstGeom prst="rect">
            <a:avLst/>
          </a:prstGeom>
        </p:spPr>
      </p:pic>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5.</a:t>
            </a:r>
            <a:r>
              <a:rPr lang="zh-CN" altLang="en-US" dirty="0"/>
              <a:t>卷积神经网络的模型训练</a:t>
            </a:r>
          </a:p>
        </p:txBody>
      </p:sp>
      <p:sp>
        <p:nvSpPr>
          <p:cNvPr id="2" name="TextBox 6">
            <a:extLst>
              <a:ext uri="{FF2B5EF4-FFF2-40B4-BE49-F238E27FC236}">
                <a16:creationId xmlns:a16="http://schemas.microsoft.com/office/drawing/2014/main" id="{A2BF150B-7280-C85E-6E41-FD8D6E91DF76}"/>
              </a:ext>
            </a:extLst>
          </p:cNvPr>
          <p:cNvSpPr txBox="1"/>
          <p:nvPr/>
        </p:nvSpPr>
        <p:spPr>
          <a:xfrm>
            <a:off x="444572" y="1033589"/>
            <a:ext cx="5243743" cy="461665"/>
          </a:xfrm>
          <a:prstGeom prst="rect">
            <a:avLst/>
          </a:prstGeom>
          <a:noFill/>
        </p:spPr>
        <p:txBody>
          <a:bodyPr wrap="none" rtlCol="0">
            <a:spAutoFit/>
          </a:bodyPr>
          <a:lstStyle/>
          <a:p>
            <a:r>
              <a:rPr lang="zh-CN" altLang="en-US" sz="2400" b="1" dirty="0">
                <a:latin typeface="+mn-ea"/>
              </a:rPr>
              <a:t>手写体数字识别任务：</a:t>
            </a:r>
            <a:r>
              <a:rPr lang="en-US" altLang="zh-CN" sz="2400" b="1" dirty="0">
                <a:latin typeface="+mn-ea"/>
              </a:rPr>
              <a:t>MNIST</a:t>
            </a:r>
            <a:r>
              <a:rPr lang="zh-CN" altLang="en-US" sz="2400" b="1" dirty="0">
                <a:latin typeface="+mn-ea"/>
              </a:rPr>
              <a:t>数据集</a:t>
            </a:r>
            <a:endParaRPr lang="en-CN" sz="2400" b="1" dirty="0">
              <a:latin typeface="+mn-ea"/>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EE1408-FE70-430E-F61C-4710C85AED85}"/>
                  </a:ext>
                </a:extLst>
              </p:cNvPr>
              <p:cNvSpPr txBox="1"/>
              <p:nvPr/>
            </p:nvSpPr>
            <p:spPr>
              <a:xfrm>
                <a:off x="5518890" y="1026942"/>
                <a:ext cx="2339102" cy="461665"/>
              </a:xfrm>
              <a:prstGeom prst="rect">
                <a:avLst/>
              </a:prstGeom>
              <a:noFill/>
            </p:spPr>
            <p:txBody>
              <a:bodyPr wrap="square">
                <a:spAutoFit/>
              </a:bodyPr>
              <a:lstStyle/>
              <a:p>
                <a14:m>
                  <m:oMath xmlns:m="http://schemas.openxmlformats.org/officeDocument/2006/math">
                    <m:r>
                      <a:rPr lang="en-US" altLang="zh-CN" sz="2400" b="1" i="1" smtClean="0">
                        <a:latin typeface="Cambria Math" panose="02040503050406030204" pitchFamily="18" charset="0"/>
                      </a:rPr>
                      <m:t>𝟐𝟖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𝟐𝟖</m:t>
                    </m:r>
                  </m:oMath>
                </a14:m>
                <a:r>
                  <a:rPr lang="zh-CN" altLang="en-US" sz="2400" b="1" dirty="0">
                    <a:latin typeface="+mn-ea"/>
                  </a:rPr>
                  <a:t>图像</a:t>
                </a:r>
                <a:endParaRPr lang="zh-CN" altLang="en-US" sz="2400" dirty="0"/>
              </a:p>
            </p:txBody>
          </p:sp>
        </mc:Choice>
        <mc:Fallback xmlns="">
          <p:sp>
            <p:nvSpPr>
              <p:cNvPr id="12" name="文本框 11">
                <a:extLst>
                  <a:ext uri="{FF2B5EF4-FFF2-40B4-BE49-F238E27FC236}">
                    <a16:creationId xmlns:a16="http://schemas.microsoft.com/office/drawing/2014/main" id="{C2EE1408-FE70-430E-F61C-4710C85AED85}"/>
                  </a:ext>
                </a:extLst>
              </p:cNvPr>
              <p:cNvSpPr txBox="1">
                <a:spLocks noRot="1" noChangeAspect="1" noMove="1" noResize="1" noEditPoints="1" noAdjustHandles="1" noChangeArrowheads="1" noChangeShapeType="1" noTextEdit="1"/>
              </p:cNvSpPr>
              <p:nvPr/>
            </p:nvSpPr>
            <p:spPr>
              <a:xfrm>
                <a:off x="5518890" y="1026942"/>
                <a:ext cx="2339102" cy="461665"/>
              </a:xfrm>
              <a:prstGeom prst="rect">
                <a:avLst/>
              </a:prstGeom>
              <a:blipFill>
                <a:blip r:embed="rId4"/>
                <a:stretch>
                  <a:fillRect l="-541" t="-10526"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1E21E7C-C92F-9D4B-0798-ACE3BE93982E}"/>
              </a:ext>
            </a:extLst>
          </p:cNvPr>
          <p:cNvSpPr txBox="1"/>
          <p:nvPr/>
        </p:nvSpPr>
        <p:spPr>
          <a:xfrm>
            <a:off x="594062" y="1541526"/>
            <a:ext cx="10563563" cy="369332"/>
          </a:xfrm>
          <a:prstGeom prst="rect">
            <a:avLst/>
          </a:prstGeom>
          <a:noFill/>
        </p:spPr>
        <p:txBody>
          <a:bodyPr wrap="square">
            <a:spAutoFit/>
          </a:bodyPr>
          <a:lstStyle/>
          <a:p>
            <a:r>
              <a:rPr lang="zh-CN" altLang="en-US" b="0" i="0" u="none" strike="noStrike" dirty="0">
                <a:effectLst/>
                <a:latin typeface="Lato" panose="020F0502020204030203" pitchFamily="34" charset="0"/>
              </a:rPr>
              <a:t>测试也一样封装成一个函数</a:t>
            </a:r>
            <a:endParaRPr lang="zh-CN" altLang="en-US" dirty="0"/>
          </a:p>
        </p:txBody>
      </p:sp>
      <p:sp>
        <p:nvSpPr>
          <p:cNvPr id="9" name="矩形 8">
            <a:extLst>
              <a:ext uri="{FF2B5EF4-FFF2-40B4-BE49-F238E27FC236}">
                <a16:creationId xmlns:a16="http://schemas.microsoft.com/office/drawing/2014/main" id="{3F8507E6-A96B-F39D-A217-3D27AE3651C8}"/>
              </a:ext>
            </a:extLst>
          </p:cNvPr>
          <p:cNvSpPr/>
          <p:nvPr/>
        </p:nvSpPr>
        <p:spPr>
          <a:xfrm>
            <a:off x="2221822" y="3844889"/>
            <a:ext cx="5397506" cy="39637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400FE7E2-5460-8A10-8316-9E06B47B569C}"/>
              </a:ext>
            </a:extLst>
          </p:cNvPr>
          <p:cNvSpPr txBox="1"/>
          <p:nvPr/>
        </p:nvSpPr>
        <p:spPr>
          <a:xfrm>
            <a:off x="8169412" y="5164590"/>
            <a:ext cx="3620647" cy="369332"/>
          </a:xfrm>
          <a:prstGeom prst="rect">
            <a:avLst/>
          </a:prstGeom>
          <a:noFill/>
        </p:spPr>
        <p:txBody>
          <a:bodyPr wrap="square">
            <a:spAutoFit/>
          </a:bodyPr>
          <a:lstStyle/>
          <a:p>
            <a:r>
              <a:rPr lang="zh-CN" altLang="en-US" dirty="0">
                <a:solidFill>
                  <a:schemeClr val="accent1"/>
                </a:solidFill>
              </a:rPr>
              <a:t>打印准确率</a:t>
            </a:r>
          </a:p>
        </p:txBody>
      </p:sp>
      <p:sp>
        <p:nvSpPr>
          <p:cNvPr id="14" name="矩形 13">
            <a:extLst>
              <a:ext uri="{FF2B5EF4-FFF2-40B4-BE49-F238E27FC236}">
                <a16:creationId xmlns:a16="http://schemas.microsoft.com/office/drawing/2014/main" id="{81EE9077-20B8-F652-0DDF-C7163723BA8F}"/>
              </a:ext>
            </a:extLst>
          </p:cNvPr>
          <p:cNvSpPr/>
          <p:nvPr/>
        </p:nvSpPr>
        <p:spPr>
          <a:xfrm>
            <a:off x="1698792" y="4518259"/>
            <a:ext cx="5920536" cy="64633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0B752B11-A4B0-1BD5-0BB5-7FE672E2B614}"/>
              </a:ext>
            </a:extLst>
          </p:cNvPr>
          <p:cNvCxnSpPr>
            <a:cxnSpLocks/>
          </p:cNvCxnSpPr>
          <p:nvPr/>
        </p:nvCxnSpPr>
        <p:spPr>
          <a:xfrm>
            <a:off x="7658710" y="4954771"/>
            <a:ext cx="1021405" cy="17509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4AAC9BD-7C51-B2AD-A869-34103B7C38AB}"/>
              </a:ext>
            </a:extLst>
          </p:cNvPr>
          <p:cNvSpPr txBox="1"/>
          <p:nvPr/>
        </p:nvSpPr>
        <p:spPr>
          <a:xfrm>
            <a:off x="7961754" y="3844889"/>
            <a:ext cx="3620647" cy="646331"/>
          </a:xfrm>
          <a:prstGeom prst="rect">
            <a:avLst/>
          </a:prstGeom>
          <a:noFill/>
        </p:spPr>
        <p:txBody>
          <a:bodyPr wrap="square">
            <a:spAutoFit/>
          </a:bodyPr>
          <a:lstStyle/>
          <a:p>
            <a:r>
              <a:rPr lang="zh-CN" altLang="en-US" dirty="0">
                <a:solidFill>
                  <a:schemeClr val="accent1"/>
                </a:solidFill>
              </a:rPr>
              <a:t>找到输出概率最大的标签，并计算预测准确的标签个数</a:t>
            </a:r>
          </a:p>
        </p:txBody>
      </p:sp>
      <p:sp>
        <p:nvSpPr>
          <p:cNvPr id="3" name="灯片编号占位符 2"/>
          <p:cNvSpPr>
            <a:spLocks noGrp="1"/>
          </p:cNvSpPr>
          <p:nvPr>
            <p:ph type="sldNum" sz="quarter" idx="14"/>
          </p:nvPr>
        </p:nvSpPr>
        <p:spPr/>
        <p:txBody>
          <a:bodyPr/>
          <a:lstStyle/>
          <a:p>
            <a:fld id="{AF69888C-E133-43D9-A638-B5C95925B91C}" type="slidenum">
              <a:rPr lang="zh-CN" altLang="en-US" smtClean="0"/>
              <a:t>48</a:t>
            </a:fld>
            <a:endParaRPr lang="zh-CN" altLang="en-US" dirty="0"/>
          </a:p>
        </p:txBody>
      </p:sp>
    </p:spTree>
    <p:extLst>
      <p:ext uri="{BB962C8B-B14F-4D97-AF65-F5344CB8AC3E}">
        <p14:creationId xmlns:p14="http://schemas.microsoft.com/office/powerpoint/2010/main" val="3254277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5.</a:t>
            </a:r>
            <a:r>
              <a:rPr lang="zh-CN" altLang="en-US" dirty="0"/>
              <a:t>卷积神经网络的模型训练</a:t>
            </a:r>
          </a:p>
        </p:txBody>
      </p:sp>
      <p:sp>
        <p:nvSpPr>
          <p:cNvPr id="2" name="TextBox 6">
            <a:extLst>
              <a:ext uri="{FF2B5EF4-FFF2-40B4-BE49-F238E27FC236}">
                <a16:creationId xmlns:a16="http://schemas.microsoft.com/office/drawing/2014/main" id="{A2BF150B-7280-C85E-6E41-FD8D6E91DF76}"/>
              </a:ext>
            </a:extLst>
          </p:cNvPr>
          <p:cNvSpPr txBox="1"/>
          <p:nvPr/>
        </p:nvSpPr>
        <p:spPr>
          <a:xfrm>
            <a:off x="444572" y="1033589"/>
            <a:ext cx="5243743" cy="461665"/>
          </a:xfrm>
          <a:prstGeom prst="rect">
            <a:avLst/>
          </a:prstGeom>
          <a:noFill/>
        </p:spPr>
        <p:txBody>
          <a:bodyPr wrap="none" rtlCol="0">
            <a:spAutoFit/>
          </a:bodyPr>
          <a:lstStyle/>
          <a:p>
            <a:r>
              <a:rPr lang="zh-CN" altLang="en-US" sz="2400" b="1" dirty="0">
                <a:latin typeface="+mn-ea"/>
              </a:rPr>
              <a:t>手写体数字识别任务：</a:t>
            </a:r>
            <a:r>
              <a:rPr lang="en-US" altLang="zh-CN" sz="2400" b="1" dirty="0">
                <a:latin typeface="+mn-ea"/>
              </a:rPr>
              <a:t>MNIST</a:t>
            </a:r>
            <a:r>
              <a:rPr lang="zh-CN" altLang="en-US" sz="2400" b="1" dirty="0">
                <a:latin typeface="+mn-ea"/>
              </a:rPr>
              <a:t>数据集</a:t>
            </a:r>
            <a:endParaRPr lang="en-CN" sz="2400" b="1" dirty="0">
              <a:latin typeface="+mn-ea"/>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EE1408-FE70-430E-F61C-4710C85AED85}"/>
                  </a:ext>
                </a:extLst>
              </p:cNvPr>
              <p:cNvSpPr txBox="1"/>
              <p:nvPr/>
            </p:nvSpPr>
            <p:spPr>
              <a:xfrm>
                <a:off x="5518890" y="1026942"/>
                <a:ext cx="2339102" cy="461665"/>
              </a:xfrm>
              <a:prstGeom prst="rect">
                <a:avLst/>
              </a:prstGeom>
              <a:noFill/>
            </p:spPr>
            <p:txBody>
              <a:bodyPr wrap="square">
                <a:spAutoFit/>
              </a:bodyPr>
              <a:lstStyle/>
              <a:p>
                <a14:m>
                  <m:oMath xmlns:m="http://schemas.openxmlformats.org/officeDocument/2006/math">
                    <m:r>
                      <a:rPr lang="en-US" altLang="zh-CN" sz="2400" b="1" i="1" smtClean="0">
                        <a:latin typeface="Cambria Math" panose="02040503050406030204" pitchFamily="18" charset="0"/>
                      </a:rPr>
                      <m:t>𝟐𝟖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𝟐𝟖</m:t>
                    </m:r>
                  </m:oMath>
                </a14:m>
                <a:r>
                  <a:rPr lang="zh-CN" altLang="en-US" sz="2400" b="1" dirty="0">
                    <a:latin typeface="+mn-ea"/>
                  </a:rPr>
                  <a:t>图像</a:t>
                </a:r>
                <a:endParaRPr lang="zh-CN" altLang="en-US" sz="2400" dirty="0"/>
              </a:p>
            </p:txBody>
          </p:sp>
        </mc:Choice>
        <mc:Fallback xmlns="">
          <p:sp>
            <p:nvSpPr>
              <p:cNvPr id="12" name="文本框 11">
                <a:extLst>
                  <a:ext uri="{FF2B5EF4-FFF2-40B4-BE49-F238E27FC236}">
                    <a16:creationId xmlns:a16="http://schemas.microsoft.com/office/drawing/2014/main" id="{C2EE1408-FE70-430E-F61C-4710C85AED85}"/>
                  </a:ext>
                </a:extLst>
              </p:cNvPr>
              <p:cNvSpPr txBox="1">
                <a:spLocks noRot="1" noChangeAspect="1" noMove="1" noResize="1" noEditPoints="1" noAdjustHandles="1" noChangeArrowheads="1" noChangeShapeType="1" noTextEdit="1"/>
              </p:cNvSpPr>
              <p:nvPr/>
            </p:nvSpPr>
            <p:spPr>
              <a:xfrm>
                <a:off x="5518890" y="1026942"/>
                <a:ext cx="2339102" cy="461665"/>
              </a:xfrm>
              <a:prstGeom prst="rect">
                <a:avLst/>
              </a:prstGeom>
              <a:blipFill>
                <a:blip r:embed="rId3"/>
                <a:stretch>
                  <a:fillRect l="-541" t="-10526"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1E21E7C-C92F-9D4B-0798-ACE3BE93982E}"/>
              </a:ext>
            </a:extLst>
          </p:cNvPr>
          <p:cNvSpPr txBox="1"/>
          <p:nvPr/>
        </p:nvSpPr>
        <p:spPr>
          <a:xfrm>
            <a:off x="566962" y="1635841"/>
            <a:ext cx="10563563" cy="369332"/>
          </a:xfrm>
          <a:prstGeom prst="rect">
            <a:avLst/>
          </a:prstGeom>
          <a:noFill/>
        </p:spPr>
        <p:txBody>
          <a:bodyPr wrap="square">
            <a:spAutoFit/>
          </a:bodyPr>
          <a:lstStyle/>
          <a:p>
            <a:r>
              <a:rPr lang="zh-CN" altLang="en-US" b="0" i="0" u="none" strike="noStrike" dirty="0">
                <a:effectLst/>
                <a:latin typeface="Lato" panose="020F0502020204030203" pitchFamily="34" charset="0"/>
              </a:rPr>
              <a:t>输出训练和测试结果</a:t>
            </a:r>
            <a:endParaRPr lang="zh-CN" altLang="en-US" dirty="0"/>
          </a:p>
        </p:txBody>
      </p:sp>
      <p:pic>
        <p:nvPicPr>
          <p:cNvPr id="3" name="图片 2">
            <a:extLst>
              <a:ext uri="{FF2B5EF4-FFF2-40B4-BE49-F238E27FC236}">
                <a16:creationId xmlns:a16="http://schemas.microsoft.com/office/drawing/2014/main" id="{0852FD96-ED7C-9E5B-308B-3EE4C74192A7}"/>
              </a:ext>
            </a:extLst>
          </p:cNvPr>
          <p:cNvPicPr>
            <a:picLocks noChangeAspect="1"/>
          </p:cNvPicPr>
          <p:nvPr/>
        </p:nvPicPr>
        <p:blipFill>
          <a:blip r:embed="rId4"/>
          <a:stretch>
            <a:fillRect/>
          </a:stretch>
        </p:blipFill>
        <p:spPr>
          <a:xfrm>
            <a:off x="2802512" y="1742846"/>
            <a:ext cx="5202676" cy="1384198"/>
          </a:xfrm>
          <a:prstGeom prst="rect">
            <a:avLst/>
          </a:prstGeom>
        </p:spPr>
      </p:pic>
      <p:sp>
        <p:nvSpPr>
          <p:cNvPr id="5" name="文本框 4">
            <a:extLst>
              <a:ext uri="{FF2B5EF4-FFF2-40B4-BE49-F238E27FC236}">
                <a16:creationId xmlns:a16="http://schemas.microsoft.com/office/drawing/2014/main" id="{05A22055-D9BE-2070-0C62-561E675228C1}"/>
              </a:ext>
            </a:extLst>
          </p:cNvPr>
          <p:cNvSpPr txBox="1"/>
          <p:nvPr/>
        </p:nvSpPr>
        <p:spPr>
          <a:xfrm>
            <a:off x="566961" y="2942378"/>
            <a:ext cx="10563563" cy="369332"/>
          </a:xfrm>
          <a:prstGeom prst="rect">
            <a:avLst/>
          </a:prstGeom>
          <a:noFill/>
        </p:spPr>
        <p:txBody>
          <a:bodyPr wrap="square">
            <a:spAutoFit/>
          </a:bodyPr>
          <a:lstStyle/>
          <a:p>
            <a:r>
              <a:rPr lang="zh-CN" altLang="en-US" b="0" i="0" u="none" strike="noStrike" dirty="0">
                <a:effectLst/>
                <a:latin typeface="Lato" panose="020F0502020204030203" pitchFamily="34" charset="0"/>
              </a:rPr>
              <a:t>打印结果如下：</a:t>
            </a:r>
            <a:endParaRPr lang="zh-CN" altLang="en-US" dirty="0"/>
          </a:p>
        </p:txBody>
      </p:sp>
      <p:pic>
        <p:nvPicPr>
          <p:cNvPr id="8" name="图片 7">
            <a:extLst>
              <a:ext uri="{FF2B5EF4-FFF2-40B4-BE49-F238E27FC236}">
                <a16:creationId xmlns:a16="http://schemas.microsoft.com/office/drawing/2014/main" id="{E518ED1F-B43B-7650-D1B7-69978A850E1E}"/>
              </a:ext>
            </a:extLst>
          </p:cNvPr>
          <p:cNvPicPr>
            <a:picLocks noChangeAspect="1"/>
          </p:cNvPicPr>
          <p:nvPr/>
        </p:nvPicPr>
        <p:blipFill>
          <a:blip r:embed="rId5"/>
          <a:stretch>
            <a:fillRect/>
          </a:stretch>
        </p:blipFill>
        <p:spPr>
          <a:xfrm>
            <a:off x="2289746" y="2864794"/>
            <a:ext cx="3068773" cy="3429001"/>
          </a:xfrm>
          <a:prstGeom prst="rect">
            <a:avLst/>
          </a:prstGeom>
        </p:spPr>
      </p:pic>
      <p:sp>
        <p:nvSpPr>
          <p:cNvPr id="10" name="矩形 9">
            <a:extLst>
              <a:ext uri="{FF2B5EF4-FFF2-40B4-BE49-F238E27FC236}">
                <a16:creationId xmlns:a16="http://schemas.microsoft.com/office/drawing/2014/main" id="{39D0B9DE-8271-B359-E47B-9A6027A6B9F4}"/>
              </a:ext>
            </a:extLst>
          </p:cNvPr>
          <p:cNvSpPr/>
          <p:nvPr/>
        </p:nvSpPr>
        <p:spPr>
          <a:xfrm>
            <a:off x="2408606" y="5350213"/>
            <a:ext cx="3279710" cy="84076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CD6EA06F-B08D-CE3A-BAAE-4C66A7843C44}"/>
              </a:ext>
            </a:extLst>
          </p:cNvPr>
          <p:cNvSpPr txBox="1"/>
          <p:nvPr/>
        </p:nvSpPr>
        <p:spPr>
          <a:xfrm>
            <a:off x="5906432" y="5447431"/>
            <a:ext cx="3620647" cy="646331"/>
          </a:xfrm>
          <a:prstGeom prst="rect">
            <a:avLst/>
          </a:prstGeom>
          <a:noFill/>
        </p:spPr>
        <p:txBody>
          <a:bodyPr wrap="square">
            <a:spAutoFit/>
          </a:bodyPr>
          <a:lstStyle/>
          <a:p>
            <a:r>
              <a:rPr lang="zh-CN" altLang="en-US" dirty="0">
                <a:solidFill>
                  <a:schemeClr val="accent1"/>
                </a:solidFill>
              </a:rPr>
              <a:t>可以看到五个</a:t>
            </a:r>
            <a:r>
              <a:rPr lang="en-US" altLang="zh-CN" dirty="0">
                <a:solidFill>
                  <a:schemeClr val="accent1"/>
                </a:solidFill>
              </a:rPr>
              <a:t>epoch</a:t>
            </a:r>
            <a:r>
              <a:rPr lang="zh-CN" altLang="en-US" dirty="0">
                <a:solidFill>
                  <a:schemeClr val="accent1"/>
                </a:solidFill>
              </a:rPr>
              <a:t>后，测试集准确率为</a:t>
            </a:r>
            <a:r>
              <a:rPr lang="en-US" altLang="zh-CN" dirty="0">
                <a:solidFill>
                  <a:schemeClr val="accent1"/>
                </a:solidFill>
              </a:rPr>
              <a:t>99%</a:t>
            </a:r>
            <a:endParaRPr lang="zh-CN" altLang="en-US" dirty="0">
              <a:solidFill>
                <a:schemeClr val="accent1"/>
              </a:solidFill>
            </a:endParaRPr>
          </a:p>
        </p:txBody>
      </p:sp>
      <p:sp>
        <p:nvSpPr>
          <p:cNvPr id="6" name="灯片编号占位符 5"/>
          <p:cNvSpPr>
            <a:spLocks noGrp="1"/>
          </p:cNvSpPr>
          <p:nvPr>
            <p:ph type="sldNum" sz="quarter" idx="14"/>
          </p:nvPr>
        </p:nvSpPr>
        <p:spPr/>
        <p:txBody>
          <a:bodyPr/>
          <a:lstStyle/>
          <a:p>
            <a:fld id="{AF69888C-E133-43D9-A638-B5C95925B91C}" type="slidenum">
              <a:rPr lang="zh-CN" altLang="en-US" smtClean="0"/>
              <a:t>49</a:t>
            </a:fld>
            <a:endParaRPr lang="zh-CN" altLang="en-US" dirty="0"/>
          </a:p>
        </p:txBody>
      </p:sp>
    </p:spTree>
    <p:extLst>
      <p:ext uri="{BB962C8B-B14F-4D97-AF65-F5344CB8AC3E}">
        <p14:creationId xmlns:p14="http://schemas.microsoft.com/office/powerpoint/2010/main" val="3868231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E296CA4-579D-CF62-47DB-DC1B101F2B87}"/>
              </a:ext>
            </a:extLst>
          </p:cNvPr>
          <p:cNvPicPr>
            <a:picLocks noChangeAspect="1"/>
          </p:cNvPicPr>
          <p:nvPr/>
        </p:nvPicPr>
        <p:blipFill>
          <a:blip r:embed="rId3"/>
          <a:stretch>
            <a:fillRect/>
          </a:stretch>
        </p:blipFill>
        <p:spPr>
          <a:xfrm>
            <a:off x="149245" y="929149"/>
            <a:ext cx="7167067" cy="5267628"/>
          </a:xfrm>
          <a:prstGeom prst="rect">
            <a:avLst/>
          </a:prstGeom>
        </p:spPr>
      </p:pic>
      <p:sp>
        <p:nvSpPr>
          <p:cNvPr id="17" name="文本占位符 3">
            <a:extLst>
              <a:ext uri="{FF2B5EF4-FFF2-40B4-BE49-F238E27FC236}">
                <a16:creationId xmlns:a16="http://schemas.microsoft.com/office/drawing/2014/main" id="{D277803F-C9D1-5285-DF38-34FFFBFBEBBC}"/>
              </a:ext>
            </a:extLst>
          </p:cNvPr>
          <p:cNvSpPr txBox="1">
            <a:spLocks/>
          </p:cNvSpPr>
          <p:nvPr/>
        </p:nvSpPr>
        <p:spPr>
          <a:xfrm>
            <a:off x="566962" y="253951"/>
            <a:ext cx="6966899" cy="56564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altLang="zh-CN" ker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kern="0">
                <a:solidFill>
                  <a:schemeClr val="tx1">
                    <a:lumMod val="75000"/>
                    <a:lumOff val="25000"/>
                  </a:schemeClr>
                </a:solidFill>
                <a:latin typeface="微软雅黑" panose="020B0503020204020204" pitchFamily="34" charset="-122"/>
                <a:ea typeface="微软雅黑" panose="020B0503020204020204" pitchFamily="34" charset="-122"/>
              </a:rPr>
              <a:t>全连接神经网络在处理图像数据的问题</a:t>
            </a:r>
          </a:p>
        </p:txBody>
      </p:sp>
      <p:pic>
        <p:nvPicPr>
          <p:cNvPr id="43" name="Picture 42">
            <a:extLst>
              <a:ext uri="{FF2B5EF4-FFF2-40B4-BE49-F238E27FC236}">
                <a16:creationId xmlns:a16="http://schemas.microsoft.com/office/drawing/2014/main" id="{65A6C2B4-3B23-D7CD-9610-FC38812F2568}"/>
              </a:ext>
            </a:extLst>
          </p:cNvPr>
          <p:cNvPicPr>
            <a:picLocks noChangeAspect="1"/>
          </p:cNvPicPr>
          <p:nvPr/>
        </p:nvPicPr>
        <p:blipFill>
          <a:blip r:embed="rId4"/>
          <a:stretch>
            <a:fillRect/>
          </a:stretch>
        </p:blipFill>
        <p:spPr>
          <a:xfrm>
            <a:off x="7360556" y="1490819"/>
            <a:ext cx="4657499" cy="3731343"/>
          </a:xfrm>
          <a:prstGeom prst="rect">
            <a:avLst/>
          </a:prstGeom>
        </p:spPr>
      </p:pic>
      <p:sp>
        <p:nvSpPr>
          <p:cNvPr id="44" name="文本框 119">
            <a:extLst>
              <a:ext uri="{FF2B5EF4-FFF2-40B4-BE49-F238E27FC236}">
                <a16:creationId xmlns:a16="http://schemas.microsoft.com/office/drawing/2014/main" id="{D878B101-39A4-7AD0-D4F3-326EDF81A0C7}"/>
              </a:ext>
            </a:extLst>
          </p:cNvPr>
          <p:cNvSpPr txBox="1"/>
          <p:nvPr/>
        </p:nvSpPr>
        <p:spPr>
          <a:xfrm>
            <a:off x="7404800" y="5397135"/>
            <a:ext cx="4393907" cy="79964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000" spc="-10" dirty="0">
                <a:latin typeface="+mn-ea"/>
              </a:rPr>
              <a:t>输入维度大、中间训练权值过多，计算机处理困难</a:t>
            </a:r>
            <a:r>
              <a:rPr lang="zh-CN" altLang="en-CN" sz="2000" spc="-10" dirty="0">
                <a:latin typeface="+mn-ea"/>
              </a:rPr>
              <a:t>且易</a:t>
            </a:r>
            <a:r>
              <a:rPr lang="zh-CN" altLang="en-US" sz="2000" spc="-10" dirty="0">
                <a:latin typeface="+mn-ea"/>
              </a:rPr>
              <a:t>发生过拟合</a:t>
            </a:r>
            <a:endParaRPr lang="en-US" altLang="zh-CN" sz="2000" spc="-10"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5</a:t>
            </a:fld>
            <a:endParaRPr lang="zh-CN" altLang="en-US" dirty="0"/>
          </a:p>
        </p:txBody>
      </p:sp>
    </p:spTree>
    <p:extLst>
      <p:ext uri="{BB962C8B-B14F-4D97-AF65-F5344CB8AC3E}">
        <p14:creationId xmlns:p14="http://schemas.microsoft.com/office/powerpoint/2010/main" val="87085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6.</a:t>
            </a:r>
            <a:r>
              <a:rPr lang="zh-CN" altLang="en-US" dirty="0"/>
              <a:t>卷积神经网络的经典结构</a:t>
            </a:r>
          </a:p>
        </p:txBody>
      </p:sp>
      <p:graphicFrame>
        <p:nvGraphicFramePr>
          <p:cNvPr id="6" name="Diagram 5">
            <a:extLst>
              <a:ext uri="{FF2B5EF4-FFF2-40B4-BE49-F238E27FC236}">
                <a16:creationId xmlns:a16="http://schemas.microsoft.com/office/drawing/2014/main" id="{9E177530-850F-A04D-8988-A111C10016DA}"/>
              </a:ext>
            </a:extLst>
          </p:cNvPr>
          <p:cNvGraphicFramePr/>
          <p:nvPr/>
        </p:nvGraphicFramePr>
        <p:xfrm>
          <a:off x="1456267" y="968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790C2DD-AD6E-0247-8C71-C9FCCF7B90F6}"/>
              </a:ext>
            </a:extLst>
          </p:cNvPr>
          <p:cNvSpPr txBox="1"/>
          <p:nvPr/>
        </p:nvSpPr>
        <p:spPr>
          <a:xfrm>
            <a:off x="4769360" y="1513840"/>
            <a:ext cx="954107" cy="369332"/>
          </a:xfrm>
          <a:prstGeom prst="rect">
            <a:avLst/>
          </a:prstGeom>
          <a:noFill/>
        </p:spPr>
        <p:txBody>
          <a:bodyPr wrap="none" rtlCol="0">
            <a:spAutoFit/>
          </a:bodyPr>
          <a:lstStyle/>
          <a:p>
            <a:pPr algn="l"/>
            <a:r>
              <a:rPr lang="en-US" altLang="zh-CN" dirty="0">
                <a:latin typeface="+mn-ea"/>
              </a:rPr>
              <a:t>1998</a:t>
            </a:r>
            <a:r>
              <a:rPr lang="zh-CN" altLang="en-US" dirty="0">
                <a:latin typeface="+mn-ea"/>
              </a:rPr>
              <a:t>年</a:t>
            </a:r>
            <a:endParaRPr lang="en-CN" dirty="0">
              <a:latin typeface="+mn-ea"/>
            </a:endParaRPr>
          </a:p>
        </p:txBody>
      </p:sp>
      <p:sp>
        <p:nvSpPr>
          <p:cNvPr id="11" name="TextBox 10">
            <a:extLst>
              <a:ext uri="{FF2B5EF4-FFF2-40B4-BE49-F238E27FC236}">
                <a16:creationId xmlns:a16="http://schemas.microsoft.com/office/drawing/2014/main" id="{0FD93011-7EED-6646-8D4A-D02A14E19A44}"/>
              </a:ext>
            </a:extLst>
          </p:cNvPr>
          <p:cNvSpPr txBox="1"/>
          <p:nvPr/>
        </p:nvSpPr>
        <p:spPr>
          <a:xfrm>
            <a:off x="5618946" y="2646958"/>
            <a:ext cx="954107" cy="369332"/>
          </a:xfrm>
          <a:prstGeom prst="rect">
            <a:avLst/>
          </a:prstGeom>
          <a:noFill/>
        </p:spPr>
        <p:txBody>
          <a:bodyPr wrap="none" rtlCol="0">
            <a:spAutoFit/>
          </a:bodyPr>
          <a:lstStyle/>
          <a:p>
            <a:pPr algn="l"/>
            <a:r>
              <a:rPr lang="en-US" altLang="zh-CN" dirty="0">
                <a:latin typeface="+mn-ea"/>
              </a:rPr>
              <a:t>2012</a:t>
            </a:r>
            <a:r>
              <a:rPr lang="zh-CN" altLang="en-US" dirty="0">
                <a:latin typeface="+mn-ea"/>
              </a:rPr>
              <a:t>年</a:t>
            </a:r>
            <a:endParaRPr lang="en-CN" dirty="0">
              <a:latin typeface="+mn-ea"/>
            </a:endParaRPr>
          </a:p>
        </p:txBody>
      </p:sp>
      <p:sp>
        <p:nvSpPr>
          <p:cNvPr id="12" name="TextBox 11">
            <a:extLst>
              <a:ext uri="{FF2B5EF4-FFF2-40B4-BE49-F238E27FC236}">
                <a16:creationId xmlns:a16="http://schemas.microsoft.com/office/drawing/2014/main" id="{C7E92CC2-D2CB-1A45-9FF1-940535128BBD}"/>
              </a:ext>
            </a:extLst>
          </p:cNvPr>
          <p:cNvSpPr txBox="1"/>
          <p:nvPr/>
        </p:nvSpPr>
        <p:spPr>
          <a:xfrm>
            <a:off x="7498546" y="3677696"/>
            <a:ext cx="954107" cy="369332"/>
          </a:xfrm>
          <a:prstGeom prst="rect">
            <a:avLst/>
          </a:prstGeom>
          <a:noFill/>
        </p:spPr>
        <p:txBody>
          <a:bodyPr wrap="none" rtlCol="0">
            <a:spAutoFit/>
          </a:bodyPr>
          <a:lstStyle/>
          <a:p>
            <a:r>
              <a:rPr lang="en-US" altLang="zh-CN" dirty="0">
                <a:latin typeface="+mn-ea"/>
              </a:rPr>
              <a:t>2014</a:t>
            </a:r>
            <a:r>
              <a:rPr lang="zh-CN" altLang="en-US" dirty="0">
                <a:latin typeface="+mn-ea"/>
              </a:rPr>
              <a:t>年</a:t>
            </a:r>
            <a:endParaRPr lang="en-CN" dirty="0">
              <a:latin typeface="+mn-ea"/>
            </a:endParaRPr>
          </a:p>
        </p:txBody>
      </p:sp>
      <p:sp>
        <p:nvSpPr>
          <p:cNvPr id="13" name="TextBox 12">
            <a:extLst>
              <a:ext uri="{FF2B5EF4-FFF2-40B4-BE49-F238E27FC236}">
                <a16:creationId xmlns:a16="http://schemas.microsoft.com/office/drawing/2014/main" id="{F05C96B6-C020-7047-AAD4-D7375AE89959}"/>
              </a:ext>
            </a:extLst>
          </p:cNvPr>
          <p:cNvSpPr txBox="1"/>
          <p:nvPr/>
        </p:nvSpPr>
        <p:spPr>
          <a:xfrm>
            <a:off x="9584267" y="4920602"/>
            <a:ext cx="954107" cy="369332"/>
          </a:xfrm>
          <a:prstGeom prst="rect">
            <a:avLst/>
          </a:prstGeom>
          <a:noFill/>
        </p:spPr>
        <p:txBody>
          <a:bodyPr wrap="none" rtlCol="0">
            <a:spAutoFit/>
          </a:bodyPr>
          <a:lstStyle/>
          <a:p>
            <a:pPr algn="l"/>
            <a:r>
              <a:rPr lang="en-US" altLang="zh-CN" dirty="0">
                <a:latin typeface="+mn-ea"/>
              </a:rPr>
              <a:t>2015</a:t>
            </a:r>
            <a:r>
              <a:rPr lang="zh-CN" altLang="en-US" dirty="0">
                <a:latin typeface="+mn-ea"/>
              </a:rPr>
              <a:t>年</a:t>
            </a:r>
            <a:endParaRPr lang="en-CN" dirty="0">
              <a:latin typeface="+mn-ea"/>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50</a:t>
            </a:fld>
            <a:endParaRPr lang="zh-CN" altLang="en-US" dirty="0"/>
          </a:p>
        </p:txBody>
      </p:sp>
    </p:spTree>
    <p:extLst>
      <p:ext uri="{BB962C8B-B14F-4D97-AF65-F5344CB8AC3E}">
        <p14:creationId xmlns:p14="http://schemas.microsoft.com/office/powerpoint/2010/main" val="1911469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LeNet</a:t>
            </a:r>
            <a:endParaRPr lang="zh-CN" altLang="en-US" dirty="0"/>
          </a:p>
        </p:txBody>
      </p:sp>
      <p:sp>
        <p:nvSpPr>
          <p:cNvPr id="2" name="TextBox 1">
            <a:extLst>
              <a:ext uri="{FF2B5EF4-FFF2-40B4-BE49-F238E27FC236}">
                <a16:creationId xmlns:a16="http://schemas.microsoft.com/office/drawing/2014/main" id="{C29DC914-045A-9740-86D5-CD09A9604349}"/>
              </a:ext>
            </a:extLst>
          </p:cNvPr>
          <p:cNvSpPr txBox="1"/>
          <p:nvPr/>
        </p:nvSpPr>
        <p:spPr>
          <a:xfrm>
            <a:off x="322202" y="1078655"/>
            <a:ext cx="12076276" cy="499047"/>
          </a:xfrm>
          <a:prstGeom prst="rect">
            <a:avLst/>
          </a:prstGeom>
          <a:noFill/>
        </p:spPr>
        <p:txBody>
          <a:bodyPr wrap="square" rtlCol="0">
            <a:spAutoFit/>
          </a:bodyPr>
          <a:lstStyle/>
          <a:p>
            <a:pPr marL="285750" indent="-285750" algn="l">
              <a:lnSpc>
                <a:spcPct val="150000"/>
              </a:lnSpc>
              <a:buFont typeface="Wingdings" pitchFamily="2" charset="2"/>
              <a:buChar char="Ø"/>
            </a:pPr>
            <a:r>
              <a:rPr lang="en-US" altLang="zh-CN" sz="2000" dirty="0" err="1">
                <a:latin typeface="+mn-ea"/>
              </a:rPr>
              <a:t>LeNet</a:t>
            </a:r>
            <a:r>
              <a:rPr lang="en-US" altLang="zh-CN" sz="2000" dirty="0">
                <a:latin typeface="+mn-ea"/>
              </a:rPr>
              <a:t>:</a:t>
            </a:r>
            <a:r>
              <a:rPr lang="zh-CN" altLang="en-US" sz="2000" dirty="0">
                <a:latin typeface="+mn-ea"/>
              </a:rPr>
              <a:t> </a:t>
            </a:r>
            <a:r>
              <a:rPr lang="zh-CN" altLang="en-US" sz="2000" b="0" i="0" dirty="0">
                <a:effectLst/>
                <a:latin typeface="Arial" panose="020B0604020202020204" pitchFamily="34" charset="0"/>
              </a:rPr>
              <a:t>在</a:t>
            </a:r>
            <a:r>
              <a:rPr lang="en-US" altLang="zh-CN" sz="2000" b="0" i="0" dirty="0">
                <a:effectLst/>
                <a:latin typeface="Arial" panose="020B0604020202020204" pitchFamily="34" charset="0"/>
              </a:rPr>
              <a:t>80</a:t>
            </a:r>
            <a:r>
              <a:rPr lang="zh-CN" altLang="en-US" sz="2000" b="0" i="0" dirty="0">
                <a:effectLst/>
                <a:latin typeface="Arial" panose="020B0604020202020204" pitchFamily="34" charset="0"/>
              </a:rPr>
              <a:t>年代末期在银行和邮局等</a:t>
            </a:r>
            <a:r>
              <a:rPr lang="zh-CN" altLang="en-US" sz="2000" b="0" i="0" dirty="0">
                <a:solidFill>
                  <a:srgbClr val="F73131"/>
                </a:solidFill>
                <a:effectLst/>
                <a:latin typeface="Arial" panose="020B0604020202020204" pitchFamily="34" charset="0"/>
              </a:rPr>
              <a:t>识别手写数字</a:t>
            </a:r>
            <a:r>
              <a:rPr lang="zh-CN" altLang="en-US" sz="2000" b="0" i="0" dirty="0">
                <a:effectLst/>
                <a:latin typeface="Arial" panose="020B0604020202020204" pitchFamily="34" charset="0"/>
              </a:rPr>
              <a:t>处于支配的地位</a:t>
            </a:r>
            <a:r>
              <a:rPr lang="zh-CN" altLang="en-US" sz="2000" dirty="0">
                <a:latin typeface="+mn-ea"/>
              </a:rPr>
              <a:t>，名字来源于论文作者</a:t>
            </a:r>
            <a:r>
              <a:rPr lang="en-US" altLang="zh-CN" sz="2000" dirty="0">
                <a:latin typeface="+mn-ea"/>
              </a:rPr>
              <a:t>Y.</a:t>
            </a:r>
            <a:r>
              <a:rPr lang="zh-CN" altLang="en-US" sz="2000" dirty="0">
                <a:latin typeface="+mn-ea"/>
              </a:rPr>
              <a:t> </a:t>
            </a:r>
            <a:r>
              <a:rPr lang="en-US" altLang="zh-CN" sz="2000" dirty="0" err="1">
                <a:latin typeface="+mn-ea"/>
              </a:rPr>
              <a:t>LeCun</a:t>
            </a:r>
            <a:endParaRPr lang="en-US" altLang="zh-CN" sz="2000" dirty="0">
              <a:latin typeface="+mn-ea"/>
            </a:endParaRPr>
          </a:p>
        </p:txBody>
      </p:sp>
      <p:sp>
        <p:nvSpPr>
          <p:cNvPr id="3" name="TextBox 2">
            <a:extLst>
              <a:ext uri="{FF2B5EF4-FFF2-40B4-BE49-F238E27FC236}">
                <a16:creationId xmlns:a16="http://schemas.microsoft.com/office/drawing/2014/main" id="{A6DD84D8-53B4-4A48-8A88-402CF0A252A7}"/>
              </a:ext>
            </a:extLst>
          </p:cNvPr>
          <p:cNvSpPr txBox="1"/>
          <p:nvPr/>
        </p:nvSpPr>
        <p:spPr>
          <a:xfrm>
            <a:off x="685801" y="5703748"/>
            <a:ext cx="10416208" cy="646331"/>
          </a:xfrm>
          <a:prstGeom prst="rect">
            <a:avLst/>
          </a:prstGeom>
          <a:noFill/>
        </p:spPr>
        <p:txBody>
          <a:bodyPr wrap="square" rtlCol="0">
            <a:spAutoFit/>
          </a:bodyPr>
          <a:lstStyle/>
          <a:p>
            <a:r>
              <a:rPr lang="en-GB" dirty="0" err="1"/>
              <a:t>LeCun</a:t>
            </a:r>
            <a:r>
              <a:rPr lang="en-GB" dirty="0"/>
              <a:t>, Y., </a:t>
            </a:r>
            <a:r>
              <a:rPr lang="en-GB" dirty="0" err="1"/>
              <a:t>Bottou</a:t>
            </a:r>
            <a:r>
              <a:rPr lang="en-GB" dirty="0"/>
              <a:t>, L., </a:t>
            </a:r>
            <a:r>
              <a:rPr lang="en-GB" dirty="0" err="1"/>
              <a:t>Bengio</a:t>
            </a:r>
            <a:r>
              <a:rPr lang="en-GB" dirty="0"/>
              <a:t>, Y., &amp; Haffner, P. (1998). </a:t>
            </a:r>
            <a:r>
              <a:rPr lang="en-GB" dirty="0">
                <a:solidFill>
                  <a:srgbClr val="002060"/>
                </a:solidFill>
              </a:rPr>
              <a:t>Gradient-based learning applied to document recognition</a:t>
            </a:r>
            <a:r>
              <a:rPr lang="en-GB" dirty="0"/>
              <a:t>. </a:t>
            </a:r>
            <a:r>
              <a:rPr lang="en-GB" i="1" dirty="0"/>
              <a:t>Proceedings of the IEEE</a:t>
            </a:r>
            <a:r>
              <a:rPr lang="en-GB" dirty="0"/>
              <a:t>, </a:t>
            </a:r>
            <a:r>
              <a:rPr lang="en-GB" i="1" dirty="0"/>
              <a:t>86</a:t>
            </a:r>
            <a:r>
              <a:rPr lang="en-GB" dirty="0"/>
              <a:t>(11), 2278-2324.</a:t>
            </a:r>
            <a:endParaRPr lang="en-CN" dirty="0">
              <a:latin typeface="+mn-ea"/>
            </a:endParaRPr>
          </a:p>
        </p:txBody>
      </p:sp>
      <p:pic>
        <p:nvPicPr>
          <p:cNvPr id="6" name="Picture 5">
            <a:extLst>
              <a:ext uri="{FF2B5EF4-FFF2-40B4-BE49-F238E27FC236}">
                <a16:creationId xmlns:a16="http://schemas.microsoft.com/office/drawing/2014/main" id="{263B2056-7CB8-4632-CC92-0C57C17DA9E6}"/>
              </a:ext>
            </a:extLst>
          </p:cNvPr>
          <p:cNvPicPr>
            <a:picLocks noChangeAspect="1"/>
          </p:cNvPicPr>
          <p:nvPr/>
        </p:nvPicPr>
        <p:blipFill>
          <a:blip r:embed="rId3"/>
          <a:stretch>
            <a:fillRect/>
          </a:stretch>
        </p:blipFill>
        <p:spPr>
          <a:xfrm>
            <a:off x="298236" y="1844855"/>
            <a:ext cx="7772400" cy="3359398"/>
          </a:xfrm>
          <a:prstGeom prst="rect">
            <a:avLst/>
          </a:prstGeom>
        </p:spPr>
      </p:pic>
      <p:pic>
        <p:nvPicPr>
          <p:cNvPr id="5" name="Picture 4">
            <a:extLst>
              <a:ext uri="{FF2B5EF4-FFF2-40B4-BE49-F238E27FC236}">
                <a16:creationId xmlns:a16="http://schemas.microsoft.com/office/drawing/2014/main" id="{3C46226E-C9A8-4538-27CA-3D513DCE7BD6}"/>
              </a:ext>
            </a:extLst>
          </p:cNvPr>
          <p:cNvPicPr>
            <a:picLocks noChangeAspect="1"/>
          </p:cNvPicPr>
          <p:nvPr/>
        </p:nvPicPr>
        <p:blipFill>
          <a:blip r:embed="rId4"/>
          <a:stretch>
            <a:fillRect/>
          </a:stretch>
        </p:blipFill>
        <p:spPr>
          <a:xfrm>
            <a:off x="5480264" y="2527230"/>
            <a:ext cx="6413500" cy="2882900"/>
          </a:xfrm>
          <a:prstGeom prst="rect">
            <a:avLst/>
          </a:prstGeom>
        </p:spPr>
      </p:pic>
      <p:sp>
        <p:nvSpPr>
          <p:cNvPr id="7" name="灯片编号占位符 6"/>
          <p:cNvSpPr>
            <a:spLocks noGrp="1"/>
          </p:cNvSpPr>
          <p:nvPr>
            <p:ph type="sldNum" sz="quarter" idx="14"/>
          </p:nvPr>
        </p:nvSpPr>
        <p:spPr/>
        <p:txBody>
          <a:bodyPr/>
          <a:lstStyle/>
          <a:p>
            <a:fld id="{AF69888C-E133-43D9-A638-B5C95925B91C}" type="slidenum">
              <a:rPr lang="zh-CN" altLang="en-US" smtClean="0"/>
              <a:t>51</a:t>
            </a:fld>
            <a:endParaRPr lang="zh-CN" altLang="en-US" dirty="0"/>
          </a:p>
        </p:txBody>
      </p:sp>
    </p:spTree>
    <p:extLst>
      <p:ext uri="{BB962C8B-B14F-4D97-AF65-F5344CB8AC3E}">
        <p14:creationId xmlns:p14="http://schemas.microsoft.com/office/powerpoint/2010/main" val="288110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LeNet</a:t>
            </a:r>
            <a:endParaRPr lang="zh-CN" altLang="en-US" dirty="0"/>
          </a:p>
        </p:txBody>
      </p:sp>
      <p:sp>
        <p:nvSpPr>
          <p:cNvPr id="2" name="TextBox 1">
            <a:extLst>
              <a:ext uri="{FF2B5EF4-FFF2-40B4-BE49-F238E27FC236}">
                <a16:creationId xmlns:a16="http://schemas.microsoft.com/office/drawing/2014/main" id="{C29DC914-045A-9740-86D5-CD09A9604349}"/>
              </a:ext>
            </a:extLst>
          </p:cNvPr>
          <p:cNvSpPr txBox="1"/>
          <p:nvPr/>
        </p:nvSpPr>
        <p:spPr>
          <a:xfrm>
            <a:off x="322202" y="1078655"/>
            <a:ext cx="12076276" cy="1422890"/>
          </a:xfrm>
          <a:prstGeom prst="rect">
            <a:avLst/>
          </a:prstGeom>
          <a:noFill/>
        </p:spPr>
        <p:txBody>
          <a:bodyPr wrap="square" rtlCol="0">
            <a:spAutoFit/>
          </a:bodyPr>
          <a:lstStyle/>
          <a:p>
            <a:pPr marL="285750" indent="-285750" algn="l">
              <a:lnSpc>
                <a:spcPct val="150000"/>
              </a:lnSpc>
              <a:buFont typeface="Wingdings" pitchFamily="2" charset="2"/>
              <a:buChar char="Ø"/>
            </a:pPr>
            <a:r>
              <a:rPr lang="en-US" altLang="zh-CN" sz="2000" dirty="0" err="1">
                <a:latin typeface="+mn-ea"/>
              </a:rPr>
              <a:t>LeNet</a:t>
            </a:r>
            <a:r>
              <a:rPr lang="en-US" altLang="zh-CN" sz="2000" dirty="0">
                <a:latin typeface="+mn-ea"/>
              </a:rPr>
              <a:t>:</a:t>
            </a:r>
            <a:r>
              <a:rPr lang="zh-CN" altLang="en-US" sz="2000" dirty="0">
                <a:latin typeface="+mn-ea"/>
              </a:rPr>
              <a:t> </a:t>
            </a:r>
            <a:r>
              <a:rPr lang="zh-CN" altLang="en-US" sz="2000" b="0" i="0" dirty="0">
                <a:effectLst/>
                <a:latin typeface="Arial" panose="020B0604020202020204" pitchFamily="34" charset="0"/>
              </a:rPr>
              <a:t>在</a:t>
            </a:r>
            <a:r>
              <a:rPr lang="en-US" altLang="zh-CN" sz="2000" b="0" i="0" dirty="0">
                <a:effectLst/>
                <a:latin typeface="Arial" panose="020B0604020202020204" pitchFamily="34" charset="0"/>
              </a:rPr>
              <a:t>80</a:t>
            </a:r>
            <a:r>
              <a:rPr lang="zh-CN" altLang="en-US" sz="2000" b="0" i="0" dirty="0">
                <a:effectLst/>
                <a:latin typeface="Arial" panose="020B0604020202020204" pitchFamily="34" charset="0"/>
              </a:rPr>
              <a:t>年代末期在银行和邮局等</a:t>
            </a:r>
            <a:r>
              <a:rPr lang="zh-CN" altLang="en-US" sz="2000" b="0" i="0" dirty="0">
                <a:solidFill>
                  <a:srgbClr val="F73131"/>
                </a:solidFill>
                <a:effectLst/>
                <a:latin typeface="Arial" panose="020B0604020202020204" pitchFamily="34" charset="0"/>
              </a:rPr>
              <a:t>识别手写数字</a:t>
            </a:r>
            <a:r>
              <a:rPr lang="zh-CN" altLang="en-US" sz="2000" b="0" i="0" dirty="0">
                <a:effectLst/>
                <a:latin typeface="Arial" panose="020B0604020202020204" pitchFamily="34" charset="0"/>
              </a:rPr>
              <a:t>处于支配的地位</a:t>
            </a:r>
            <a:r>
              <a:rPr lang="zh-CN" altLang="en-US" sz="2000" dirty="0">
                <a:latin typeface="+mn-ea"/>
              </a:rPr>
              <a:t>，名字来源于论文作者</a:t>
            </a:r>
            <a:r>
              <a:rPr lang="en-US" altLang="zh-CN" sz="2000" dirty="0">
                <a:latin typeface="+mn-ea"/>
              </a:rPr>
              <a:t>Y.</a:t>
            </a:r>
            <a:r>
              <a:rPr lang="zh-CN" altLang="en-US" sz="2000" dirty="0">
                <a:latin typeface="+mn-ea"/>
              </a:rPr>
              <a:t> </a:t>
            </a:r>
            <a:r>
              <a:rPr lang="en-US" altLang="zh-CN" sz="2000" dirty="0" err="1">
                <a:latin typeface="+mn-ea"/>
              </a:rPr>
              <a:t>LeCun</a:t>
            </a:r>
            <a:endParaRPr lang="en-US" altLang="zh-CN" sz="2000" dirty="0">
              <a:latin typeface="+mn-ea"/>
            </a:endParaRPr>
          </a:p>
          <a:p>
            <a:pPr marL="285750" indent="-285750" algn="l">
              <a:lnSpc>
                <a:spcPct val="150000"/>
              </a:lnSpc>
              <a:buFont typeface="Wingdings" pitchFamily="2" charset="2"/>
              <a:buChar char="Ø"/>
            </a:pPr>
            <a:r>
              <a:rPr lang="en-US" altLang="zh-CN" sz="2000" dirty="0" err="1">
                <a:latin typeface="+mn-ea"/>
              </a:rPr>
              <a:t>LeNet</a:t>
            </a:r>
            <a:r>
              <a:rPr lang="zh-CN" altLang="en-US" sz="2000" dirty="0">
                <a:latin typeface="+mn-ea"/>
              </a:rPr>
              <a:t>展示了通过梯度下降训练卷积神经网络可以达到手写数字识别在当时最好的结果</a:t>
            </a:r>
            <a:endParaRPr lang="en-US" altLang="zh-CN" sz="2000" dirty="0">
              <a:latin typeface="+mn-ea"/>
            </a:endParaRPr>
          </a:p>
          <a:p>
            <a:pPr marL="285750" indent="-285750">
              <a:lnSpc>
                <a:spcPct val="150000"/>
              </a:lnSpc>
              <a:buFont typeface="Wingdings" pitchFamily="2" charset="2"/>
              <a:buChar char="Ø"/>
            </a:pPr>
            <a:r>
              <a:rPr lang="zh-CN" altLang="en-US" sz="2000" dirty="0">
                <a:latin typeface="+mn-ea"/>
              </a:rPr>
              <a:t>是卷积神经网络奠基性的工作， </a:t>
            </a:r>
            <a:r>
              <a:rPr lang="en-GB" sz="2000" dirty="0">
                <a:latin typeface="+mn-ea"/>
              </a:rPr>
              <a:t>CNN</a:t>
            </a:r>
            <a:r>
              <a:rPr lang="zh-CN" altLang="en-US" sz="2000" dirty="0">
                <a:latin typeface="+mn-ea"/>
              </a:rPr>
              <a:t>的三个特性：</a:t>
            </a:r>
            <a:r>
              <a:rPr lang="en-US" altLang="zh-CN" sz="2000" dirty="0">
                <a:latin typeface="+mn-ea"/>
              </a:rPr>
              <a:t>1.</a:t>
            </a:r>
            <a:r>
              <a:rPr lang="zh-CN" altLang="en-US" sz="2000" dirty="0">
                <a:latin typeface="+mn-ea"/>
              </a:rPr>
              <a:t>局部感知、</a:t>
            </a:r>
            <a:r>
              <a:rPr lang="en-US" altLang="zh-CN" sz="2000" dirty="0">
                <a:latin typeface="+mn-ea"/>
              </a:rPr>
              <a:t>2.</a:t>
            </a:r>
            <a:r>
              <a:rPr lang="zh-CN" altLang="en-US" sz="2000" dirty="0">
                <a:latin typeface="+mn-ea"/>
              </a:rPr>
              <a:t>下采样、</a:t>
            </a:r>
            <a:r>
              <a:rPr lang="en-US" altLang="zh-CN" sz="2000" dirty="0">
                <a:latin typeface="+mn-ea"/>
              </a:rPr>
              <a:t>3.</a:t>
            </a:r>
            <a:r>
              <a:rPr lang="zh-CN" altLang="en-US" sz="2000" dirty="0">
                <a:latin typeface="+mn-ea"/>
              </a:rPr>
              <a:t>权值共享</a:t>
            </a:r>
            <a:endParaRPr lang="en-CN" sz="2000" dirty="0">
              <a:latin typeface="+mn-ea"/>
            </a:endParaRPr>
          </a:p>
        </p:txBody>
      </p:sp>
      <p:sp>
        <p:nvSpPr>
          <p:cNvPr id="3" name="TextBox 2">
            <a:extLst>
              <a:ext uri="{FF2B5EF4-FFF2-40B4-BE49-F238E27FC236}">
                <a16:creationId xmlns:a16="http://schemas.microsoft.com/office/drawing/2014/main" id="{A6DD84D8-53B4-4A48-8A88-402CF0A252A7}"/>
              </a:ext>
            </a:extLst>
          </p:cNvPr>
          <p:cNvSpPr txBox="1"/>
          <p:nvPr/>
        </p:nvSpPr>
        <p:spPr>
          <a:xfrm>
            <a:off x="685801" y="5703748"/>
            <a:ext cx="10416208" cy="646331"/>
          </a:xfrm>
          <a:prstGeom prst="rect">
            <a:avLst/>
          </a:prstGeom>
          <a:noFill/>
        </p:spPr>
        <p:txBody>
          <a:bodyPr wrap="square" rtlCol="0">
            <a:spAutoFit/>
          </a:bodyPr>
          <a:lstStyle/>
          <a:p>
            <a:r>
              <a:rPr lang="en-GB" dirty="0" err="1"/>
              <a:t>LeCun</a:t>
            </a:r>
            <a:r>
              <a:rPr lang="en-GB" dirty="0"/>
              <a:t>, Y., </a:t>
            </a:r>
            <a:r>
              <a:rPr lang="en-GB" dirty="0" err="1"/>
              <a:t>Bottou</a:t>
            </a:r>
            <a:r>
              <a:rPr lang="en-GB" dirty="0"/>
              <a:t>, L., </a:t>
            </a:r>
            <a:r>
              <a:rPr lang="en-GB" dirty="0" err="1"/>
              <a:t>Bengio</a:t>
            </a:r>
            <a:r>
              <a:rPr lang="en-GB" dirty="0"/>
              <a:t>, Y., &amp; Haffner, P. (1998). </a:t>
            </a:r>
            <a:r>
              <a:rPr lang="en-GB" dirty="0">
                <a:solidFill>
                  <a:srgbClr val="002060"/>
                </a:solidFill>
              </a:rPr>
              <a:t>Gradient-based learning applied to document recognition</a:t>
            </a:r>
            <a:r>
              <a:rPr lang="en-GB" dirty="0"/>
              <a:t>. </a:t>
            </a:r>
            <a:r>
              <a:rPr lang="en-GB" i="1" dirty="0"/>
              <a:t>Proceedings of the IEEE</a:t>
            </a:r>
            <a:r>
              <a:rPr lang="en-GB" dirty="0"/>
              <a:t>, </a:t>
            </a:r>
            <a:r>
              <a:rPr lang="en-GB" i="1" dirty="0"/>
              <a:t>86</a:t>
            </a:r>
            <a:r>
              <a:rPr lang="en-GB" dirty="0"/>
              <a:t>(11), 2278-2324.</a:t>
            </a:r>
            <a:endParaRPr lang="en-CN" dirty="0">
              <a:latin typeface="+mn-ea"/>
            </a:endParaRPr>
          </a:p>
        </p:txBody>
      </p:sp>
      <p:sp>
        <p:nvSpPr>
          <p:cNvPr id="7" name="TextBox 6">
            <a:extLst>
              <a:ext uri="{FF2B5EF4-FFF2-40B4-BE49-F238E27FC236}">
                <a16:creationId xmlns:a16="http://schemas.microsoft.com/office/drawing/2014/main" id="{E21B1782-2DEF-454E-863B-DDA39BE35E33}"/>
              </a:ext>
            </a:extLst>
          </p:cNvPr>
          <p:cNvSpPr txBox="1"/>
          <p:nvPr/>
        </p:nvSpPr>
        <p:spPr>
          <a:xfrm>
            <a:off x="785988" y="3620727"/>
            <a:ext cx="1821346" cy="400110"/>
          </a:xfrm>
          <a:prstGeom prst="rect">
            <a:avLst/>
          </a:prstGeom>
          <a:noFill/>
        </p:spPr>
        <p:txBody>
          <a:bodyPr wrap="square">
            <a:spAutoFit/>
          </a:bodyPr>
          <a:lstStyle/>
          <a:p>
            <a:pPr algn="l"/>
            <a:r>
              <a:rPr lang="en-GB" sz="2000" b="1" i="0" dirty="0">
                <a:solidFill>
                  <a:srgbClr val="303133"/>
                </a:solidFill>
                <a:effectLst/>
                <a:latin typeface="Helvetica Neue" panose="02000503000000020004" pitchFamily="2" charset="0"/>
              </a:rPr>
              <a:t>M</a:t>
            </a:r>
            <a:r>
              <a:rPr lang="en-US" altLang="zh-CN" sz="2000" b="1" dirty="0">
                <a:solidFill>
                  <a:srgbClr val="303133"/>
                </a:solidFill>
                <a:latin typeface="Helvetica Neue" panose="02000503000000020004" pitchFamily="2" charset="0"/>
              </a:rPr>
              <a:t>NIST</a:t>
            </a:r>
            <a:r>
              <a:rPr lang="zh-CN" altLang="en-US" sz="2000" b="1" i="0" dirty="0">
                <a:solidFill>
                  <a:srgbClr val="303133"/>
                </a:solidFill>
                <a:effectLst/>
                <a:latin typeface="Helvetica Neue" panose="02000503000000020004" pitchFamily="2" charset="0"/>
              </a:rPr>
              <a:t>数据集</a:t>
            </a:r>
          </a:p>
        </p:txBody>
      </p:sp>
      <p:sp>
        <p:nvSpPr>
          <p:cNvPr id="9" name="TextBox 8">
            <a:extLst>
              <a:ext uri="{FF2B5EF4-FFF2-40B4-BE49-F238E27FC236}">
                <a16:creationId xmlns:a16="http://schemas.microsoft.com/office/drawing/2014/main" id="{8EB84FF2-37D8-9F49-9F48-C1AD92DC2CA7}"/>
              </a:ext>
            </a:extLst>
          </p:cNvPr>
          <p:cNvSpPr txBox="1"/>
          <p:nvPr/>
        </p:nvSpPr>
        <p:spPr>
          <a:xfrm>
            <a:off x="785988" y="3956530"/>
            <a:ext cx="6509334" cy="338554"/>
          </a:xfrm>
          <a:prstGeom prst="rect">
            <a:avLst/>
          </a:prstGeom>
          <a:noFill/>
        </p:spPr>
        <p:txBody>
          <a:bodyPr wrap="square">
            <a:spAutoFit/>
          </a:bodyPr>
          <a:lstStyle/>
          <a:p>
            <a:r>
              <a:rPr lang="zh-CN" altLang="en-US" sz="1600" b="0" i="0" dirty="0">
                <a:effectLst/>
                <a:latin typeface="Helvetica Neue" panose="02000503000000020004" pitchFamily="2" charset="0"/>
              </a:rPr>
              <a:t>手写体数字的图片数据集：</a:t>
            </a:r>
            <a:r>
              <a:rPr lang="en-GB" sz="1600" dirty="0">
                <a:hlinkClick r:id="rId3">
                  <a:extLst>
                    <a:ext uri="{A12FA001-AC4F-418D-AE19-62706E023703}">
                      <ahyp:hlinkClr xmlns:ahyp="http://schemas.microsoft.com/office/drawing/2018/hyperlinkcolor" val="tx"/>
                    </a:ext>
                  </a:extLst>
                </a:hlinkClick>
              </a:rPr>
              <a:t>http://yann.lecun.com/exdb/mnist/</a:t>
            </a:r>
            <a:endParaRPr lang="en-CN" sz="1600" dirty="0"/>
          </a:p>
        </p:txBody>
      </p:sp>
      <p:sp>
        <p:nvSpPr>
          <p:cNvPr id="10" name="TextBox 9">
            <a:extLst>
              <a:ext uri="{FF2B5EF4-FFF2-40B4-BE49-F238E27FC236}">
                <a16:creationId xmlns:a16="http://schemas.microsoft.com/office/drawing/2014/main" id="{FD2A8140-4466-7046-A168-2821F1F6D0CB}"/>
              </a:ext>
            </a:extLst>
          </p:cNvPr>
          <p:cNvSpPr txBox="1"/>
          <p:nvPr/>
        </p:nvSpPr>
        <p:spPr>
          <a:xfrm>
            <a:off x="785987" y="4239709"/>
            <a:ext cx="6509333" cy="1015663"/>
          </a:xfrm>
          <a:prstGeom prst="rect">
            <a:avLst/>
          </a:prstGeom>
          <a:noFill/>
        </p:spPr>
        <p:txBody>
          <a:bodyPr wrap="square" rtlCol="0">
            <a:spAutoFit/>
          </a:bodyPr>
          <a:lstStyle/>
          <a:p>
            <a:r>
              <a:rPr lang="zh-CN" altLang="en-US" sz="2000" dirty="0"/>
              <a:t>训练集一共包含了 </a:t>
            </a:r>
            <a:r>
              <a:rPr lang="en-US" altLang="zh-CN" sz="2000" dirty="0"/>
              <a:t>60,000</a:t>
            </a:r>
            <a:r>
              <a:rPr lang="zh-CN" altLang="en-US" sz="2000" dirty="0"/>
              <a:t>（</a:t>
            </a:r>
            <a:r>
              <a:rPr lang="en-US" altLang="zh-CN" sz="2000" dirty="0"/>
              <a:t>28</a:t>
            </a:r>
            <a:r>
              <a:rPr lang="zh-CN" altLang="en-US" sz="2000" dirty="0"/>
              <a:t>*</a:t>
            </a:r>
            <a:r>
              <a:rPr lang="en-US" altLang="zh-CN" sz="2000" dirty="0"/>
              <a:t>28</a:t>
            </a:r>
            <a:r>
              <a:rPr lang="zh-CN" altLang="en-US" sz="2000" dirty="0"/>
              <a:t>）</a:t>
            </a:r>
            <a:r>
              <a:rPr lang="en-US" altLang="zh-CN" sz="2000" dirty="0"/>
              <a:t> </a:t>
            </a:r>
            <a:r>
              <a:rPr lang="zh-CN" altLang="en-US" sz="2000" dirty="0"/>
              <a:t>张图像和标签</a:t>
            </a:r>
            <a:endParaRPr lang="en-US" altLang="zh-CN" sz="2000" dirty="0"/>
          </a:p>
          <a:p>
            <a:r>
              <a:rPr lang="zh-CN" altLang="en-US" sz="2000" dirty="0"/>
              <a:t>测试集一共包含了 </a:t>
            </a:r>
            <a:r>
              <a:rPr lang="en-US" altLang="zh-CN" sz="2000" dirty="0"/>
              <a:t>10,000 </a:t>
            </a:r>
            <a:r>
              <a:rPr lang="zh-CN" altLang="en-US" sz="2000" dirty="0"/>
              <a:t>（</a:t>
            </a:r>
            <a:r>
              <a:rPr lang="en-US" altLang="zh-CN" sz="2000" dirty="0"/>
              <a:t>28</a:t>
            </a:r>
            <a:r>
              <a:rPr lang="zh-CN" altLang="en-US" sz="2000" dirty="0"/>
              <a:t>*</a:t>
            </a:r>
            <a:r>
              <a:rPr lang="en-US" altLang="zh-CN" sz="2000" dirty="0"/>
              <a:t>28</a:t>
            </a:r>
            <a:r>
              <a:rPr lang="zh-CN" altLang="en-US" sz="2000" dirty="0"/>
              <a:t>）张图像和标签</a:t>
            </a:r>
            <a:endParaRPr lang="en-US" altLang="zh-CN" sz="2000" dirty="0"/>
          </a:p>
          <a:p>
            <a:r>
              <a:rPr lang="en-US" altLang="zh-CN" sz="2000" dirty="0">
                <a:latin typeface="+mn-ea"/>
              </a:rPr>
              <a:t>10</a:t>
            </a:r>
            <a:r>
              <a:rPr lang="zh-CN" altLang="en-US" sz="2000" dirty="0">
                <a:latin typeface="+mn-ea"/>
              </a:rPr>
              <a:t>分类问题</a:t>
            </a:r>
            <a:endParaRPr lang="en-CN" sz="2000" dirty="0">
              <a:latin typeface="+mn-ea"/>
            </a:endParaRPr>
          </a:p>
        </p:txBody>
      </p:sp>
      <p:pic>
        <p:nvPicPr>
          <p:cNvPr id="13314" name="Picture 2">
            <a:extLst>
              <a:ext uri="{FF2B5EF4-FFF2-40B4-BE49-F238E27FC236}">
                <a16:creationId xmlns:a16="http://schemas.microsoft.com/office/drawing/2014/main" id="{08963422-AEAC-EA4B-A93C-0E6CA2A83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322" y="2987217"/>
            <a:ext cx="3459922" cy="250498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79F0169-FC00-EB47-8A33-9DC5497AACB7}"/>
              </a:ext>
            </a:extLst>
          </p:cNvPr>
          <p:cNvSpPr/>
          <p:nvPr/>
        </p:nvSpPr>
        <p:spPr>
          <a:xfrm>
            <a:off x="685801" y="2894287"/>
            <a:ext cx="10644808" cy="273304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灯片编号占位符 4"/>
          <p:cNvSpPr>
            <a:spLocks noGrp="1"/>
          </p:cNvSpPr>
          <p:nvPr>
            <p:ph type="sldNum" sz="quarter" idx="14"/>
          </p:nvPr>
        </p:nvSpPr>
        <p:spPr/>
        <p:txBody>
          <a:bodyPr/>
          <a:lstStyle/>
          <a:p>
            <a:fld id="{AF69888C-E133-43D9-A638-B5C95925B91C}" type="slidenum">
              <a:rPr lang="zh-CN" altLang="en-US" smtClean="0"/>
              <a:t>52</a:t>
            </a:fld>
            <a:endParaRPr lang="zh-CN" altLang="en-US" dirty="0"/>
          </a:p>
        </p:txBody>
      </p:sp>
    </p:spTree>
    <p:extLst>
      <p:ext uri="{BB962C8B-B14F-4D97-AF65-F5344CB8AC3E}">
        <p14:creationId xmlns:p14="http://schemas.microsoft.com/office/powerpoint/2010/main" val="3011867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LeNet</a:t>
            </a:r>
            <a:endParaRPr lang="zh-CN" altLang="en-US" dirty="0"/>
          </a:p>
        </p:txBody>
      </p:sp>
      <p:sp>
        <p:nvSpPr>
          <p:cNvPr id="12" name="TextBox 11">
            <a:extLst>
              <a:ext uri="{FF2B5EF4-FFF2-40B4-BE49-F238E27FC236}">
                <a16:creationId xmlns:a16="http://schemas.microsoft.com/office/drawing/2014/main" id="{E07AED38-6122-6F42-A610-D8E13740618F}"/>
              </a:ext>
            </a:extLst>
          </p:cNvPr>
          <p:cNvSpPr txBox="1"/>
          <p:nvPr/>
        </p:nvSpPr>
        <p:spPr>
          <a:xfrm>
            <a:off x="1093265" y="5114869"/>
            <a:ext cx="10270940" cy="1477328"/>
          </a:xfrm>
          <a:prstGeom prst="rect">
            <a:avLst/>
          </a:prstGeom>
          <a:noFill/>
        </p:spPr>
        <p:txBody>
          <a:bodyPr wrap="square" rtlCol="0">
            <a:spAutoFit/>
          </a:bodyPr>
          <a:lstStyle/>
          <a:p>
            <a:pPr marL="285750" indent="-285750">
              <a:buFont typeface="Wingdings" pitchFamily="2" charset="2"/>
              <a:buChar char="Ø"/>
            </a:pPr>
            <a:r>
              <a:rPr lang="zh-CN" altLang="en-US" dirty="0"/>
              <a:t>每个卷积层都使用</a:t>
            </a:r>
            <a:r>
              <a:rPr lang="en-US" altLang="zh-CN" dirty="0"/>
              <a:t>5×5</a:t>
            </a:r>
            <a:r>
              <a:rPr lang="zh-CN" altLang="en-US" dirty="0"/>
              <a:t>的卷积核，并在输出上使用</a:t>
            </a:r>
            <a:r>
              <a:rPr lang="en-GB" dirty="0"/>
              <a:t>sigmoid</a:t>
            </a:r>
            <a:r>
              <a:rPr lang="zh-CN" altLang="en-US" dirty="0"/>
              <a:t>激活函数。</a:t>
            </a:r>
            <a:endParaRPr lang="en-US" altLang="zh-CN" dirty="0"/>
          </a:p>
          <a:p>
            <a:pPr marL="285750" indent="-285750">
              <a:buFont typeface="Wingdings" pitchFamily="2" charset="2"/>
              <a:buChar char="Ø"/>
            </a:pPr>
            <a:r>
              <a:rPr lang="zh-CN" altLang="en-US" dirty="0"/>
              <a:t>第一个卷积层输出通道数为</a:t>
            </a:r>
            <a:r>
              <a:rPr lang="en-US" altLang="zh-CN" dirty="0"/>
              <a:t>6</a:t>
            </a:r>
            <a:r>
              <a:rPr lang="zh-CN" altLang="en-US" dirty="0"/>
              <a:t>，第二个卷积层输出通道数则增加到</a:t>
            </a:r>
            <a:r>
              <a:rPr lang="en-US" altLang="zh-CN" dirty="0"/>
              <a:t>16</a:t>
            </a:r>
            <a:r>
              <a:rPr lang="zh-CN" altLang="en-US" dirty="0"/>
              <a:t>。</a:t>
            </a:r>
          </a:p>
          <a:p>
            <a:pPr marL="285750" indent="-285750">
              <a:buFont typeface="Wingdings" pitchFamily="2" charset="2"/>
              <a:buChar char="Ø"/>
            </a:pPr>
            <a:r>
              <a:rPr lang="zh-CN" altLang="en-US" dirty="0"/>
              <a:t>全连接层块含</a:t>
            </a:r>
            <a:r>
              <a:rPr lang="en-US" altLang="zh-CN" dirty="0"/>
              <a:t>3</a:t>
            </a:r>
            <a:r>
              <a:rPr lang="zh-CN" altLang="en-US" dirty="0"/>
              <a:t>个全连接层。它们的输出个数分别是</a:t>
            </a:r>
            <a:r>
              <a:rPr lang="en-US" altLang="zh-CN" dirty="0"/>
              <a:t>120</a:t>
            </a:r>
            <a:r>
              <a:rPr lang="zh-CN" altLang="en-US" dirty="0"/>
              <a:t>、</a:t>
            </a:r>
            <a:r>
              <a:rPr lang="en-US" altLang="zh-CN" dirty="0"/>
              <a:t>84</a:t>
            </a:r>
            <a:r>
              <a:rPr lang="zh-CN" altLang="en-US" dirty="0"/>
              <a:t>和</a:t>
            </a:r>
            <a:r>
              <a:rPr lang="en-US" altLang="zh-CN" dirty="0"/>
              <a:t>10</a:t>
            </a:r>
            <a:r>
              <a:rPr lang="zh-CN" altLang="en-US" dirty="0"/>
              <a:t>，其中</a:t>
            </a:r>
            <a:r>
              <a:rPr lang="en-US" altLang="zh-CN" dirty="0"/>
              <a:t>10</a:t>
            </a:r>
            <a:r>
              <a:rPr lang="zh-CN" altLang="en-US" dirty="0"/>
              <a:t>为输出的类别个数。</a:t>
            </a:r>
            <a:endParaRPr lang="en-US" altLang="zh-CN" dirty="0"/>
          </a:p>
          <a:p>
            <a:pPr marL="285750" indent="-285750">
              <a:buFont typeface="Wingdings" pitchFamily="2" charset="2"/>
              <a:buChar char="Ø"/>
            </a:pPr>
            <a:r>
              <a:rPr lang="zh-CN" altLang="en-US" dirty="0"/>
              <a:t>卷积层块的两个最大池化层的窗口形状均为</a:t>
            </a:r>
            <a:r>
              <a:rPr lang="en-US" altLang="zh-CN" dirty="0"/>
              <a:t>2×2</a:t>
            </a:r>
            <a:r>
              <a:rPr lang="zh-CN" altLang="en-US" dirty="0"/>
              <a:t>，且步幅为</a:t>
            </a:r>
            <a:r>
              <a:rPr lang="en-US" altLang="zh-CN" dirty="0"/>
              <a:t>2</a:t>
            </a:r>
            <a:r>
              <a:rPr lang="zh-CN" altLang="en-US" dirty="0"/>
              <a:t>。</a:t>
            </a:r>
          </a:p>
          <a:p>
            <a:pPr marL="285750" indent="-285750" algn="l">
              <a:buFont typeface="Wingdings" pitchFamily="2" charset="2"/>
              <a:buChar char="Ø"/>
            </a:pPr>
            <a:endParaRPr lang="en-CN" dirty="0">
              <a:latin typeface="+mn-ea"/>
            </a:endParaRPr>
          </a:p>
        </p:txBody>
      </p:sp>
      <p:pic>
        <p:nvPicPr>
          <p:cNvPr id="1026" name="Picture 2">
            <a:extLst>
              <a:ext uri="{FF2B5EF4-FFF2-40B4-BE49-F238E27FC236}">
                <a16:creationId xmlns:a16="http://schemas.microsoft.com/office/drawing/2014/main" id="{EA2A9275-1E93-95CA-A9BE-2E845731F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553" y="928907"/>
            <a:ext cx="8391118" cy="393552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4"/>
          </p:nvPr>
        </p:nvSpPr>
        <p:spPr/>
        <p:txBody>
          <a:bodyPr/>
          <a:lstStyle/>
          <a:p>
            <a:fld id="{AF69888C-E133-43D9-A638-B5C95925B91C}" type="slidenum">
              <a:rPr lang="zh-CN" altLang="en-US" smtClean="0"/>
              <a:t>53</a:t>
            </a:fld>
            <a:endParaRPr lang="zh-CN" altLang="en-US" dirty="0"/>
          </a:p>
        </p:txBody>
      </p:sp>
    </p:spTree>
    <p:extLst>
      <p:ext uri="{BB962C8B-B14F-4D97-AF65-F5344CB8AC3E}">
        <p14:creationId xmlns:p14="http://schemas.microsoft.com/office/powerpoint/2010/main" val="350572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LeNet</a:t>
            </a:r>
            <a:endParaRPr lang="zh-CN" altLang="en-US" dirty="0"/>
          </a:p>
        </p:txBody>
      </p:sp>
      <p:pic>
        <p:nvPicPr>
          <p:cNvPr id="13" name="Picture 3">
            <a:extLst>
              <a:ext uri="{FF2B5EF4-FFF2-40B4-BE49-F238E27FC236}">
                <a16:creationId xmlns:a16="http://schemas.microsoft.com/office/drawing/2014/main" id="{292F315C-C530-1C49-B63B-7FAA8B9E563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53920" y="4023360"/>
            <a:ext cx="3048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499F608A-E81D-524C-A059-7C05E468F9E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63920" y="4023360"/>
            <a:ext cx="3048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a:extLst>
              <a:ext uri="{FF2B5EF4-FFF2-40B4-BE49-F238E27FC236}">
                <a16:creationId xmlns:a16="http://schemas.microsoft.com/office/drawing/2014/main" id="{FD05D3E6-1CBF-3247-9252-B799DBBBE0F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153920" y="1661160"/>
            <a:ext cx="3048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a:extLst>
              <a:ext uri="{FF2B5EF4-FFF2-40B4-BE49-F238E27FC236}">
                <a16:creationId xmlns:a16="http://schemas.microsoft.com/office/drawing/2014/main" id="{49172AE9-F1B2-AB43-B6D4-D0D3A5F7A1B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963920" y="1661160"/>
            <a:ext cx="3048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90D97E6-4416-AE49-8B4A-EE2044DC1AD2}"/>
              </a:ext>
            </a:extLst>
          </p:cNvPr>
          <p:cNvSpPr txBox="1"/>
          <p:nvPr/>
        </p:nvSpPr>
        <p:spPr>
          <a:xfrm>
            <a:off x="566962" y="1130095"/>
            <a:ext cx="2318263" cy="369332"/>
          </a:xfrm>
          <a:prstGeom prst="rect">
            <a:avLst/>
          </a:prstGeom>
          <a:noFill/>
        </p:spPr>
        <p:txBody>
          <a:bodyPr wrap="none" rtlCol="0">
            <a:spAutoFit/>
          </a:bodyPr>
          <a:lstStyle/>
          <a:p>
            <a:pPr algn="l"/>
            <a:r>
              <a:rPr lang="en-CN" dirty="0">
                <a:latin typeface="+mn-ea"/>
              </a:rPr>
              <a:t>识别信件的邮政编码</a:t>
            </a:r>
            <a:r>
              <a:rPr lang="en-US" altLang="zh-CN" dirty="0">
                <a:latin typeface="+mn-ea"/>
              </a:rPr>
              <a:t>:</a:t>
            </a:r>
            <a:endParaRPr lang="en-CN" dirty="0">
              <a:latin typeface="+mn-ea"/>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54</a:t>
            </a:fld>
            <a:endParaRPr lang="zh-CN" altLang="en-US" dirty="0"/>
          </a:p>
        </p:txBody>
      </p:sp>
    </p:spTree>
    <p:extLst>
      <p:ext uri="{BB962C8B-B14F-4D97-AF65-F5344CB8AC3E}">
        <p14:creationId xmlns:p14="http://schemas.microsoft.com/office/powerpoint/2010/main" val="2117516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LeNet</a:t>
            </a:r>
            <a:endParaRPr lang="zh-CN" altLang="en-US" dirty="0"/>
          </a:p>
        </p:txBody>
      </p:sp>
      <p:sp>
        <p:nvSpPr>
          <p:cNvPr id="2" name="TextBox 1">
            <a:extLst>
              <a:ext uri="{FF2B5EF4-FFF2-40B4-BE49-F238E27FC236}">
                <a16:creationId xmlns:a16="http://schemas.microsoft.com/office/drawing/2014/main" id="{F90D97E6-4416-AE49-8B4A-EE2044DC1AD2}"/>
              </a:ext>
            </a:extLst>
          </p:cNvPr>
          <p:cNvSpPr txBox="1"/>
          <p:nvPr/>
        </p:nvSpPr>
        <p:spPr>
          <a:xfrm>
            <a:off x="566962" y="1130095"/>
            <a:ext cx="2318263" cy="369332"/>
          </a:xfrm>
          <a:prstGeom prst="rect">
            <a:avLst/>
          </a:prstGeom>
          <a:noFill/>
        </p:spPr>
        <p:txBody>
          <a:bodyPr wrap="none" rtlCol="0">
            <a:spAutoFit/>
          </a:bodyPr>
          <a:lstStyle/>
          <a:p>
            <a:pPr algn="l"/>
            <a:r>
              <a:rPr lang="en-CN" dirty="0">
                <a:latin typeface="+mn-ea"/>
              </a:rPr>
              <a:t>识别信件的邮政编码</a:t>
            </a:r>
            <a:r>
              <a:rPr lang="en-US" altLang="zh-CN" dirty="0">
                <a:latin typeface="+mn-ea"/>
              </a:rPr>
              <a:t>:</a:t>
            </a:r>
            <a:endParaRPr lang="en-CN" dirty="0">
              <a:latin typeface="+mn-ea"/>
            </a:endParaRPr>
          </a:p>
        </p:txBody>
      </p:sp>
      <p:pic>
        <p:nvPicPr>
          <p:cNvPr id="8" name="Picture 4">
            <a:extLst>
              <a:ext uri="{FF2B5EF4-FFF2-40B4-BE49-F238E27FC236}">
                <a16:creationId xmlns:a16="http://schemas.microsoft.com/office/drawing/2014/main" id="{9CD05974-D42C-8248-BF04-E0C7B0C6657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32120" y="3947159"/>
            <a:ext cx="3048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DDA50663-DFA8-6345-83B2-80BFA91ED80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74520" y="3947159"/>
            <a:ext cx="3048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C1B6B077-B445-5C48-997F-829333151DB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32120" y="1661159"/>
            <a:ext cx="3048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76A30D0A-12CF-DF43-BD17-84E1CB27E11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874520" y="1661159"/>
            <a:ext cx="3048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4"/>
          </p:nvPr>
        </p:nvSpPr>
        <p:spPr/>
        <p:txBody>
          <a:bodyPr/>
          <a:lstStyle/>
          <a:p>
            <a:fld id="{AF69888C-E133-43D9-A638-B5C95925B91C}" type="slidenum">
              <a:rPr lang="zh-CN" altLang="en-US" smtClean="0"/>
              <a:t>55</a:t>
            </a:fld>
            <a:endParaRPr lang="zh-CN" altLang="en-US" dirty="0"/>
          </a:p>
        </p:txBody>
      </p:sp>
    </p:spTree>
    <p:extLst>
      <p:ext uri="{BB962C8B-B14F-4D97-AF65-F5344CB8AC3E}">
        <p14:creationId xmlns:p14="http://schemas.microsoft.com/office/powerpoint/2010/main" val="2212809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evel 14">
            <a:extLst>
              <a:ext uri="{FF2B5EF4-FFF2-40B4-BE49-F238E27FC236}">
                <a16:creationId xmlns:a16="http://schemas.microsoft.com/office/drawing/2014/main" id="{4C21BFDC-2CCB-D941-AB03-88D66A82A68E}"/>
              </a:ext>
            </a:extLst>
          </p:cNvPr>
          <p:cNvSpPr/>
          <p:nvPr/>
        </p:nvSpPr>
        <p:spPr>
          <a:xfrm>
            <a:off x="806027" y="1253762"/>
            <a:ext cx="10918613" cy="1781360"/>
          </a:xfrm>
          <a:prstGeom prst="bevel">
            <a:avLst>
              <a:gd name="adj" fmla="val 3029"/>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 name="Bevel 4">
            <a:extLst>
              <a:ext uri="{FF2B5EF4-FFF2-40B4-BE49-F238E27FC236}">
                <a16:creationId xmlns:a16="http://schemas.microsoft.com/office/drawing/2014/main" id="{71F8A339-E855-6C44-8F8C-C893D1D0E202}"/>
              </a:ext>
            </a:extLst>
          </p:cNvPr>
          <p:cNvSpPr/>
          <p:nvPr/>
        </p:nvSpPr>
        <p:spPr>
          <a:xfrm>
            <a:off x="806027" y="3149600"/>
            <a:ext cx="10918613" cy="3075093"/>
          </a:xfrm>
          <a:prstGeom prst="bevel">
            <a:avLst>
              <a:gd name="adj" fmla="val 302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LeNet</a:t>
            </a:r>
            <a:endParaRPr lang="zh-CN" altLang="en-US" dirty="0"/>
          </a:p>
        </p:txBody>
      </p:sp>
      <p:sp>
        <p:nvSpPr>
          <p:cNvPr id="3" name="TextBox 2">
            <a:extLst>
              <a:ext uri="{FF2B5EF4-FFF2-40B4-BE49-F238E27FC236}">
                <a16:creationId xmlns:a16="http://schemas.microsoft.com/office/drawing/2014/main" id="{B01582D7-700C-A643-83F4-F89972133C77}"/>
              </a:ext>
            </a:extLst>
          </p:cNvPr>
          <p:cNvSpPr txBox="1"/>
          <p:nvPr/>
        </p:nvSpPr>
        <p:spPr>
          <a:xfrm>
            <a:off x="934720" y="1266615"/>
            <a:ext cx="1107996" cy="461665"/>
          </a:xfrm>
          <a:prstGeom prst="rect">
            <a:avLst/>
          </a:prstGeom>
          <a:noFill/>
        </p:spPr>
        <p:txBody>
          <a:bodyPr wrap="none" rtlCol="0">
            <a:spAutoFit/>
          </a:bodyPr>
          <a:lstStyle/>
          <a:p>
            <a:pPr algn="l"/>
            <a:r>
              <a:rPr lang="en-CN" sz="2400" dirty="0">
                <a:latin typeface="+mn-ea"/>
              </a:rPr>
              <a:t>总结</a:t>
            </a:r>
            <a:r>
              <a:rPr lang="zh-CN" altLang="en-US" sz="2400" dirty="0">
                <a:latin typeface="+mn-ea"/>
              </a:rPr>
              <a:t>：</a:t>
            </a:r>
            <a:endParaRPr lang="en-CN" sz="2400" dirty="0">
              <a:latin typeface="+mn-ea"/>
            </a:endParaRPr>
          </a:p>
        </p:txBody>
      </p:sp>
      <p:sp>
        <p:nvSpPr>
          <p:cNvPr id="12" name="TextBox 11">
            <a:extLst>
              <a:ext uri="{FF2B5EF4-FFF2-40B4-BE49-F238E27FC236}">
                <a16:creationId xmlns:a16="http://schemas.microsoft.com/office/drawing/2014/main" id="{B3D31B7D-07B7-C945-A3F4-F1D0F8BBB2D7}"/>
              </a:ext>
            </a:extLst>
          </p:cNvPr>
          <p:cNvSpPr txBox="1"/>
          <p:nvPr/>
        </p:nvSpPr>
        <p:spPr>
          <a:xfrm>
            <a:off x="934719" y="1531312"/>
            <a:ext cx="10533653" cy="1422890"/>
          </a:xfrm>
          <a:prstGeom prst="rect">
            <a:avLst/>
          </a:prstGeom>
          <a:noFill/>
        </p:spPr>
        <p:txBody>
          <a:bodyPr wrap="none" rtlCol="0">
            <a:spAutoFit/>
          </a:bodyPr>
          <a:lstStyle/>
          <a:p>
            <a:pPr marL="342900" indent="-342900">
              <a:lnSpc>
                <a:spcPct val="150000"/>
              </a:lnSpc>
              <a:buFont typeface="Wingdings" pitchFamily="2" charset="2"/>
              <a:buChar char="Ø"/>
            </a:pPr>
            <a:r>
              <a:rPr lang="en-US" altLang="zh-CN" sz="2000" dirty="0">
                <a:latin typeface="+mn-ea"/>
              </a:rPr>
              <a:t>L</a:t>
            </a:r>
            <a:r>
              <a:rPr lang="en-CN" altLang="zh-CN" sz="2000" dirty="0">
                <a:latin typeface="+mn-ea"/>
              </a:rPr>
              <a:t>e</a:t>
            </a:r>
            <a:r>
              <a:rPr lang="en-US" altLang="zh-CN" sz="2000" dirty="0">
                <a:latin typeface="+mn-ea"/>
              </a:rPr>
              <a:t>Net</a:t>
            </a:r>
            <a:r>
              <a:rPr lang="zh-CN" altLang="en-US" sz="2000" dirty="0">
                <a:latin typeface="+mn-ea"/>
              </a:rPr>
              <a:t>是早期成功的神经网络，包含了现代</a:t>
            </a:r>
            <a:r>
              <a:rPr lang="en-GB" sz="2000" dirty="0">
                <a:latin typeface="+mn-ea"/>
              </a:rPr>
              <a:t>CNN</a:t>
            </a:r>
            <a:r>
              <a:rPr lang="zh-CN" altLang="en-US" sz="2000" dirty="0">
                <a:latin typeface="+mn-ea"/>
              </a:rPr>
              <a:t>网络的基本组件</a:t>
            </a:r>
            <a:r>
              <a:rPr lang="zh-CN" altLang="en-US" dirty="0"/>
              <a:t>。</a:t>
            </a:r>
            <a:endParaRPr lang="en-US" altLang="zh-CN" dirty="0"/>
          </a:p>
          <a:p>
            <a:pPr marL="342900" indent="-342900">
              <a:lnSpc>
                <a:spcPct val="150000"/>
              </a:lnSpc>
              <a:buFont typeface="Wingdings" pitchFamily="2" charset="2"/>
              <a:buChar char="Ø"/>
            </a:pPr>
            <a:r>
              <a:rPr lang="zh-CN" altLang="en-US" sz="2000" dirty="0">
                <a:latin typeface="+mn-ea"/>
              </a:rPr>
              <a:t>卷积层保留输入形状，使图像的像素在高和宽两个方向上的相关性均可能被有效识别。</a:t>
            </a:r>
            <a:endParaRPr lang="en-US" altLang="zh-CN" sz="2000" dirty="0">
              <a:latin typeface="+mn-ea"/>
            </a:endParaRPr>
          </a:p>
          <a:p>
            <a:pPr marL="342900" indent="-342900">
              <a:lnSpc>
                <a:spcPct val="150000"/>
              </a:lnSpc>
              <a:buFont typeface="Wingdings" pitchFamily="2" charset="2"/>
              <a:buChar char="Ø"/>
            </a:pPr>
            <a:r>
              <a:rPr lang="zh-CN" altLang="en-US" sz="2000" dirty="0">
                <a:latin typeface="+mn-ea"/>
              </a:rPr>
              <a:t>卷积层通过滑动窗口将同一卷积核与不同位置的输入重复计算，从而避免参数尺寸过大。</a:t>
            </a:r>
            <a:endParaRPr lang="en-CN" sz="2000" dirty="0">
              <a:latin typeface="+mn-ea"/>
            </a:endParaRPr>
          </a:p>
        </p:txBody>
      </p:sp>
      <p:sp>
        <p:nvSpPr>
          <p:cNvPr id="13" name="TextBox 12">
            <a:extLst>
              <a:ext uri="{FF2B5EF4-FFF2-40B4-BE49-F238E27FC236}">
                <a16:creationId xmlns:a16="http://schemas.microsoft.com/office/drawing/2014/main" id="{41C97BF3-E193-7D46-848F-745DEBDCD55D}"/>
              </a:ext>
            </a:extLst>
          </p:cNvPr>
          <p:cNvSpPr txBox="1"/>
          <p:nvPr/>
        </p:nvSpPr>
        <p:spPr>
          <a:xfrm>
            <a:off x="934720" y="3295177"/>
            <a:ext cx="2087431" cy="461665"/>
          </a:xfrm>
          <a:prstGeom prst="rect">
            <a:avLst/>
          </a:prstGeom>
          <a:noFill/>
        </p:spPr>
        <p:txBody>
          <a:bodyPr wrap="none" rtlCol="0">
            <a:spAutoFit/>
          </a:bodyPr>
          <a:lstStyle/>
          <a:p>
            <a:pPr algn="l"/>
            <a:r>
              <a:rPr lang="zh-CN" altLang="en-US" sz="2400" dirty="0">
                <a:latin typeface="+mn-ea"/>
              </a:rPr>
              <a:t>发展和限制：</a:t>
            </a:r>
            <a:endParaRPr lang="en-CN" sz="2400" dirty="0">
              <a:latin typeface="+mn-ea"/>
            </a:endParaRPr>
          </a:p>
        </p:txBody>
      </p:sp>
      <p:sp>
        <p:nvSpPr>
          <p:cNvPr id="14" name="TextBox 13">
            <a:extLst>
              <a:ext uri="{FF2B5EF4-FFF2-40B4-BE49-F238E27FC236}">
                <a16:creationId xmlns:a16="http://schemas.microsoft.com/office/drawing/2014/main" id="{E56D0DCD-FE12-414A-8E7F-E49254CA5EAB}"/>
              </a:ext>
            </a:extLst>
          </p:cNvPr>
          <p:cNvSpPr txBox="1"/>
          <p:nvPr/>
        </p:nvSpPr>
        <p:spPr>
          <a:xfrm>
            <a:off x="934719" y="3902419"/>
            <a:ext cx="9979014" cy="2346220"/>
          </a:xfrm>
          <a:prstGeom prst="rect">
            <a:avLst/>
          </a:prstGeom>
          <a:noFill/>
        </p:spPr>
        <p:txBody>
          <a:bodyPr wrap="none" rtlCol="0">
            <a:spAutoFit/>
          </a:bodyPr>
          <a:lstStyle/>
          <a:p>
            <a:pPr marL="342900" indent="-342900">
              <a:lnSpc>
                <a:spcPct val="150000"/>
              </a:lnSpc>
              <a:buFont typeface="Wingdings" pitchFamily="2" charset="2"/>
              <a:buChar char="Ø"/>
            </a:pPr>
            <a:r>
              <a:rPr lang="zh-CN" altLang="en-US" sz="2000" dirty="0">
                <a:latin typeface="+mn-ea"/>
              </a:rPr>
              <a:t>神经网络的加速硬件没有大量普及。</a:t>
            </a:r>
            <a:endParaRPr lang="en-US" altLang="zh-CN" sz="2000" dirty="0">
              <a:latin typeface="+mn-ea"/>
            </a:endParaRPr>
          </a:p>
          <a:p>
            <a:pPr marL="342900" indent="-342900">
              <a:lnSpc>
                <a:spcPct val="150000"/>
              </a:lnSpc>
              <a:buFont typeface="Wingdings" pitchFamily="2" charset="2"/>
              <a:buChar char="Ø"/>
            </a:pPr>
            <a:r>
              <a:rPr lang="zh-CN" altLang="en-US" sz="2000" dirty="0">
                <a:latin typeface="+mn-ea"/>
              </a:rPr>
              <a:t>非凸优化算法和参数初始化等理论研究还不够深入，复杂神经网络训练困难。</a:t>
            </a:r>
            <a:endParaRPr lang="en-US" altLang="zh-CN" sz="2000" dirty="0">
              <a:latin typeface="+mn-ea"/>
            </a:endParaRPr>
          </a:p>
          <a:p>
            <a:pPr marL="342900" indent="-342900">
              <a:lnSpc>
                <a:spcPct val="150000"/>
              </a:lnSpc>
              <a:buFont typeface="Wingdings" pitchFamily="2" charset="2"/>
              <a:buChar char="Ø"/>
            </a:pPr>
            <a:r>
              <a:rPr lang="zh-CN" altLang="en-US" sz="2000" dirty="0">
                <a:latin typeface="+mn-ea"/>
              </a:rPr>
              <a:t>在</a:t>
            </a:r>
            <a:r>
              <a:rPr lang="en-US" altLang="zh-CN" sz="2000" dirty="0" err="1">
                <a:latin typeface="+mn-ea"/>
              </a:rPr>
              <a:t>LeNet</a:t>
            </a:r>
            <a:r>
              <a:rPr lang="zh-CN" altLang="en-US" sz="2000" dirty="0">
                <a:latin typeface="+mn-ea"/>
              </a:rPr>
              <a:t>提出后的</a:t>
            </a:r>
            <a:r>
              <a:rPr lang="en-US" altLang="zh-CN" sz="2000" dirty="0">
                <a:latin typeface="+mn-ea"/>
              </a:rPr>
              <a:t>20</a:t>
            </a:r>
            <a:r>
              <a:rPr lang="zh-CN" altLang="en-US" sz="2000" dirty="0">
                <a:latin typeface="+mn-ea"/>
              </a:rPr>
              <a:t>年里，神经网络一度被其他机器学习方法超越，如</a:t>
            </a:r>
            <a:r>
              <a:rPr lang="en-US" altLang="zh-CN" sz="2000" dirty="0">
                <a:latin typeface="+mn-ea"/>
              </a:rPr>
              <a:t>SVM</a:t>
            </a:r>
            <a:r>
              <a:rPr lang="zh-CN" altLang="en-US" sz="2000" dirty="0">
                <a:latin typeface="+mn-ea"/>
              </a:rPr>
              <a:t>。</a:t>
            </a:r>
            <a:endParaRPr lang="en-US" altLang="zh-CN" sz="2000" dirty="0"/>
          </a:p>
          <a:p>
            <a:pPr marL="342900" indent="-342900">
              <a:lnSpc>
                <a:spcPct val="150000"/>
              </a:lnSpc>
              <a:buFont typeface="Wingdings" pitchFamily="2" charset="2"/>
              <a:buChar char="Ø"/>
            </a:pPr>
            <a:r>
              <a:rPr lang="en-US" altLang="zh-CN" sz="2000" dirty="0" err="1">
                <a:latin typeface="+mn-ea"/>
              </a:rPr>
              <a:t>LeNet</a:t>
            </a:r>
            <a:r>
              <a:rPr lang="zh-CN" altLang="en-US" sz="2000" dirty="0">
                <a:latin typeface="+mn-ea"/>
              </a:rPr>
              <a:t>可以在小数据集上取得较好的成绩，但在更大的数据集上表现并不尽如人意。</a:t>
            </a:r>
            <a:endParaRPr lang="en-US" altLang="zh-CN" sz="2000" dirty="0">
              <a:latin typeface="+mn-ea"/>
            </a:endParaRPr>
          </a:p>
          <a:p>
            <a:pPr marL="342900" indent="-342900">
              <a:lnSpc>
                <a:spcPct val="150000"/>
              </a:lnSpc>
              <a:buFont typeface="Wingdings" pitchFamily="2" charset="2"/>
              <a:buChar char="Ø"/>
            </a:pPr>
            <a:endParaRPr lang="en-CN" sz="2000"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56</a:t>
            </a:fld>
            <a:endParaRPr lang="zh-CN" altLang="en-US" dirty="0"/>
          </a:p>
        </p:txBody>
      </p:sp>
    </p:spTree>
    <p:extLst>
      <p:ext uri="{BB962C8B-B14F-4D97-AF65-F5344CB8AC3E}">
        <p14:creationId xmlns:p14="http://schemas.microsoft.com/office/powerpoint/2010/main" val="3519851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AlexNet</a:t>
            </a:r>
            <a:endParaRPr lang="zh-CN" altLang="en-US" dirty="0"/>
          </a:p>
        </p:txBody>
      </p:sp>
      <p:sp>
        <p:nvSpPr>
          <p:cNvPr id="5" name="TextBox 4">
            <a:extLst>
              <a:ext uri="{FF2B5EF4-FFF2-40B4-BE49-F238E27FC236}">
                <a16:creationId xmlns:a16="http://schemas.microsoft.com/office/drawing/2014/main" id="{2FB83AFB-3CBF-3845-A1F7-24EA1BCD3EA7}"/>
              </a:ext>
            </a:extLst>
          </p:cNvPr>
          <p:cNvSpPr txBox="1"/>
          <p:nvPr/>
        </p:nvSpPr>
        <p:spPr>
          <a:xfrm>
            <a:off x="793521" y="1585575"/>
            <a:ext cx="10491199" cy="2797048"/>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400" dirty="0" err="1">
                <a:latin typeface="+mn-ea"/>
              </a:rPr>
              <a:t>AlexNet</a:t>
            </a:r>
            <a:r>
              <a:rPr lang="en-US" altLang="zh-CN" sz="2400" dirty="0">
                <a:latin typeface="+mn-ea"/>
              </a:rPr>
              <a:t>:</a:t>
            </a:r>
            <a:r>
              <a:rPr lang="zh-CN" altLang="en-US" sz="2400" dirty="0">
                <a:latin typeface="+mn-ea"/>
              </a:rPr>
              <a:t> </a:t>
            </a:r>
            <a:r>
              <a:rPr lang="en-US" altLang="zh-CN" sz="2400" dirty="0">
                <a:latin typeface="+mn-ea"/>
              </a:rPr>
              <a:t>2012</a:t>
            </a:r>
            <a:r>
              <a:rPr lang="zh-CN" altLang="en-US" sz="2400" dirty="0">
                <a:latin typeface="+mn-ea"/>
              </a:rPr>
              <a:t>年被提出，模型名字来源于论文第一作者</a:t>
            </a:r>
            <a:r>
              <a:rPr lang="en-US" altLang="zh-CN" sz="2400" dirty="0">
                <a:latin typeface="+mn-ea"/>
              </a:rPr>
              <a:t>Alex</a:t>
            </a:r>
            <a:r>
              <a:rPr lang="zh-CN" altLang="en-US" sz="2400" dirty="0">
                <a:latin typeface="+mn-ea"/>
              </a:rPr>
              <a:t> </a:t>
            </a:r>
            <a:r>
              <a:rPr lang="en-US" altLang="zh-CN" sz="2400" dirty="0" err="1">
                <a:latin typeface="+mn-ea"/>
              </a:rPr>
              <a:t>Krizhevsky</a:t>
            </a:r>
            <a:r>
              <a:rPr lang="zh-CN" altLang="en-US" sz="2400" dirty="0">
                <a:latin typeface="+mn-ea"/>
              </a:rPr>
              <a:t>，赢得了</a:t>
            </a:r>
            <a:r>
              <a:rPr lang="en-US" altLang="zh-CN" sz="2400" dirty="0">
                <a:latin typeface="+mn-ea"/>
              </a:rPr>
              <a:t>2012</a:t>
            </a:r>
            <a:r>
              <a:rPr lang="zh-CN" altLang="en-US" sz="2400" dirty="0">
                <a:latin typeface="+mn-ea"/>
              </a:rPr>
              <a:t> </a:t>
            </a:r>
            <a:r>
              <a:rPr lang="en-US" altLang="zh-CN" sz="2400" dirty="0">
                <a:latin typeface="+mn-ea"/>
              </a:rPr>
              <a:t>ImageNet</a:t>
            </a:r>
            <a:r>
              <a:rPr lang="zh-CN" altLang="en-US" sz="2400" dirty="0">
                <a:latin typeface="+mn-ea"/>
              </a:rPr>
              <a:t>比赛 （</a:t>
            </a:r>
            <a:r>
              <a:rPr lang="en-GB" sz="2400" dirty="0"/>
              <a:t>Top 5 </a:t>
            </a:r>
            <a:r>
              <a:rPr lang="zh-CN" altLang="en-US" sz="2400" dirty="0"/>
              <a:t>误差率 </a:t>
            </a:r>
            <a:r>
              <a:rPr lang="en-US" altLang="zh-CN" sz="2400" dirty="0"/>
              <a:t>15.3% </a:t>
            </a:r>
            <a:r>
              <a:rPr lang="zh-CN" altLang="en-US" sz="2400" dirty="0"/>
              <a:t>，当年第二好的模型误差率为 </a:t>
            </a:r>
            <a:r>
              <a:rPr lang="en-US" altLang="zh-CN" sz="2400" dirty="0"/>
              <a:t>26.2%</a:t>
            </a:r>
            <a:r>
              <a:rPr lang="zh-CN" altLang="en-US" sz="2400" dirty="0">
                <a:latin typeface="+mn-ea"/>
              </a:rPr>
              <a:t>）。</a:t>
            </a:r>
            <a:endParaRPr lang="en-US" altLang="zh-CN" sz="2400" dirty="0">
              <a:latin typeface="+mn-ea"/>
            </a:endParaRPr>
          </a:p>
          <a:p>
            <a:pPr marL="285750" indent="-285750">
              <a:lnSpc>
                <a:spcPct val="150000"/>
              </a:lnSpc>
              <a:buFont typeface="Wingdings" pitchFamily="2" charset="2"/>
              <a:buChar char="Ø"/>
            </a:pPr>
            <a:endParaRPr lang="en-US" altLang="zh-CN" sz="2400" dirty="0">
              <a:latin typeface="+mn-ea"/>
            </a:endParaRPr>
          </a:p>
          <a:p>
            <a:pPr marL="285750" indent="-285750" algn="l">
              <a:lnSpc>
                <a:spcPct val="150000"/>
              </a:lnSpc>
              <a:buFont typeface="Wingdings" pitchFamily="2" charset="2"/>
              <a:buChar char="Ø"/>
            </a:pPr>
            <a:r>
              <a:rPr lang="en-US" altLang="zh-CN" sz="2400" dirty="0" err="1">
                <a:latin typeface="+mn-ea"/>
              </a:rPr>
              <a:t>AlexNet</a:t>
            </a:r>
            <a:r>
              <a:rPr lang="zh-CN" altLang="en-US" sz="2400" dirty="0">
                <a:latin typeface="+mn-ea"/>
              </a:rPr>
              <a:t>使用了</a:t>
            </a:r>
            <a:r>
              <a:rPr lang="en-US" altLang="zh-CN" sz="2400" dirty="0">
                <a:latin typeface="+mn-ea"/>
              </a:rPr>
              <a:t>8</a:t>
            </a:r>
            <a:r>
              <a:rPr lang="zh-CN" altLang="en-US" sz="2400" dirty="0">
                <a:latin typeface="+mn-ea"/>
              </a:rPr>
              <a:t>层卷积神经网络</a:t>
            </a:r>
            <a:endParaRPr lang="en-US" altLang="zh-CN" sz="2400" dirty="0">
              <a:latin typeface="+mn-ea"/>
            </a:endParaRPr>
          </a:p>
        </p:txBody>
      </p:sp>
      <p:sp>
        <p:nvSpPr>
          <p:cNvPr id="2" name="TextBox 1">
            <a:extLst>
              <a:ext uri="{FF2B5EF4-FFF2-40B4-BE49-F238E27FC236}">
                <a16:creationId xmlns:a16="http://schemas.microsoft.com/office/drawing/2014/main" id="{CE282B5D-3AA4-8C48-80E9-9CA166D85278}"/>
              </a:ext>
            </a:extLst>
          </p:cNvPr>
          <p:cNvSpPr txBox="1"/>
          <p:nvPr/>
        </p:nvSpPr>
        <p:spPr>
          <a:xfrm>
            <a:off x="566962" y="5553834"/>
            <a:ext cx="10944318" cy="646331"/>
          </a:xfrm>
          <a:prstGeom prst="rect">
            <a:avLst/>
          </a:prstGeom>
          <a:noFill/>
        </p:spPr>
        <p:txBody>
          <a:bodyPr wrap="square" rtlCol="0">
            <a:spAutoFit/>
          </a:bodyPr>
          <a:lstStyle/>
          <a:p>
            <a:r>
              <a:rPr lang="en-GB" dirty="0" err="1"/>
              <a:t>Krizhevsky</a:t>
            </a:r>
            <a:r>
              <a:rPr lang="en-GB" dirty="0"/>
              <a:t>, Alex, Ilya </a:t>
            </a:r>
            <a:r>
              <a:rPr lang="en-GB" dirty="0" err="1"/>
              <a:t>Sutskever</a:t>
            </a:r>
            <a:r>
              <a:rPr lang="en-GB" dirty="0"/>
              <a:t>, and Geoffrey E. Hinton. “</a:t>
            </a:r>
            <a:r>
              <a:rPr lang="en-GB" dirty="0">
                <a:solidFill>
                  <a:srgbClr val="0070C0"/>
                </a:solidFill>
              </a:rPr>
              <a:t>Imagenet classification with deep convolutional neural networks</a:t>
            </a:r>
            <a:r>
              <a:rPr lang="en-GB" dirty="0"/>
              <a:t>.” </a:t>
            </a:r>
            <a:r>
              <a:rPr lang="en-GB" i="1" dirty="0"/>
              <a:t>Advances in neural information processing systems</a:t>
            </a:r>
            <a:r>
              <a:rPr lang="zh-CN" altLang="en-US" i="1" dirty="0"/>
              <a:t> </a:t>
            </a:r>
            <a:r>
              <a:rPr lang="en-GB" dirty="0"/>
              <a:t>25 (2012): 1097-1105.</a:t>
            </a:r>
            <a:endParaRPr lang="en-CN" dirty="0">
              <a:latin typeface="+mn-ea"/>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57</a:t>
            </a:fld>
            <a:endParaRPr lang="zh-CN" altLang="en-US" dirty="0"/>
          </a:p>
        </p:txBody>
      </p:sp>
    </p:spTree>
    <p:extLst>
      <p:ext uri="{BB962C8B-B14F-4D97-AF65-F5344CB8AC3E}">
        <p14:creationId xmlns:p14="http://schemas.microsoft.com/office/powerpoint/2010/main" val="1103653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AlexNet</a:t>
            </a:r>
            <a:endParaRPr lang="zh-CN" altLang="en-US" dirty="0"/>
          </a:p>
        </p:txBody>
      </p:sp>
      <p:sp>
        <p:nvSpPr>
          <p:cNvPr id="6" name="TextBox 5">
            <a:extLst>
              <a:ext uri="{FF2B5EF4-FFF2-40B4-BE49-F238E27FC236}">
                <a16:creationId xmlns:a16="http://schemas.microsoft.com/office/drawing/2014/main" id="{735280D1-C739-DC49-A8ED-ED3A376A9AA7}"/>
              </a:ext>
            </a:extLst>
          </p:cNvPr>
          <p:cNvSpPr txBox="1"/>
          <p:nvPr/>
        </p:nvSpPr>
        <p:spPr>
          <a:xfrm>
            <a:off x="941494" y="1110827"/>
            <a:ext cx="3672800" cy="461665"/>
          </a:xfrm>
          <a:prstGeom prst="rect">
            <a:avLst/>
          </a:prstGeom>
          <a:noFill/>
        </p:spPr>
        <p:txBody>
          <a:bodyPr wrap="none" rtlCol="0">
            <a:spAutoFit/>
          </a:bodyPr>
          <a:lstStyle/>
          <a:p>
            <a:pPr algn="l"/>
            <a:r>
              <a:rPr lang="zh-CN" altLang="en-CN" sz="2400" dirty="0">
                <a:latin typeface="+mn-ea"/>
              </a:rPr>
              <a:t>背景</a:t>
            </a:r>
            <a:r>
              <a:rPr lang="en-US" altLang="zh-CN" sz="2400" dirty="0">
                <a:latin typeface="+mn-ea"/>
              </a:rPr>
              <a:t>1</a:t>
            </a:r>
            <a:r>
              <a:rPr lang="zh-CN" altLang="en-US" sz="2400" dirty="0">
                <a:latin typeface="+mn-ea"/>
              </a:rPr>
              <a:t>：</a:t>
            </a:r>
            <a:r>
              <a:rPr lang="en-US" altLang="zh-CN" sz="2400" dirty="0">
                <a:latin typeface="+mn-ea"/>
              </a:rPr>
              <a:t>ImageNet</a:t>
            </a:r>
            <a:r>
              <a:rPr lang="zh-CN" altLang="en-US" sz="2400" dirty="0">
                <a:latin typeface="+mn-ea"/>
              </a:rPr>
              <a:t>数据集</a:t>
            </a:r>
            <a:endParaRPr lang="en-CN" sz="2400" dirty="0">
              <a:latin typeface="+mn-ea"/>
            </a:endParaRPr>
          </a:p>
        </p:txBody>
      </p:sp>
      <p:pic>
        <p:nvPicPr>
          <p:cNvPr id="3" name="Picture 2">
            <a:extLst>
              <a:ext uri="{FF2B5EF4-FFF2-40B4-BE49-F238E27FC236}">
                <a16:creationId xmlns:a16="http://schemas.microsoft.com/office/drawing/2014/main" id="{0EF18FB7-AB15-EF44-AF57-ED29E7C25929}"/>
              </a:ext>
            </a:extLst>
          </p:cNvPr>
          <p:cNvPicPr>
            <a:picLocks noChangeAspect="1"/>
          </p:cNvPicPr>
          <p:nvPr/>
        </p:nvPicPr>
        <p:blipFill>
          <a:blip r:embed="rId3"/>
          <a:stretch>
            <a:fillRect/>
          </a:stretch>
        </p:blipFill>
        <p:spPr>
          <a:xfrm>
            <a:off x="1295803" y="3217334"/>
            <a:ext cx="3318491" cy="2711450"/>
          </a:xfrm>
          <a:prstGeom prst="rect">
            <a:avLst/>
          </a:prstGeom>
        </p:spPr>
      </p:pic>
      <p:sp>
        <p:nvSpPr>
          <p:cNvPr id="7" name="TextBox 6">
            <a:extLst>
              <a:ext uri="{FF2B5EF4-FFF2-40B4-BE49-F238E27FC236}">
                <a16:creationId xmlns:a16="http://schemas.microsoft.com/office/drawing/2014/main" id="{31173771-D242-984B-89BB-9235CE87F3BB}"/>
              </a:ext>
            </a:extLst>
          </p:cNvPr>
          <p:cNvSpPr txBox="1"/>
          <p:nvPr/>
        </p:nvSpPr>
        <p:spPr>
          <a:xfrm>
            <a:off x="941494" y="1606118"/>
            <a:ext cx="10661226" cy="1754326"/>
          </a:xfrm>
          <a:prstGeom prst="rect">
            <a:avLst/>
          </a:prstGeom>
          <a:noFill/>
        </p:spPr>
        <p:txBody>
          <a:bodyPr wrap="square" rtlCol="0">
            <a:spAutoFit/>
          </a:bodyPr>
          <a:lstStyle/>
          <a:p>
            <a:pPr marL="285750" indent="-285750" algn="l">
              <a:buFont typeface="Wingdings" pitchFamily="2" charset="2"/>
              <a:buChar char="Ø"/>
            </a:pPr>
            <a:r>
              <a:rPr lang="zh-CN" altLang="en-US" dirty="0">
                <a:latin typeface="+mn-ea"/>
              </a:rPr>
              <a:t>深度模型需要大量有标签的数据才能得到比其他经典方法更高的准确率。</a:t>
            </a:r>
            <a:r>
              <a:rPr lang="en-US" altLang="zh-CN" dirty="0">
                <a:latin typeface="+mn-ea"/>
              </a:rPr>
              <a:t>2010</a:t>
            </a:r>
            <a:r>
              <a:rPr lang="zh-CN" altLang="en-US" dirty="0">
                <a:latin typeface="+mn-ea"/>
              </a:rPr>
              <a:t>年之前，大部分数据集只有几百至几千张图像。</a:t>
            </a:r>
            <a:endParaRPr lang="en-US" altLang="zh-CN" dirty="0">
              <a:latin typeface="+mn-ea"/>
            </a:endParaRPr>
          </a:p>
          <a:p>
            <a:pPr marL="285750" indent="-285750">
              <a:buFont typeface="Wingdings" pitchFamily="2" charset="2"/>
              <a:buChar char="Ø"/>
            </a:pPr>
            <a:r>
              <a:rPr lang="en-US" altLang="zh-CN" dirty="0">
                <a:latin typeface="+mn-ea"/>
              </a:rPr>
              <a:t>2009</a:t>
            </a:r>
            <a:r>
              <a:rPr lang="zh-CN" altLang="en-US" dirty="0">
                <a:latin typeface="+mn-ea"/>
              </a:rPr>
              <a:t>年诞生的</a:t>
            </a:r>
            <a:r>
              <a:rPr lang="en-US" altLang="zh-CN" dirty="0">
                <a:latin typeface="+mn-ea"/>
              </a:rPr>
              <a:t>ImageNet</a:t>
            </a:r>
            <a:r>
              <a:rPr lang="zh-CN" altLang="en-US" dirty="0">
                <a:latin typeface="+mn-ea"/>
              </a:rPr>
              <a:t>数据集包含了</a:t>
            </a:r>
            <a:r>
              <a:rPr lang="zh-CN" altLang="en-US" dirty="0"/>
              <a:t>超过</a:t>
            </a:r>
            <a:r>
              <a:rPr lang="en-US" altLang="zh-CN" dirty="0"/>
              <a:t>1400</a:t>
            </a:r>
            <a:r>
              <a:rPr lang="zh-CN" altLang="en-US" dirty="0"/>
              <a:t>万的图像，</a:t>
            </a:r>
            <a:r>
              <a:rPr lang="en-US" altLang="zh-CN" dirty="0"/>
              <a:t>2</a:t>
            </a:r>
            <a:r>
              <a:rPr lang="zh-CN" altLang="en-US" dirty="0"/>
              <a:t>万多个类别，每类有多达数千张不同的图像。</a:t>
            </a:r>
            <a:endParaRPr lang="en-US" altLang="zh-CN" dirty="0"/>
          </a:p>
          <a:p>
            <a:pPr marL="285750" indent="-285750">
              <a:buFont typeface="Wingdings" pitchFamily="2" charset="2"/>
              <a:buChar char="Ø"/>
            </a:pPr>
            <a:r>
              <a:rPr lang="en-US" altLang="zh-CN" dirty="0"/>
              <a:t>2010</a:t>
            </a:r>
            <a:r>
              <a:rPr lang="zh-CN" altLang="en-US" dirty="0"/>
              <a:t>年以来，</a:t>
            </a:r>
            <a:r>
              <a:rPr lang="en-GB" dirty="0"/>
              <a:t>ImageNet</a:t>
            </a:r>
            <a:r>
              <a:rPr lang="zh-CN" altLang="en-US" dirty="0"/>
              <a:t>项目每年举办一次软件比赛，即</a:t>
            </a:r>
            <a:r>
              <a:rPr lang="en-GB" dirty="0"/>
              <a:t>ImageNet</a:t>
            </a:r>
            <a:r>
              <a:rPr lang="zh-CN" altLang="en-US" dirty="0"/>
              <a:t>大规模视觉识别挑战赛（</a:t>
            </a:r>
            <a:r>
              <a:rPr lang="en-GB" dirty="0"/>
              <a:t>ILSVRC）</a:t>
            </a:r>
            <a:r>
              <a:rPr lang="zh-CN" altLang="en-US" dirty="0"/>
              <a:t>。</a:t>
            </a:r>
            <a:endParaRPr lang="en-GB" dirty="0"/>
          </a:p>
          <a:p>
            <a:endParaRPr lang="en-CN" dirty="0">
              <a:latin typeface="+mn-ea"/>
            </a:endParaRPr>
          </a:p>
        </p:txBody>
      </p:sp>
      <p:pic>
        <p:nvPicPr>
          <p:cNvPr id="21506" name="Picture 2">
            <a:extLst>
              <a:ext uri="{FF2B5EF4-FFF2-40B4-BE49-F238E27FC236}">
                <a16:creationId xmlns:a16="http://schemas.microsoft.com/office/drawing/2014/main" id="{6E8A72BF-A0BC-9C47-B390-BB9E9F6FE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110" y="3193120"/>
            <a:ext cx="4902583" cy="275866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4"/>
          </p:nvPr>
        </p:nvSpPr>
        <p:spPr/>
        <p:txBody>
          <a:bodyPr/>
          <a:lstStyle/>
          <a:p>
            <a:fld id="{AF69888C-E133-43D9-A638-B5C95925B91C}" type="slidenum">
              <a:rPr lang="zh-CN" altLang="en-US" smtClean="0"/>
              <a:t>58</a:t>
            </a:fld>
            <a:endParaRPr lang="zh-CN" altLang="en-US" dirty="0"/>
          </a:p>
        </p:txBody>
      </p:sp>
    </p:spTree>
    <p:extLst>
      <p:ext uri="{BB962C8B-B14F-4D97-AF65-F5344CB8AC3E}">
        <p14:creationId xmlns:p14="http://schemas.microsoft.com/office/powerpoint/2010/main" val="1548444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AlexNet</a:t>
            </a:r>
            <a:endParaRPr lang="zh-CN" altLang="en-US" dirty="0"/>
          </a:p>
        </p:txBody>
      </p:sp>
      <p:sp>
        <p:nvSpPr>
          <p:cNvPr id="6" name="TextBox 5">
            <a:extLst>
              <a:ext uri="{FF2B5EF4-FFF2-40B4-BE49-F238E27FC236}">
                <a16:creationId xmlns:a16="http://schemas.microsoft.com/office/drawing/2014/main" id="{735280D1-C739-DC49-A8ED-ED3A376A9AA7}"/>
              </a:ext>
            </a:extLst>
          </p:cNvPr>
          <p:cNvSpPr txBox="1"/>
          <p:nvPr/>
        </p:nvSpPr>
        <p:spPr>
          <a:xfrm>
            <a:off x="934720" y="1300480"/>
            <a:ext cx="3443571" cy="461665"/>
          </a:xfrm>
          <a:prstGeom prst="rect">
            <a:avLst/>
          </a:prstGeom>
          <a:noFill/>
        </p:spPr>
        <p:txBody>
          <a:bodyPr wrap="none" rtlCol="0">
            <a:spAutoFit/>
          </a:bodyPr>
          <a:lstStyle/>
          <a:p>
            <a:pPr algn="l"/>
            <a:r>
              <a:rPr lang="zh-CN" altLang="en-CN" sz="2400" dirty="0">
                <a:latin typeface="+mn-ea"/>
              </a:rPr>
              <a:t>背景</a:t>
            </a:r>
            <a:r>
              <a:rPr lang="en-US" altLang="zh-CN" sz="2400" dirty="0">
                <a:latin typeface="+mn-ea"/>
              </a:rPr>
              <a:t>2</a:t>
            </a:r>
            <a:r>
              <a:rPr lang="zh-CN" altLang="en-US" sz="2400" dirty="0">
                <a:latin typeface="+mn-ea"/>
              </a:rPr>
              <a:t>：硬件水平的提升</a:t>
            </a:r>
            <a:endParaRPr lang="en-CN" sz="2400" dirty="0">
              <a:latin typeface="+mn-ea"/>
            </a:endParaRPr>
          </a:p>
        </p:txBody>
      </p:sp>
      <p:sp>
        <p:nvSpPr>
          <p:cNvPr id="2" name="TextBox 1">
            <a:extLst>
              <a:ext uri="{FF2B5EF4-FFF2-40B4-BE49-F238E27FC236}">
                <a16:creationId xmlns:a16="http://schemas.microsoft.com/office/drawing/2014/main" id="{BC9CFDCB-4162-1744-94E8-D9ADD6DF84EC}"/>
              </a:ext>
            </a:extLst>
          </p:cNvPr>
          <p:cNvSpPr txBox="1"/>
          <p:nvPr/>
        </p:nvSpPr>
        <p:spPr>
          <a:xfrm>
            <a:off x="934720" y="1919049"/>
            <a:ext cx="10347796" cy="830997"/>
          </a:xfrm>
          <a:prstGeom prst="rect">
            <a:avLst/>
          </a:prstGeom>
          <a:noFill/>
        </p:spPr>
        <p:txBody>
          <a:bodyPr wrap="square" rtlCol="0">
            <a:spAutoFit/>
          </a:bodyPr>
          <a:lstStyle/>
          <a:p>
            <a:pPr algn="l"/>
            <a:r>
              <a:rPr lang="en-CN" sz="2400" dirty="0">
                <a:latin typeface="+mn-ea"/>
              </a:rPr>
              <a:t>深度学习对计算资源要求很高</a:t>
            </a:r>
            <a:r>
              <a:rPr lang="zh-CN" altLang="en-US" sz="2400" dirty="0">
                <a:latin typeface="+mn-ea"/>
              </a:rPr>
              <a:t>，</a:t>
            </a:r>
            <a:r>
              <a:rPr lang="en-US" altLang="zh-CN" sz="2400" dirty="0">
                <a:latin typeface="+mn-ea"/>
              </a:rPr>
              <a:t>GPU</a:t>
            </a:r>
            <a:r>
              <a:rPr lang="zh-CN" altLang="en-US" sz="2400" dirty="0">
                <a:latin typeface="+mn-ea"/>
              </a:rPr>
              <a:t>在</a:t>
            </a:r>
            <a:r>
              <a:rPr lang="en-US" altLang="zh-CN" sz="2400" dirty="0">
                <a:latin typeface="+mn-ea"/>
              </a:rPr>
              <a:t>2010</a:t>
            </a:r>
            <a:r>
              <a:rPr lang="zh-CN" altLang="en-US" sz="2400" dirty="0">
                <a:latin typeface="+mn-ea"/>
              </a:rPr>
              <a:t>年前后，</a:t>
            </a:r>
            <a:r>
              <a:rPr lang="zh-CN" altLang="en-US" sz="2400" b="0" i="0" dirty="0">
                <a:solidFill>
                  <a:srgbClr val="333333"/>
                </a:solidFill>
                <a:effectLst/>
                <a:latin typeface="Arial" panose="020B0604020202020204" pitchFamily="34" charset="0"/>
              </a:rPr>
              <a:t>并行计算架构</a:t>
            </a:r>
            <a:r>
              <a:rPr lang="en-US" altLang="zh-CN" sz="2400" dirty="0">
                <a:latin typeface="+mn-ea"/>
              </a:rPr>
              <a:t>CUDA</a:t>
            </a:r>
            <a:r>
              <a:rPr lang="zh-CN" altLang="en-US" sz="2400" dirty="0">
                <a:latin typeface="+mn-ea"/>
              </a:rPr>
              <a:t>等开始被用于图形计算。</a:t>
            </a:r>
            <a:endParaRPr lang="en-CN" sz="2400" dirty="0">
              <a:latin typeface="+mn-ea"/>
            </a:endParaRPr>
          </a:p>
        </p:txBody>
      </p:sp>
      <p:pic>
        <p:nvPicPr>
          <p:cNvPr id="8" name="Picture 7">
            <a:extLst>
              <a:ext uri="{FF2B5EF4-FFF2-40B4-BE49-F238E27FC236}">
                <a16:creationId xmlns:a16="http://schemas.microsoft.com/office/drawing/2014/main" id="{F48D5F5E-4450-BA49-BD21-D39B00721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 y="2783840"/>
            <a:ext cx="5611328" cy="3156372"/>
          </a:xfrm>
          <a:prstGeom prst="rect">
            <a:avLst/>
          </a:prstGeom>
        </p:spPr>
      </p:pic>
      <p:pic>
        <p:nvPicPr>
          <p:cNvPr id="10" name="Picture 9">
            <a:extLst>
              <a:ext uri="{FF2B5EF4-FFF2-40B4-BE49-F238E27FC236}">
                <a16:creationId xmlns:a16="http://schemas.microsoft.com/office/drawing/2014/main" id="{A8FF448F-1DAD-6A48-A8EF-53E760D23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0491" y="3220161"/>
            <a:ext cx="5542220" cy="2356273"/>
          </a:xfrm>
          <a:prstGeom prst="rect">
            <a:avLst/>
          </a:prstGeom>
        </p:spPr>
      </p:pic>
      <p:sp>
        <p:nvSpPr>
          <p:cNvPr id="3" name="灯片编号占位符 2"/>
          <p:cNvSpPr>
            <a:spLocks noGrp="1"/>
          </p:cNvSpPr>
          <p:nvPr>
            <p:ph type="sldNum" sz="quarter" idx="14"/>
          </p:nvPr>
        </p:nvSpPr>
        <p:spPr/>
        <p:txBody>
          <a:bodyPr/>
          <a:lstStyle/>
          <a:p>
            <a:fld id="{AF69888C-E133-43D9-A638-B5C95925B91C}" type="slidenum">
              <a:rPr lang="zh-CN" altLang="en-US" smtClean="0"/>
              <a:t>59</a:t>
            </a:fld>
            <a:endParaRPr lang="zh-CN" altLang="en-US" dirty="0"/>
          </a:p>
        </p:txBody>
      </p:sp>
    </p:spTree>
    <p:extLst>
      <p:ext uri="{BB962C8B-B14F-4D97-AF65-F5344CB8AC3E}">
        <p14:creationId xmlns:p14="http://schemas.microsoft.com/office/powerpoint/2010/main" val="110550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3E060C-DFC0-72FD-13AE-8AF39544C872}"/>
              </a:ext>
            </a:extLst>
          </p:cNvPr>
          <p:cNvPicPr>
            <a:picLocks noChangeAspect="1"/>
          </p:cNvPicPr>
          <p:nvPr/>
        </p:nvPicPr>
        <p:blipFill>
          <a:blip r:embed="rId2"/>
          <a:stretch>
            <a:fillRect/>
          </a:stretch>
        </p:blipFill>
        <p:spPr>
          <a:xfrm>
            <a:off x="3559215" y="1885774"/>
            <a:ext cx="1069934" cy="3764222"/>
          </a:xfrm>
          <a:prstGeom prst="rect">
            <a:avLst/>
          </a:prstGeom>
        </p:spPr>
      </p:pic>
      <p:pic>
        <p:nvPicPr>
          <p:cNvPr id="4" name="Picture 3">
            <a:extLst>
              <a:ext uri="{FF2B5EF4-FFF2-40B4-BE49-F238E27FC236}">
                <a16:creationId xmlns:a16="http://schemas.microsoft.com/office/drawing/2014/main" id="{97762E95-98F4-DAC1-167C-DFA606913BC5}"/>
              </a:ext>
            </a:extLst>
          </p:cNvPr>
          <p:cNvPicPr>
            <a:picLocks noChangeAspect="1"/>
          </p:cNvPicPr>
          <p:nvPr/>
        </p:nvPicPr>
        <p:blipFill>
          <a:blip r:embed="rId3"/>
          <a:stretch>
            <a:fillRect/>
          </a:stretch>
        </p:blipFill>
        <p:spPr>
          <a:xfrm>
            <a:off x="302630" y="2100917"/>
            <a:ext cx="2928878" cy="3333936"/>
          </a:xfrm>
          <a:prstGeom prst="rect">
            <a:avLst/>
          </a:prstGeom>
        </p:spPr>
      </p:pic>
      <p:sp>
        <p:nvSpPr>
          <p:cNvPr id="5" name="文本框 119">
            <a:extLst>
              <a:ext uri="{FF2B5EF4-FFF2-40B4-BE49-F238E27FC236}">
                <a16:creationId xmlns:a16="http://schemas.microsoft.com/office/drawing/2014/main" id="{9D80F9B6-A8EA-73A9-E501-02E589020E5C}"/>
              </a:ext>
            </a:extLst>
          </p:cNvPr>
          <p:cNvSpPr txBox="1"/>
          <p:nvPr/>
        </p:nvSpPr>
        <p:spPr>
          <a:xfrm>
            <a:off x="5164352" y="1007567"/>
            <a:ext cx="6870136" cy="430311"/>
          </a:xfrm>
          <a:prstGeom prst="rect">
            <a:avLst/>
          </a:prstGeom>
          <a:noFill/>
        </p:spPr>
        <p:txBody>
          <a:bodyPr wrap="square" rtlCol="0">
            <a:spAutoFit/>
          </a:bodyPr>
          <a:lstStyle/>
          <a:p>
            <a:pPr marL="342900" indent="-342900">
              <a:lnSpc>
                <a:spcPct val="120000"/>
              </a:lnSpc>
              <a:buFont typeface="Wingdings" pitchFamily="2" charset="2"/>
              <a:buChar char="Ø"/>
            </a:pPr>
            <a:r>
              <a:rPr lang="zh-CN" altLang="en-CN" sz="2000" spc="-10" dirty="0">
                <a:latin typeface="+mn-ea"/>
              </a:rPr>
              <a:t>图像平</a:t>
            </a:r>
            <a:r>
              <a:rPr lang="zh-CN" altLang="en-US" sz="2000" spc="-10" dirty="0">
                <a:latin typeface="+mn-ea"/>
              </a:rPr>
              <a:t>铺成向量丢失掉了像素点上的空间联系</a:t>
            </a:r>
            <a:endParaRPr lang="en-US" altLang="zh-CN" sz="2000" spc="-10" dirty="0">
              <a:latin typeface="+mn-ea"/>
            </a:endParaRPr>
          </a:p>
        </p:txBody>
      </p:sp>
      <p:pic>
        <p:nvPicPr>
          <p:cNvPr id="7" name="Picture 6">
            <a:extLst>
              <a:ext uri="{FF2B5EF4-FFF2-40B4-BE49-F238E27FC236}">
                <a16:creationId xmlns:a16="http://schemas.microsoft.com/office/drawing/2014/main" id="{963AFE1E-A92E-0B1C-DE00-1112AD658900}"/>
              </a:ext>
            </a:extLst>
          </p:cNvPr>
          <p:cNvPicPr>
            <a:picLocks noChangeAspect="1"/>
          </p:cNvPicPr>
          <p:nvPr/>
        </p:nvPicPr>
        <p:blipFill>
          <a:blip r:embed="rId4"/>
          <a:stretch>
            <a:fillRect/>
          </a:stretch>
        </p:blipFill>
        <p:spPr>
          <a:xfrm>
            <a:off x="6096000" y="3108571"/>
            <a:ext cx="4427404" cy="2454047"/>
          </a:xfrm>
          <a:prstGeom prst="rect">
            <a:avLst/>
          </a:prstGeom>
        </p:spPr>
      </p:pic>
      <p:sp>
        <p:nvSpPr>
          <p:cNvPr id="9" name="文本框 119">
            <a:extLst>
              <a:ext uri="{FF2B5EF4-FFF2-40B4-BE49-F238E27FC236}">
                <a16:creationId xmlns:a16="http://schemas.microsoft.com/office/drawing/2014/main" id="{8876DCF1-E05A-6E3F-414C-53BE576A8887}"/>
              </a:ext>
            </a:extLst>
          </p:cNvPr>
          <p:cNvSpPr txBox="1"/>
          <p:nvPr/>
        </p:nvSpPr>
        <p:spPr>
          <a:xfrm>
            <a:off x="7453175" y="5635277"/>
            <a:ext cx="1713053" cy="430311"/>
          </a:xfrm>
          <a:prstGeom prst="rect">
            <a:avLst/>
          </a:prstGeom>
          <a:noFill/>
        </p:spPr>
        <p:txBody>
          <a:bodyPr wrap="square" rtlCol="0">
            <a:spAutoFit/>
          </a:bodyPr>
          <a:lstStyle/>
          <a:p>
            <a:pPr>
              <a:lnSpc>
                <a:spcPct val="120000"/>
              </a:lnSpc>
            </a:pPr>
            <a:r>
              <a:rPr lang="zh-CN" altLang="en-US" sz="2000" spc="-10" dirty="0">
                <a:latin typeface="+mn-ea"/>
              </a:rPr>
              <a:t>卷积神经网络</a:t>
            </a:r>
            <a:endParaRPr lang="en-US" altLang="zh-CN" sz="2000" spc="-10" dirty="0">
              <a:latin typeface="+mn-ea"/>
            </a:endParaRPr>
          </a:p>
        </p:txBody>
      </p:sp>
      <p:sp>
        <p:nvSpPr>
          <p:cNvPr id="17" name="文本占位符 3">
            <a:extLst>
              <a:ext uri="{FF2B5EF4-FFF2-40B4-BE49-F238E27FC236}">
                <a16:creationId xmlns:a16="http://schemas.microsoft.com/office/drawing/2014/main" id="{D277803F-C9D1-5285-DF38-34FFFBFBEBBC}"/>
              </a:ext>
            </a:extLst>
          </p:cNvPr>
          <p:cNvSpPr txBox="1">
            <a:spLocks/>
          </p:cNvSpPr>
          <p:nvPr/>
        </p:nvSpPr>
        <p:spPr>
          <a:xfrm>
            <a:off x="566962" y="253951"/>
            <a:ext cx="6966899" cy="56564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altLang="zh-CN" ker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kern="0">
                <a:solidFill>
                  <a:schemeClr val="tx1">
                    <a:lumMod val="75000"/>
                    <a:lumOff val="25000"/>
                  </a:schemeClr>
                </a:solidFill>
                <a:latin typeface="微软雅黑" panose="020B0503020204020204" pitchFamily="34" charset="-122"/>
                <a:ea typeface="微软雅黑" panose="020B0503020204020204" pitchFamily="34" charset="-122"/>
              </a:rPr>
              <a:t>全连接神经网络在处理图像数据的问题</a:t>
            </a:r>
          </a:p>
        </p:txBody>
      </p:sp>
      <p:sp>
        <p:nvSpPr>
          <p:cNvPr id="2" name="TextBox 1">
            <a:extLst>
              <a:ext uri="{FF2B5EF4-FFF2-40B4-BE49-F238E27FC236}">
                <a16:creationId xmlns:a16="http://schemas.microsoft.com/office/drawing/2014/main" id="{ABDF76CB-F8DD-3518-2FE9-A86CEDD2EE12}"/>
              </a:ext>
            </a:extLst>
          </p:cNvPr>
          <p:cNvSpPr txBox="1"/>
          <p:nvPr/>
        </p:nvSpPr>
        <p:spPr>
          <a:xfrm>
            <a:off x="5164352" y="1700807"/>
            <a:ext cx="5421677" cy="400110"/>
          </a:xfrm>
          <a:prstGeom prst="rect">
            <a:avLst/>
          </a:prstGeom>
          <a:noFill/>
        </p:spPr>
        <p:txBody>
          <a:bodyPr wrap="none" rtlCol="0">
            <a:spAutoFit/>
          </a:bodyPr>
          <a:lstStyle/>
          <a:p>
            <a:pPr marL="285750" indent="-285750">
              <a:buFont typeface="Wingdings" pitchFamily="2" charset="2"/>
              <a:buChar char="Ø"/>
            </a:pP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对图像移位、缩放和其他形式的变化不敏感</a:t>
            </a:r>
            <a:r>
              <a:rPr lang="en-CN" sz="2000" dirty="0">
                <a:latin typeface="Microsoft YaHei" panose="020B0503020204020204" pitchFamily="34" charset="-122"/>
                <a:ea typeface="Microsoft YaHei" panose="020B0503020204020204" pitchFamily="34" charset="-122"/>
              </a:rPr>
              <a:t> </a:t>
            </a:r>
          </a:p>
        </p:txBody>
      </p:sp>
      <p:sp>
        <p:nvSpPr>
          <p:cNvPr id="6" name="TextBox 5">
            <a:extLst>
              <a:ext uri="{FF2B5EF4-FFF2-40B4-BE49-F238E27FC236}">
                <a16:creationId xmlns:a16="http://schemas.microsoft.com/office/drawing/2014/main" id="{FF89DE60-AC22-1A6F-31F3-E73F32B7ACA8}"/>
              </a:ext>
            </a:extLst>
          </p:cNvPr>
          <p:cNvSpPr txBox="1"/>
          <p:nvPr/>
        </p:nvSpPr>
        <p:spPr>
          <a:xfrm>
            <a:off x="5164352" y="2404689"/>
            <a:ext cx="1813317" cy="400110"/>
          </a:xfrm>
          <a:prstGeom prst="rect">
            <a:avLst/>
          </a:prstGeom>
          <a:noFill/>
        </p:spPr>
        <p:txBody>
          <a:bodyPr wrap="none" rtlCol="0">
            <a:spAutoFit/>
          </a:bodyPr>
          <a:lstStyle/>
          <a:p>
            <a:pPr marL="342900" indent="-342900">
              <a:buFont typeface="Wingdings" pitchFamily="2" charset="2"/>
              <a:buChar char="q"/>
            </a:pPr>
            <a:r>
              <a:rPr lang="zh-CN" altLang="en-CN" sz="2000" dirty="0">
                <a:latin typeface="Microsoft YaHei" panose="020B0503020204020204" pitchFamily="34" charset="-122"/>
                <a:ea typeface="Microsoft YaHei" panose="020B0503020204020204" pitchFamily="34" charset="-122"/>
                <a:cs typeface="Times New Roman" panose="02020603050405020304" pitchFamily="18" charset="0"/>
              </a:rPr>
              <a:t>解决</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方法：</a:t>
            </a:r>
            <a:endParaRPr lang="en-CN" sz="2000" dirty="0">
              <a:latin typeface="Microsoft YaHei" panose="020B0503020204020204" pitchFamily="34" charset="-122"/>
              <a:ea typeface="Microsoft YaHei" panose="020B0503020204020204" pitchFamily="34" charset="-122"/>
            </a:endParaRPr>
          </a:p>
        </p:txBody>
      </p:sp>
      <p:sp>
        <p:nvSpPr>
          <p:cNvPr id="8" name="灯片编号占位符 7"/>
          <p:cNvSpPr>
            <a:spLocks noGrp="1"/>
          </p:cNvSpPr>
          <p:nvPr>
            <p:ph type="sldNum" sz="quarter" idx="14"/>
          </p:nvPr>
        </p:nvSpPr>
        <p:spPr/>
        <p:txBody>
          <a:bodyPr/>
          <a:lstStyle/>
          <a:p>
            <a:fld id="{AF69888C-E133-43D9-A638-B5C95925B91C}" type="slidenum">
              <a:rPr lang="zh-CN" altLang="en-US" smtClean="0"/>
              <a:t>6</a:t>
            </a:fld>
            <a:endParaRPr lang="zh-CN" altLang="en-US" dirty="0"/>
          </a:p>
        </p:txBody>
      </p:sp>
    </p:spTree>
    <p:extLst>
      <p:ext uri="{BB962C8B-B14F-4D97-AF65-F5344CB8AC3E}">
        <p14:creationId xmlns:p14="http://schemas.microsoft.com/office/powerpoint/2010/main" val="343731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AlexNet</a:t>
            </a:r>
            <a:endParaRPr lang="zh-CN" altLang="en-US" dirty="0"/>
          </a:p>
        </p:txBody>
      </p:sp>
      <p:pic>
        <p:nvPicPr>
          <p:cNvPr id="3" name="Graphic 2">
            <a:extLst>
              <a:ext uri="{FF2B5EF4-FFF2-40B4-BE49-F238E27FC236}">
                <a16:creationId xmlns:a16="http://schemas.microsoft.com/office/drawing/2014/main" id="{EBFA351F-C4A8-C344-9940-AECDB886D52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646" y="1013671"/>
            <a:ext cx="3241215" cy="4830657"/>
          </a:xfrm>
          <a:prstGeom prst="rect">
            <a:avLst/>
          </a:prstGeom>
        </p:spPr>
      </p:pic>
      <p:sp>
        <p:nvSpPr>
          <p:cNvPr id="5" name="TextBox 4">
            <a:extLst>
              <a:ext uri="{FF2B5EF4-FFF2-40B4-BE49-F238E27FC236}">
                <a16:creationId xmlns:a16="http://schemas.microsoft.com/office/drawing/2014/main" id="{63A28AFB-DFA0-4C46-AD1F-BE6E7162C36E}"/>
              </a:ext>
            </a:extLst>
          </p:cNvPr>
          <p:cNvSpPr txBox="1"/>
          <p:nvPr/>
        </p:nvSpPr>
        <p:spPr>
          <a:xfrm>
            <a:off x="826347" y="5889636"/>
            <a:ext cx="840295" cy="369332"/>
          </a:xfrm>
          <a:prstGeom prst="rect">
            <a:avLst/>
          </a:prstGeom>
          <a:noFill/>
        </p:spPr>
        <p:txBody>
          <a:bodyPr wrap="none" rtlCol="0">
            <a:spAutoFit/>
          </a:bodyPr>
          <a:lstStyle/>
          <a:p>
            <a:pPr algn="l"/>
            <a:r>
              <a:rPr lang="en-US" altLang="zh-CN" dirty="0" err="1">
                <a:latin typeface="+mn-ea"/>
              </a:rPr>
              <a:t>LeNet</a:t>
            </a:r>
            <a:endParaRPr lang="en-CN" dirty="0">
              <a:latin typeface="+mn-ea"/>
            </a:endParaRPr>
          </a:p>
        </p:txBody>
      </p:sp>
      <p:sp>
        <p:nvSpPr>
          <p:cNvPr id="7" name="TextBox 6">
            <a:extLst>
              <a:ext uri="{FF2B5EF4-FFF2-40B4-BE49-F238E27FC236}">
                <a16:creationId xmlns:a16="http://schemas.microsoft.com/office/drawing/2014/main" id="{2C6A6DF7-BC77-6D4C-8881-22161B635760}"/>
              </a:ext>
            </a:extLst>
          </p:cNvPr>
          <p:cNvSpPr txBox="1"/>
          <p:nvPr/>
        </p:nvSpPr>
        <p:spPr>
          <a:xfrm>
            <a:off x="2516294" y="5889636"/>
            <a:ext cx="1061509" cy="369332"/>
          </a:xfrm>
          <a:prstGeom prst="rect">
            <a:avLst/>
          </a:prstGeom>
          <a:noFill/>
        </p:spPr>
        <p:txBody>
          <a:bodyPr wrap="none" rtlCol="0">
            <a:spAutoFit/>
          </a:bodyPr>
          <a:lstStyle/>
          <a:p>
            <a:pPr algn="l"/>
            <a:r>
              <a:rPr lang="en-US" altLang="zh-CN" dirty="0" err="1">
                <a:latin typeface="+mn-ea"/>
              </a:rPr>
              <a:t>AlexNet</a:t>
            </a:r>
            <a:endParaRPr lang="en-CN" dirty="0">
              <a:latin typeface="+mn-ea"/>
            </a:endParaRPr>
          </a:p>
        </p:txBody>
      </p:sp>
      <p:sp>
        <p:nvSpPr>
          <p:cNvPr id="6" name="Rounded Rectangle 5">
            <a:extLst>
              <a:ext uri="{FF2B5EF4-FFF2-40B4-BE49-F238E27FC236}">
                <a16:creationId xmlns:a16="http://schemas.microsoft.com/office/drawing/2014/main" id="{50D19BCB-9DA4-B24A-AF35-616E6121BDB0}"/>
              </a:ext>
            </a:extLst>
          </p:cNvPr>
          <p:cNvSpPr/>
          <p:nvPr/>
        </p:nvSpPr>
        <p:spPr>
          <a:xfrm>
            <a:off x="338667" y="3833707"/>
            <a:ext cx="3542453" cy="170688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2AE0DD-9DBE-2A4C-B25F-66ADB0270E20}"/>
                  </a:ext>
                </a:extLst>
              </p:cNvPr>
              <p:cNvSpPr txBox="1"/>
              <p:nvPr/>
            </p:nvSpPr>
            <p:spPr>
              <a:xfrm>
                <a:off x="3877840" y="4063259"/>
                <a:ext cx="4519058" cy="1477328"/>
              </a:xfrm>
              <a:prstGeom prst="rect">
                <a:avLst/>
              </a:prstGeom>
              <a:noFill/>
            </p:spPr>
            <p:txBody>
              <a:bodyPr wrap="none" rtlCol="0">
                <a:spAutoFit/>
              </a:bodyPr>
              <a:lstStyle/>
              <a:p>
                <a:pPr algn="l"/>
                <a:r>
                  <a:rPr lang="en-US" dirty="0" err="1">
                    <a:latin typeface="+mn-ea"/>
                  </a:rPr>
                  <a:t>更大的</a:t>
                </a:r>
                <a:r>
                  <a:rPr lang="en-US" altLang="zh-CN" dirty="0" err="1">
                    <a:latin typeface="+mn-ea"/>
                  </a:rPr>
                  <a:t>Kernel</a:t>
                </a:r>
                <a:r>
                  <a:rPr lang="zh-CN" altLang="en-US" dirty="0">
                    <a:latin typeface="+mn-ea"/>
                  </a:rPr>
                  <a:t> </a:t>
                </a:r>
                <a:r>
                  <a:rPr lang="en-US" altLang="zh-CN" dirty="0">
                    <a:latin typeface="+mn-ea"/>
                  </a:rPr>
                  <a:t>size</a:t>
                </a:r>
              </a:p>
              <a:p>
                <a:pPr algn="l"/>
                <a:r>
                  <a:rPr lang="en-US" dirty="0" err="1">
                    <a:latin typeface="+mn-ea"/>
                  </a:rPr>
                  <a:t>更大的</a:t>
                </a:r>
                <a:r>
                  <a:rPr lang="en-US" altLang="zh-CN" dirty="0" err="1">
                    <a:latin typeface="+mn-ea"/>
                  </a:rPr>
                  <a:t>Stride</a:t>
                </a:r>
                <a:endParaRPr lang="en-US" altLang="zh-CN" dirty="0">
                  <a:latin typeface="+mn-ea"/>
                </a:endParaRPr>
              </a:p>
              <a:p>
                <a:pPr algn="l"/>
                <a:r>
                  <a:rPr lang="en-US" altLang="zh-CN" dirty="0" err="1">
                    <a:latin typeface="+mn-ea"/>
                  </a:rPr>
                  <a:t>Avgpool</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err="1">
                    <a:latin typeface="+mn-ea"/>
                  </a:rPr>
                  <a:t>Maxpooling</a:t>
                </a:r>
                <a:r>
                  <a:rPr lang="en-US" altLang="zh-CN" dirty="0">
                    <a:latin typeface="+mn-ea"/>
                  </a:rPr>
                  <a:t>/Overlap</a:t>
                </a:r>
                <a:r>
                  <a:rPr lang="zh-CN" altLang="en-US" dirty="0">
                    <a:latin typeface="+mn-ea"/>
                  </a:rPr>
                  <a:t> </a:t>
                </a:r>
                <a:r>
                  <a:rPr lang="en-US" altLang="zh-CN" dirty="0">
                    <a:latin typeface="+mn-ea"/>
                  </a:rPr>
                  <a:t>pooling</a:t>
                </a:r>
              </a:p>
              <a:p>
                <a:pPr algn="l"/>
                <a:r>
                  <a:rPr lang="zh-CN" altLang="en-US" dirty="0">
                    <a:latin typeface="+mn-ea"/>
                  </a:rPr>
                  <a:t>更大的</a:t>
                </a:r>
                <a:r>
                  <a:rPr lang="en-US" altLang="zh-CN" dirty="0">
                    <a:latin typeface="+mn-ea"/>
                  </a:rPr>
                  <a:t>Pooling</a:t>
                </a:r>
                <a:r>
                  <a:rPr lang="zh-CN" altLang="en-US" dirty="0">
                    <a:latin typeface="+mn-ea"/>
                  </a:rPr>
                  <a:t>窗口</a:t>
                </a:r>
                <a:endParaRPr lang="en-US" altLang="zh-CN" dirty="0">
                  <a:latin typeface="+mn-ea"/>
                </a:endParaRPr>
              </a:p>
              <a:p>
                <a:pPr algn="l"/>
                <a:r>
                  <a:rPr lang="en-US" dirty="0" err="1">
                    <a:latin typeface="+mn-ea"/>
                  </a:rPr>
                  <a:t>更多的输出</a:t>
                </a:r>
                <a:r>
                  <a:rPr lang="en-US" altLang="zh-CN" dirty="0" err="1">
                    <a:latin typeface="+mn-ea"/>
                  </a:rPr>
                  <a:t>Channel</a:t>
                </a:r>
                <a:endParaRPr lang="en-CN" dirty="0">
                  <a:latin typeface="+mn-ea"/>
                </a:endParaRPr>
              </a:p>
            </p:txBody>
          </p:sp>
        </mc:Choice>
        <mc:Fallback xmlns="">
          <p:sp>
            <p:nvSpPr>
              <p:cNvPr id="8" name="TextBox 7">
                <a:extLst>
                  <a:ext uri="{FF2B5EF4-FFF2-40B4-BE49-F238E27FC236}">
                    <a16:creationId xmlns:a16="http://schemas.microsoft.com/office/drawing/2014/main" id="{AF2AE0DD-9DBE-2A4C-B25F-66ADB0270E20}"/>
                  </a:ext>
                </a:extLst>
              </p:cNvPr>
              <p:cNvSpPr txBox="1">
                <a:spLocks noRot="1" noChangeAspect="1" noMove="1" noResize="1" noEditPoints="1" noAdjustHandles="1" noChangeArrowheads="1" noChangeShapeType="1" noTextEdit="1"/>
              </p:cNvSpPr>
              <p:nvPr/>
            </p:nvSpPr>
            <p:spPr>
              <a:xfrm>
                <a:off x="3877840" y="4063259"/>
                <a:ext cx="4519058" cy="1477328"/>
              </a:xfrm>
              <a:prstGeom prst="rect">
                <a:avLst/>
              </a:prstGeom>
              <a:blipFill>
                <a:blip r:embed="rId5"/>
                <a:stretch>
                  <a:fillRect l="-1124" t="-2564" r="-281" b="-5128"/>
                </a:stretch>
              </a:blipFill>
            </p:spPr>
            <p:txBody>
              <a:bodyPr/>
              <a:lstStyle/>
              <a:p>
                <a:r>
                  <a:rPr lang="en-CN">
                    <a:noFill/>
                  </a:rPr>
                  <a:t> </a:t>
                </a:r>
              </a:p>
            </p:txBody>
          </p:sp>
        </mc:Fallback>
      </mc:AlternateContent>
      <p:pic>
        <p:nvPicPr>
          <p:cNvPr id="12" name="Picture 11">
            <a:extLst>
              <a:ext uri="{FF2B5EF4-FFF2-40B4-BE49-F238E27FC236}">
                <a16:creationId xmlns:a16="http://schemas.microsoft.com/office/drawing/2014/main" id="{884E1A42-465F-314C-B923-C3834A1A37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2800" y="1080241"/>
            <a:ext cx="6096000" cy="3429000"/>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60</a:t>
            </a:fld>
            <a:endParaRPr lang="zh-CN" altLang="en-US" dirty="0"/>
          </a:p>
        </p:txBody>
      </p:sp>
    </p:spTree>
    <p:extLst>
      <p:ext uri="{BB962C8B-B14F-4D97-AF65-F5344CB8AC3E}">
        <p14:creationId xmlns:p14="http://schemas.microsoft.com/office/powerpoint/2010/main" val="2124821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AlexNet</a:t>
            </a:r>
            <a:endParaRPr lang="zh-CN" altLang="en-US" dirty="0"/>
          </a:p>
        </p:txBody>
      </p:sp>
      <p:sp>
        <p:nvSpPr>
          <p:cNvPr id="10" name="TextBox 9">
            <a:extLst>
              <a:ext uri="{FF2B5EF4-FFF2-40B4-BE49-F238E27FC236}">
                <a16:creationId xmlns:a16="http://schemas.microsoft.com/office/drawing/2014/main" id="{E25C6147-9E7B-404C-8164-D2108B85981B}"/>
              </a:ext>
            </a:extLst>
          </p:cNvPr>
          <p:cNvSpPr txBox="1"/>
          <p:nvPr/>
        </p:nvSpPr>
        <p:spPr>
          <a:xfrm>
            <a:off x="465362" y="4040831"/>
            <a:ext cx="11150905" cy="2120902"/>
          </a:xfrm>
          <a:prstGeom prst="rect">
            <a:avLst/>
          </a:prstGeom>
          <a:noFill/>
        </p:spPr>
        <p:txBody>
          <a:bodyPr wrap="square">
            <a:spAutoFit/>
          </a:bodyPr>
          <a:lstStyle/>
          <a:p>
            <a:pPr marL="285750" indent="-285750" algn="l">
              <a:lnSpc>
                <a:spcPct val="150000"/>
              </a:lnSpc>
              <a:buFont typeface="Wingdings" pitchFamily="2" charset="2"/>
              <a:buChar char="Ø"/>
            </a:pPr>
            <a:r>
              <a:rPr lang="zh-CN" altLang="en-CN" dirty="0">
                <a:latin typeface="+mn-ea"/>
              </a:rPr>
              <a:t>更多特点</a:t>
            </a:r>
            <a:r>
              <a:rPr lang="zh-CN" altLang="en-US" dirty="0">
                <a:latin typeface="+mn-ea"/>
              </a:rPr>
              <a:t>：</a:t>
            </a:r>
            <a:endParaRPr lang="en-US" altLang="zh-CN" dirty="0">
              <a:latin typeface="+mn-ea"/>
            </a:endParaRPr>
          </a:p>
          <a:p>
            <a:pPr marL="909638" indent="-285750" algn="l">
              <a:lnSpc>
                <a:spcPct val="150000"/>
              </a:lnSpc>
              <a:buFont typeface="Arial" panose="020B0604020202020204" pitchFamily="34" charset="0"/>
              <a:buChar char="•"/>
            </a:pPr>
            <a:r>
              <a:rPr lang="en-US" altLang="zh-CN" dirty="0" err="1">
                <a:latin typeface="+mn-ea"/>
              </a:rPr>
              <a:t>AlexNet</a:t>
            </a:r>
            <a:r>
              <a:rPr lang="zh-CN" altLang="en-US" dirty="0">
                <a:latin typeface="+mn-ea"/>
              </a:rPr>
              <a:t>将</a:t>
            </a:r>
            <a:r>
              <a:rPr lang="en-US" altLang="zh-CN" dirty="0">
                <a:latin typeface="+mn-ea"/>
              </a:rPr>
              <a:t>Sigmoid</a:t>
            </a:r>
            <a:r>
              <a:rPr lang="zh-CN" altLang="en-US" dirty="0">
                <a:latin typeface="+mn-ea"/>
              </a:rPr>
              <a:t>激活函数改成了更加简单的</a:t>
            </a:r>
            <a:r>
              <a:rPr lang="en-US" altLang="zh-CN" dirty="0" err="1">
                <a:latin typeface="+mn-ea"/>
              </a:rPr>
              <a:t>ReLU</a:t>
            </a:r>
            <a:r>
              <a:rPr lang="zh-CN" altLang="en-US" dirty="0">
                <a:latin typeface="+mn-ea"/>
              </a:rPr>
              <a:t>激活函数。</a:t>
            </a:r>
            <a:endParaRPr lang="en-US" altLang="zh-CN" dirty="0">
              <a:latin typeface="+mn-ea"/>
            </a:endParaRPr>
          </a:p>
          <a:p>
            <a:pPr marL="909638" indent="-285750" algn="l">
              <a:lnSpc>
                <a:spcPct val="150000"/>
              </a:lnSpc>
              <a:buFont typeface="Arial" panose="020B0604020202020204" pitchFamily="34" charset="0"/>
              <a:buChar char="•"/>
            </a:pPr>
            <a:r>
              <a:rPr lang="en-US" altLang="zh-CN" dirty="0" err="1">
                <a:latin typeface="+mn-ea"/>
              </a:rPr>
              <a:t>AlexNet</a:t>
            </a:r>
            <a:r>
              <a:rPr lang="zh-CN" altLang="en-US" dirty="0">
                <a:latin typeface="+mn-ea"/>
              </a:rPr>
              <a:t>通过</a:t>
            </a:r>
            <a:r>
              <a:rPr lang="en-US" altLang="zh-CN" dirty="0">
                <a:latin typeface="+mn-ea"/>
              </a:rPr>
              <a:t>Dropout(</a:t>
            </a:r>
            <a:r>
              <a:rPr lang="zh-CN" altLang="en-US" dirty="0">
                <a:latin typeface="+mn-ea"/>
              </a:rPr>
              <a:t> 丢弃法）来控制全连接层的模型复杂度。</a:t>
            </a:r>
            <a:endParaRPr lang="en-US" altLang="zh-CN" dirty="0">
              <a:latin typeface="+mn-ea"/>
            </a:endParaRPr>
          </a:p>
          <a:p>
            <a:pPr marL="909638" indent="-285750" algn="l">
              <a:lnSpc>
                <a:spcPct val="150000"/>
              </a:lnSpc>
              <a:buFont typeface="Arial" panose="020B0604020202020204" pitchFamily="34" charset="0"/>
              <a:buChar char="•"/>
            </a:pPr>
            <a:r>
              <a:rPr lang="en-US" altLang="zh-CN" dirty="0" err="1">
                <a:latin typeface="+mn-ea"/>
              </a:rPr>
              <a:t>AlexNet</a:t>
            </a:r>
            <a:r>
              <a:rPr lang="zh-CN" altLang="en-US" dirty="0">
                <a:latin typeface="+mn-ea"/>
              </a:rPr>
              <a:t>引入了大量的图像增广的方法，如翻转、裁剪和颜色变化，进一步扩大数据集防止过拟合。</a:t>
            </a:r>
            <a:endParaRPr lang="en-US" altLang="zh-CN" dirty="0">
              <a:latin typeface="+mn-ea"/>
            </a:endParaRPr>
          </a:p>
          <a:p>
            <a:pPr marL="909638" indent="-285750" algn="l">
              <a:lnSpc>
                <a:spcPct val="150000"/>
              </a:lnSpc>
              <a:buFont typeface="Arial" panose="020B0604020202020204" pitchFamily="34" charset="0"/>
              <a:buChar char="•"/>
            </a:pPr>
            <a:r>
              <a:rPr lang="zh-CN" altLang="en-US" dirty="0">
                <a:latin typeface="+mn-ea"/>
              </a:rPr>
              <a:t>不需要进行图像预处理</a:t>
            </a:r>
            <a:endParaRPr lang="en-CN" dirty="0">
              <a:latin typeface="+mn-ea"/>
            </a:endParaRPr>
          </a:p>
        </p:txBody>
      </p:sp>
      <p:pic>
        <p:nvPicPr>
          <p:cNvPr id="9" name="Picture 8">
            <a:extLst>
              <a:ext uri="{FF2B5EF4-FFF2-40B4-BE49-F238E27FC236}">
                <a16:creationId xmlns:a16="http://schemas.microsoft.com/office/drawing/2014/main" id="{D9B9DD66-A1D2-9F45-A2B8-D16A7BEBD2DA}"/>
              </a:ext>
            </a:extLst>
          </p:cNvPr>
          <p:cNvPicPr>
            <a:picLocks noChangeAspect="1"/>
          </p:cNvPicPr>
          <p:nvPr/>
        </p:nvPicPr>
        <p:blipFill>
          <a:blip r:embed="rId3"/>
          <a:stretch>
            <a:fillRect/>
          </a:stretch>
        </p:blipFill>
        <p:spPr>
          <a:xfrm>
            <a:off x="1678516" y="1026649"/>
            <a:ext cx="8834967" cy="2955896"/>
          </a:xfrm>
          <a:prstGeom prst="rect">
            <a:avLst/>
          </a:prstGeom>
        </p:spPr>
      </p:pic>
      <p:pic>
        <p:nvPicPr>
          <p:cNvPr id="11" name="Picture 10">
            <a:extLst>
              <a:ext uri="{FF2B5EF4-FFF2-40B4-BE49-F238E27FC236}">
                <a16:creationId xmlns:a16="http://schemas.microsoft.com/office/drawing/2014/main" id="{AC8A2B5A-B1AD-4440-B901-4BFA1E5BCC66}"/>
              </a:ext>
            </a:extLst>
          </p:cNvPr>
          <p:cNvPicPr>
            <a:picLocks noChangeAspect="1"/>
          </p:cNvPicPr>
          <p:nvPr/>
        </p:nvPicPr>
        <p:blipFill>
          <a:blip r:embed="rId4"/>
          <a:stretch>
            <a:fillRect/>
          </a:stretch>
        </p:blipFill>
        <p:spPr>
          <a:xfrm>
            <a:off x="7874001" y="3982545"/>
            <a:ext cx="1649306" cy="1337770"/>
          </a:xfrm>
          <a:prstGeom prst="rect">
            <a:avLst/>
          </a:prstGeom>
        </p:spPr>
      </p:pic>
      <p:cxnSp>
        <p:nvCxnSpPr>
          <p:cNvPr id="14" name="Straight Arrow Connector 13">
            <a:extLst>
              <a:ext uri="{FF2B5EF4-FFF2-40B4-BE49-F238E27FC236}">
                <a16:creationId xmlns:a16="http://schemas.microsoft.com/office/drawing/2014/main" id="{77FA456D-16AC-6D4E-A06D-045811E77A22}"/>
              </a:ext>
            </a:extLst>
          </p:cNvPr>
          <p:cNvCxnSpPr/>
          <p:nvPr/>
        </p:nvCxnSpPr>
        <p:spPr>
          <a:xfrm flipH="1">
            <a:off x="8304107" y="4490720"/>
            <a:ext cx="394547" cy="160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5DE7B1-A302-CA4E-A004-D88243532CA3}"/>
              </a:ext>
            </a:extLst>
          </p:cNvPr>
          <p:cNvSpPr txBox="1"/>
          <p:nvPr/>
        </p:nvSpPr>
        <p:spPr>
          <a:xfrm>
            <a:off x="8663491" y="4282098"/>
            <a:ext cx="721095" cy="369332"/>
          </a:xfrm>
          <a:prstGeom prst="rect">
            <a:avLst/>
          </a:prstGeom>
          <a:noFill/>
        </p:spPr>
        <p:txBody>
          <a:bodyPr wrap="none" rtlCol="0">
            <a:spAutoFit/>
          </a:bodyPr>
          <a:lstStyle/>
          <a:p>
            <a:pPr algn="l"/>
            <a:r>
              <a:rPr lang="en-US" altLang="zh-CN" dirty="0" err="1">
                <a:latin typeface="+mn-ea"/>
              </a:rPr>
              <a:t>ReLu</a:t>
            </a:r>
            <a:endParaRPr lang="en-CN" dirty="0">
              <a:latin typeface="+mn-ea"/>
            </a:endParaRPr>
          </a:p>
        </p:txBody>
      </p:sp>
      <p:pic>
        <p:nvPicPr>
          <p:cNvPr id="16" name="Picture 15">
            <a:extLst>
              <a:ext uri="{FF2B5EF4-FFF2-40B4-BE49-F238E27FC236}">
                <a16:creationId xmlns:a16="http://schemas.microsoft.com/office/drawing/2014/main" id="{38E255CF-8197-DD4F-8379-8DE648F49F14}"/>
              </a:ext>
            </a:extLst>
          </p:cNvPr>
          <p:cNvPicPr>
            <a:picLocks noChangeAspect="1"/>
          </p:cNvPicPr>
          <p:nvPr/>
        </p:nvPicPr>
        <p:blipFill>
          <a:blip r:embed="rId5"/>
          <a:stretch>
            <a:fillRect/>
          </a:stretch>
        </p:blipFill>
        <p:spPr>
          <a:xfrm>
            <a:off x="9611360" y="4141325"/>
            <a:ext cx="2435013" cy="959957"/>
          </a:xfrm>
          <a:prstGeom prst="rect">
            <a:avLst/>
          </a:prstGeom>
        </p:spPr>
      </p:pic>
      <p:sp>
        <p:nvSpPr>
          <p:cNvPr id="17" name="TextBox 16">
            <a:extLst>
              <a:ext uri="{FF2B5EF4-FFF2-40B4-BE49-F238E27FC236}">
                <a16:creationId xmlns:a16="http://schemas.microsoft.com/office/drawing/2014/main" id="{3BC52246-ADAB-E945-8B52-2592D36C5701}"/>
              </a:ext>
            </a:extLst>
          </p:cNvPr>
          <p:cNvSpPr txBox="1"/>
          <p:nvPr/>
        </p:nvSpPr>
        <p:spPr>
          <a:xfrm>
            <a:off x="10578563" y="3827022"/>
            <a:ext cx="1532792" cy="369332"/>
          </a:xfrm>
          <a:prstGeom prst="rect">
            <a:avLst/>
          </a:prstGeom>
          <a:noFill/>
        </p:spPr>
        <p:txBody>
          <a:bodyPr wrap="none" rtlCol="0">
            <a:spAutoFit/>
          </a:bodyPr>
          <a:lstStyle/>
          <a:p>
            <a:pPr algn="l"/>
            <a:r>
              <a:rPr lang="en-US" altLang="zh-CN" dirty="0">
                <a:latin typeface="+mn-ea"/>
              </a:rPr>
              <a:t>96</a:t>
            </a:r>
            <a:r>
              <a:rPr lang="zh-CN" altLang="en-US" dirty="0">
                <a:latin typeface="+mn-ea"/>
              </a:rPr>
              <a:t> </a:t>
            </a:r>
            <a:r>
              <a:rPr lang="en-US" altLang="zh-CN" dirty="0">
                <a:latin typeface="+mn-ea"/>
              </a:rPr>
              <a:t>Channels</a:t>
            </a:r>
            <a:endParaRPr lang="en-CN"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61</a:t>
            </a:fld>
            <a:endParaRPr lang="zh-CN" altLang="en-US" dirty="0"/>
          </a:p>
        </p:txBody>
      </p:sp>
    </p:spTree>
    <p:extLst>
      <p:ext uri="{BB962C8B-B14F-4D97-AF65-F5344CB8AC3E}">
        <p14:creationId xmlns:p14="http://schemas.microsoft.com/office/powerpoint/2010/main" val="868796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AlexNet</a:t>
            </a:r>
            <a:endParaRPr lang="zh-CN" altLang="en-US" dirty="0"/>
          </a:p>
        </p:txBody>
      </p:sp>
      <p:sp>
        <p:nvSpPr>
          <p:cNvPr id="12" name="TextBox 11">
            <a:extLst>
              <a:ext uri="{FF2B5EF4-FFF2-40B4-BE49-F238E27FC236}">
                <a16:creationId xmlns:a16="http://schemas.microsoft.com/office/drawing/2014/main" id="{C730823B-6829-D245-8EED-A9293C447D62}"/>
              </a:ext>
            </a:extLst>
          </p:cNvPr>
          <p:cNvSpPr txBox="1"/>
          <p:nvPr/>
        </p:nvSpPr>
        <p:spPr>
          <a:xfrm>
            <a:off x="866987" y="1117600"/>
            <a:ext cx="1723549" cy="461665"/>
          </a:xfrm>
          <a:prstGeom prst="rect">
            <a:avLst/>
          </a:prstGeom>
          <a:noFill/>
        </p:spPr>
        <p:txBody>
          <a:bodyPr wrap="none" rtlCol="0">
            <a:spAutoFit/>
          </a:bodyPr>
          <a:lstStyle/>
          <a:p>
            <a:pPr algn="l"/>
            <a:r>
              <a:rPr lang="en-US" sz="2400" dirty="0" err="1">
                <a:latin typeface="+mn-ea"/>
              </a:rPr>
              <a:t>实验结果</a:t>
            </a:r>
            <a:r>
              <a:rPr lang="zh-CN" altLang="en-US" sz="2400" dirty="0">
                <a:latin typeface="+mn-ea"/>
              </a:rPr>
              <a:t>：</a:t>
            </a:r>
            <a:endParaRPr lang="en-CN" sz="2400" dirty="0">
              <a:latin typeface="+mn-ea"/>
            </a:endParaRPr>
          </a:p>
        </p:txBody>
      </p:sp>
      <p:pic>
        <p:nvPicPr>
          <p:cNvPr id="5" name="Picture 4">
            <a:extLst>
              <a:ext uri="{FF2B5EF4-FFF2-40B4-BE49-F238E27FC236}">
                <a16:creationId xmlns:a16="http://schemas.microsoft.com/office/drawing/2014/main" id="{1E76344D-7CF0-D144-A10E-426B3DFC72D7}"/>
              </a:ext>
            </a:extLst>
          </p:cNvPr>
          <p:cNvPicPr>
            <a:picLocks noChangeAspect="1"/>
          </p:cNvPicPr>
          <p:nvPr/>
        </p:nvPicPr>
        <p:blipFill>
          <a:blip r:embed="rId3"/>
          <a:stretch>
            <a:fillRect/>
          </a:stretch>
        </p:blipFill>
        <p:spPr>
          <a:xfrm>
            <a:off x="961814" y="1579265"/>
            <a:ext cx="4836159" cy="3457254"/>
          </a:xfrm>
          <a:prstGeom prst="rect">
            <a:avLst/>
          </a:prstGeom>
        </p:spPr>
      </p:pic>
      <p:sp>
        <p:nvSpPr>
          <p:cNvPr id="6" name="TextBox 5">
            <a:extLst>
              <a:ext uri="{FF2B5EF4-FFF2-40B4-BE49-F238E27FC236}">
                <a16:creationId xmlns:a16="http://schemas.microsoft.com/office/drawing/2014/main" id="{B467BDF7-EEF6-D14D-9C5E-FC1668E36993}"/>
              </a:ext>
            </a:extLst>
          </p:cNvPr>
          <p:cNvSpPr txBox="1"/>
          <p:nvPr/>
        </p:nvSpPr>
        <p:spPr>
          <a:xfrm>
            <a:off x="560188" y="5155624"/>
            <a:ext cx="5930360" cy="1384995"/>
          </a:xfrm>
          <a:prstGeom prst="rect">
            <a:avLst/>
          </a:prstGeom>
          <a:noFill/>
        </p:spPr>
        <p:txBody>
          <a:bodyPr wrap="square" rtlCol="0">
            <a:spAutoFit/>
          </a:bodyPr>
          <a:lstStyle/>
          <a:p>
            <a:r>
              <a:rPr lang="zh-CN" altLang="en-US" sz="1400" dirty="0"/>
              <a:t>第一列中是五张</a:t>
            </a:r>
            <a:r>
              <a:rPr lang="en-GB" sz="1400" dirty="0"/>
              <a:t>ILSVRC-2010</a:t>
            </a:r>
            <a:r>
              <a:rPr lang="zh-CN" altLang="en-US" sz="1400" dirty="0"/>
              <a:t>测试图像。其余各列显示了六幅训练图像，这些图像是测试图像最后一个隐藏层产生的特征向量与训练集中特征向量欧氏距离最小的图像。</a:t>
            </a:r>
            <a:r>
              <a:rPr lang="zh-CN" altLang="en-US" sz="1400" dirty="0">
                <a:latin typeface="+mn-ea"/>
              </a:rPr>
              <a:t>在像素层面上，检索到的训练图像的原图与第一列中的测试图像的原图的</a:t>
            </a:r>
            <a:r>
              <a:rPr lang="en-CN" sz="1400" dirty="0">
                <a:latin typeface="+mn-ea"/>
              </a:rPr>
              <a:t>欧式距离</a:t>
            </a:r>
            <a:r>
              <a:rPr lang="zh-CN" altLang="en-US" sz="1400" dirty="0">
                <a:latin typeface="+mn-ea"/>
              </a:rPr>
              <a:t>一般不接近。</a:t>
            </a:r>
            <a:endParaRPr lang="en-CN" sz="1400" dirty="0">
              <a:latin typeface="+mn-ea"/>
            </a:endParaRPr>
          </a:p>
          <a:p>
            <a:endParaRPr lang="zh-CN" altLang="en-US" sz="1400" dirty="0"/>
          </a:p>
          <a:p>
            <a:pPr algn="l"/>
            <a:endParaRPr lang="en-CN" sz="1400" dirty="0">
              <a:latin typeface="+mn-ea"/>
            </a:endParaRPr>
          </a:p>
        </p:txBody>
      </p:sp>
      <p:pic>
        <p:nvPicPr>
          <p:cNvPr id="9" name="Picture 8">
            <a:extLst>
              <a:ext uri="{FF2B5EF4-FFF2-40B4-BE49-F238E27FC236}">
                <a16:creationId xmlns:a16="http://schemas.microsoft.com/office/drawing/2014/main" id="{3481BFF2-4FDD-DB44-8B52-54E8885D16F4}"/>
              </a:ext>
            </a:extLst>
          </p:cNvPr>
          <p:cNvPicPr>
            <a:picLocks noChangeAspect="1"/>
          </p:cNvPicPr>
          <p:nvPr/>
        </p:nvPicPr>
        <p:blipFill>
          <a:blip r:embed="rId4"/>
          <a:stretch>
            <a:fillRect/>
          </a:stretch>
        </p:blipFill>
        <p:spPr>
          <a:xfrm>
            <a:off x="6669378" y="3833706"/>
            <a:ext cx="5093955" cy="2041508"/>
          </a:xfrm>
          <a:prstGeom prst="rect">
            <a:avLst/>
          </a:prstGeom>
        </p:spPr>
      </p:pic>
      <p:pic>
        <p:nvPicPr>
          <p:cNvPr id="10" name="Picture 9">
            <a:extLst>
              <a:ext uri="{FF2B5EF4-FFF2-40B4-BE49-F238E27FC236}">
                <a16:creationId xmlns:a16="http://schemas.microsoft.com/office/drawing/2014/main" id="{F14EBEFE-042B-F34F-B83E-D56A5F5FF67B}"/>
              </a:ext>
            </a:extLst>
          </p:cNvPr>
          <p:cNvPicPr>
            <a:picLocks noChangeAspect="1"/>
          </p:cNvPicPr>
          <p:nvPr/>
        </p:nvPicPr>
        <p:blipFill>
          <a:blip r:embed="rId5"/>
          <a:stretch>
            <a:fillRect/>
          </a:stretch>
        </p:blipFill>
        <p:spPr>
          <a:xfrm>
            <a:off x="7096761" y="1348432"/>
            <a:ext cx="4343400" cy="2400300"/>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62</a:t>
            </a:fld>
            <a:endParaRPr lang="zh-CN" altLang="en-US" dirty="0"/>
          </a:p>
        </p:txBody>
      </p:sp>
    </p:spTree>
    <p:extLst>
      <p:ext uri="{BB962C8B-B14F-4D97-AF65-F5344CB8AC3E}">
        <p14:creationId xmlns:p14="http://schemas.microsoft.com/office/powerpoint/2010/main" val="621974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evel 15">
            <a:extLst>
              <a:ext uri="{FF2B5EF4-FFF2-40B4-BE49-F238E27FC236}">
                <a16:creationId xmlns:a16="http://schemas.microsoft.com/office/drawing/2014/main" id="{EB4C303C-ECA2-9C45-85E6-24069DBE3A63}"/>
              </a:ext>
            </a:extLst>
          </p:cNvPr>
          <p:cNvSpPr/>
          <p:nvPr/>
        </p:nvSpPr>
        <p:spPr>
          <a:xfrm>
            <a:off x="745067" y="1226668"/>
            <a:ext cx="10918613" cy="1781360"/>
          </a:xfrm>
          <a:prstGeom prst="bevel">
            <a:avLst>
              <a:gd name="adj" fmla="val 3029"/>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AlexNet</a:t>
            </a:r>
            <a:endParaRPr lang="zh-CN" altLang="en-US" dirty="0"/>
          </a:p>
        </p:txBody>
      </p:sp>
      <p:sp>
        <p:nvSpPr>
          <p:cNvPr id="11" name="TextBox 10">
            <a:extLst>
              <a:ext uri="{FF2B5EF4-FFF2-40B4-BE49-F238E27FC236}">
                <a16:creationId xmlns:a16="http://schemas.microsoft.com/office/drawing/2014/main" id="{F48DB82A-50DA-BF41-8E46-47E5B5802437}"/>
              </a:ext>
            </a:extLst>
          </p:cNvPr>
          <p:cNvSpPr txBox="1"/>
          <p:nvPr/>
        </p:nvSpPr>
        <p:spPr>
          <a:xfrm>
            <a:off x="900853" y="1279429"/>
            <a:ext cx="1107996" cy="461665"/>
          </a:xfrm>
          <a:prstGeom prst="rect">
            <a:avLst/>
          </a:prstGeom>
          <a:noFill/>
        </p:spPr>
        <p:txBody>
          <a:bodyPr wrap="none" rtlCol="0">
            <a:spAutoFit/>
          </a:bodyPr>
          <a:lstStyle/>
          <a:p>
            <a:pPr algn="l"/>
            <a:r>
              <a:rPr lang="en-CN" sz="2400" dirty="0">
                <a:latin typeface="+mn-ea"/>
              </a:rPr>
              <a:t>总结</a:t>
            </a:r>
            <a:r>
              <a:rPr lang="zh-CN" altLang="en-US" sz="2400" dirty="0">
                <a:latin typeface="+mn-ea"/>
              </a:rPr>
              <a:t>：</a:t>
            </a:r>
            <a:endParaRPr lang="en-CN" sz="2400" dirty="0">
              <a:latin typeface="+mn-ea"/>
            </a:endParaRPr>
          </a:p>
        </p:txBody>
      </p:sp>
      <p:sp>
        <p:nvSpPr>
          <p:cNvPr id="13" name="TextBox 12">
            <a:extLst>
              <a:ext uri="{FF2B5EF4-FFF2-40B4-BE49-F238E27FC236}">
                <a16:creationId xmlns:a16="http://schemas.microsoft.com/office/drawing/2014/main" id="{E65D745C-5BC9-134A-8965-F7A9C0F52463}"/>
              </a:ext>
            </a:extLst>
          </p:cNvPr>
          <p:cNvSpPr txBox="1"/>
          <p:nvPr/>
        </p:nvSpPr>
        <p:spPr>
          <a:xfrm>
            <a:off x="900853" y="1666240"/>
            <a:ext cx="10706777" cy="1289905"/>
          </a:xfrm>
          <a:prstGeom prst="rect">
            <a:avLst/>
          </a:prstGeom>
          <a:noFill/>
        </p:spPr>
        <p:txBody>
          <a:bodyPr wrap="none" rtlCol="0">
            <a:spAutoFit/>
          </a:bodyPr>
          <a:lstStyle/>
          <a:p>
            <a:pPr marL="342900" indent="-342900">
              <a:lnSpc>
                <a:spcPct val="150000"/>
              </a:lnSpc>
              <a:buFont typeface="Wingdings" pitchFamily="2" charset="2"/>
              <a:buChar char="Ø"/>
            </a:pPr>
            <a:r>
              <a:rPr lang="en-GB" dirty="0" err="1"/>
              <a:t>AlexNet</a:t>
            </a:r>
            <a:r>
              <a:rPr lang="zh-CN" altLang="en-US" dirty="0"/>
              <a:t>不仅比</a:t>
            </a:r>
            <a:r>
              <a:rPr lang="en-GB" dirty="0" err="1"/>
              <a:t>LeNet</a:t>
            </a:r>
            <a:r>
              <a:rPr lang="zh-CN" altLang="en-US" dirty="0"/>
              <a:t>的神经网络层数更多更深，使用了更多的卷积层和更大的参数空间来拟合大规模</a:t>
            </a:r>
            <a:endParaRPr lang="en-US" altLang="zh-CN" dirty="0"/>
          </a:p>
          <a:p>
            <a:pPr>
              <a:lnSpc>
                <a:spcPct val="150000"/>
              </a:lnSpc>
            </a:pPr>
            <a:r>
              <a:rPr lang="zh-CN" altLang="en-US" dirty="0"/>
              <a:t>数据集</a:t>
            </a:r>
            <a:r>
              <a:rPr lang="en-US" altLang="zh-CN" dirty="0"/>
              <a:t>ImageNet,</a:t>
            </a:r>
            <a:r>
              <a:rPr lang="zh-CN" altLang="en-US" dirty="0"/>
              <a:t> 是浅层神经网络和深度神经网络的分界线。</a:t>
            </a:r>
            <a:endParaRPr lang="en-US" altLang="zh-CN" dirty="0"/>
          </a:p>
          <a:p>
            <a:pPr marL="342900" indent="-342900">
              <a:lnSpc>
                <a:spcPct val="150000"/>
              </a:lnSpc>
              <a:buFont typeface="Wingdings" pitchFamily="2" charset="2"/>
              <a:buChar char="Ø"/>
            </a:pPr>
            <a:r>
              <a:rPr lang="zh-CN" altLang="en-US" dirty="0"/>
              <a:t>可以学习更复杂的图像高维特征。</a:t>
            </a:r>
            <a:endParaRPr lang="en-CN" sz="2000" dirty="0">
              <a:latin typeface="+mn-ea"/>
            </a:endParaRPr>
          </a:p>
        </p:txBody>
      </p:sp>
      <p:sp>
        <p:nvSpPr>
          <p:cNvPr id="17" name="Bevel 16">
            <a:extLst>
              <a:ext uri="{FF2B5EF4-FFF2-40B4-BE49-F238E27FC236}">
                <a16:creationId xmlns:a16="http://schemas.microsoft.com/office/drawing/2014/main" id="{2DC12043-5A2D-404A-87C7-89E2E9612932}"/>
              </a:ext>
            </a:extLst>
          </p:cNvPr>
          <p:cNvSpPr/>
          <p:nvPr/>
        </p:nvSpPr>
        <p:spPr>
          <a:xfrm>
            <a:off x="745067" y="3849973"/>
            <a:ext cx="10918613" cy="1693333"/>
          </a:xfrm>
          <a:prstGeom prst="bevel">
            <a:avLst>
              <a:gd name="adj" fmla="val 302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D6BAF289-E364-0647-981C-A2F6794397FA}"/>
              </a:ext>
            </a:extLst>
          </p:cNvPr>
          <p:cNvSpPr txBox="1"/>
          <p:nvPr/>
        </p:nvSpPr>
        <p:spPr>
          <a:xfrm>
            <a:off x="934720" y="3995550"/>
            <a:ext cx="1107996" cy="461665"/>
          </a:xfrm>
          <a:prstGeom prst="rect">
            <a:avLst/>
          </a:prstGeom>
          <a:noFill/>
        </p:spPr>
        <p:txBody>
          <a:bodyPr wrap="none" rtlCol="0">
            <a:spAutoFit/>
          </a:bodyPr>
          <a:lstStyle/>
          <a:p>
            <a:pPr algn="l"/>
            <a:r>
              <a:rPr lang="zh-CN" altLang="en-US" sz="2400" dirty="0">
                <a:latin typeface="+mn-ea"/>
              </a:rPr>
              <a:t>缺点：</a:t>
            </a:r>
            <a:endParaRPr lang="en-CN" sz="2400" dirty="0">
              <a:latin typeface="+mn-ea"/>
            </a:endParaRPr>
          </a:p>
        </p:txBody>
      </p:sp>
      <p:sp>
        <p:nvSpPr>
          <p:cNvPr id="19" name="TextBox 18">
            <a:extLst>
              <a:ext uri="{FF2B5EF4-FFF2-40B4-BE49-F238E27FC236}">
                <a16:creationId xmlns:a16="http://schemas.microsoft.com/office/drawing/2014/main" id="{31841DBB-8348-D94A-BF87-4DF1A1CD026A}"/>
              </a:ext>
            </a:extLst>
          </p:cNvPr>
          <p:cNvSpPr txBox="1"/>
          <p:nvPr/>
        </p:nvSpPr>
        <p:spPr>
          <a:xfrm>
            <a:off x="934720" y="4446740"/>
            <a:ext cx="10430933" cy="961225"/>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000" dirty="0" err="1">
                <a:latin typeface="+mn-ea"/>
              </a:rPr>
              <a:t>AlexNet</a:t>
            </a:r>
            <a:r>
              <a:rPr lang="zh-CN" altLang="en-US" sz="2000" dirty="0">
                <a:latin typeface="+mn-ea"/>
              </a:rPr>
              <a:t>比</a:t>
            </a:r>
            <a:r>
              <a:rPr lang="en-US" altLang="zh-CN" sz="2000" dirty="0" err="1">
                <a:latin typeface="+mn-ea"/>
              </a:rPr>
              <a:t>Lenet</a:t>
            </a:r>
            <a:r>
              <a:rPr lang="zh-CN" altLang="en-US" sz="2000" dirty="0">
                <a:latin typeface="+mn-ea"/>
              </a:rPr>
              <a:t>更大更深，表明深度卷积神经网络可以取得出色的结果。但并没有提供简单的规则指导如何变得更大更深来提升性能</a:t>
            </a:r>
            <a:endParaRPr lang="en-CN" sz="2000"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63</a:t>
            </a:fld>
            <a:endParaRPr lang="zh-CN" altLang="en-US" dirty="0"/>
          </a:p>
        </p:txBody>
      </p:sp>
    </p:spTree>
    <p:extLst>
      <p:ext uri="{BB962C8B-B14F-4D97-AF65-F5344CB8AC3E}">
        <p14:creationId xmlns:p14="http://schemas.microsoft.com/office/powerpoint/2010/main" val="3838926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-VGG</a:t>
            </a:r>
            <a:endParaRPr lang="zh-CN" altLang="en-US" dirty="0"/>
          </a:p>
        </p:txBody>
      </p:sp>
      <p:pic>
        <p:nvPicPr>
          <p:cNvPr id="3" name="Graphic 2">
            <a:extLst>
              <a:ext uri="{FF2B5EF4-FFF2-40B4-BE49-F238E27FC236}">
                <a16:creationId xmlns:a16="http://schemas.microsoft.com/office/drawing/2014/main" id="{1B052140-D67E-D719-D860-40CEE0F748DE}"/>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646" y="1013671"/>
            <a:ext cx="3241215" cy="4830657"/>
          </a:xfrm>
          <a:prstGeom prst="rect">
            <a:avLst/>
          </a:prstGeom>
        </p:spPr>
      </p:pic>
      <p:sp>
        <p:nvSpPr>
          <p:cNvPr id="5" name="TextBox 4">
            <a:extLst>
              <a:ext uri="{FF2B5EF4-FFF2-40B4-BE49-F238E27FC236}">
                <a16:creationId xmlns:a16="http://schemas.microsoft.com/office/drawing/2014/main" id="{E9DE29BD-3450-A13F-5AF5-51530C0426BE}"/>
              </a:ext>
            </a:extLst>
          </p:cNvPr>
          <p:cNvSpPr txBox="1"/>
          <p:nvPr/>
        </p:nvSpPr>
        <p:spPr>
          <a:xfrm>
            <a:off x="826347" y="5889636"/>
            <a:ext cx="840295" cy="369332"/>
          </a:xfrm>
          <a:prstGeom prst="rect">
            <a:avLst/>
          </a:prstGeom>
          <a:noFill/>
        </p:spPr>
        <p:txBody>
          <a:bodyPr wrap="none" rtlCol="0">
            <a:spAutoFit/>
          </a:bodyPr>
          <a:lstStyle/>
          <a:p>
            <a:pPr algn="l"/>
            <a:r>
              <a:rPr lang="en-US" altLang="zh-CN" dirty="0" err="1">
                <a:latin typeface="+mn-ea"/>
              </a:rPr>
              <a:t>LeNet</a:t>
            </a:r>
            <a:endParaRPr lang="en-CN" dirty="0">
              <a:latin typeface="+mn-ea"/>
            </a:endParaRPr>
          </a:p>
        </p:txBody>
      </p:sp>
      <p:sp>
        <p:nvSpPr>
          <p:cNvPr id="6" name="TextBox 5">
            <a:extLst>
              <a:ext uri="{FF2B5EF4-FFF2-40B4-BE49-F238E27FC236}">
                <a16:creationId xmlns:a16="http://schemas.microsoft.com/office/drawing/2014/main" id="{08282777-9EE2-80F7-FBAE-59080D94B206}"/>
              </a:ext>
            </a:extLst>
          </p:cNvPr>
          <p:cNvSpPr txBox="1"/>
          <p:nvPr/>
        </p:nvSpPr>
        <p:spPr>
          <a:xfrm>
            <a:off x="2516294" y="5889636"/>
            <a:ext cx="1061509" cy="369332"/>
          </a:xfrm>
          <a:prstGeom prst="rect">
            <a:avLst/>
          </a:prstGeom>
          <a:noFill/>
        </p:spPr>
        <p:txBody>
          <a:bodyPr wrap="none" rtlCol="0">
            <a:spAutoFit/>
          </a:bodyPr>
          <a:lstStyle/>
          <a:p>
            <a:pPr algn="l"/>
            <a:r>
              <a:rPr lang="en-US" altLang="zh-CN" dirty="0" err="1">
                <a:latin typeface="+mn-ea"/>
              </a:rPr>
              <a:t>AlexNet</a:t>
            </a:r>
            <a:endParaRPr lang="en-CN" dirty="0">
              <a:latin typeface="+mn-ea"/>
            </a:endParaRPr>
          </a:p>
        </p:txBody>
      </p:sp>
      <p:pic>
        <p:nvPicPr>
          <p:cNvPr id="8" name="Graphic 7">
            <a:extLst>
              <a:ext uri="{FF2B5EF4-FFF2-40B4-BE49-F238E27FC236}">
                <a16:creationId xmlns:a16="http://schemas.microsoft.com/office/drawing/2014/main" id="{645A343E-3FC7-3BB6-DE60-4084182166F7}"/>
              </a:ext>
            </a:extLst>
          </p:cNvPr>
          <p:cNvPicPr>
            <a:picLocks noChangeAspect="1"/>
          </p:cNvPicPr>
          <p:nvPr/>
        </p:nvPicPr>
        <p:blipFill rotWithShape="1">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31717" t="59910" r="34892"/>
          <a:stretch/>
        </p:blipFill>
        <p:spPr>
          <a:xfrm>
            <a:off x="4660900" y="1803400"/>
            <a:ext cx="2108199" cy="2200350"/>
          </a:xfrm>
          <a:prstGeom prst="rect">
            <a:avLst/>
          </a:prstGeom>
        </p:spPr>
      </p:pic>
      <p:sp>
        <p:nvSpPr>
          <p:cNvPr id="10" name="Rounded Rectangle 9">
            <a:extLst>
              <a:ext uri="{FF2B5EF4-FFF2-40B4-BE49-F238E27FC236}">
                <a16:creationId xmlns:a16="http://schemas.microsoft.com/office/drawing/2014/main" id="{7AA9E6EF-AE2B-6D15-6926-1F4BE3425047}"/>
              </a:ext>
            </a:extLst>
          </p:cNvPr>
          <p:cNvSpPr/>
          <p:nvPr/>
        </p:nvSpPr>
        <p:spPr>
          <a:xfrm>
            <a:off x="338667" y="3833707"/>
            <a:ext cx="3542453" cy="170688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EE5F3D5C-2855-172C-6129-328C2B8F1018}"/>
              </a:ext>
            </a:extLst>
          </p:cNvPr>
          <p:cNvSpPr/>
          <p:nvPr/>
        </p:nvSpPr>
        <p:spPr>
          <a:xfrm>
            <a:off x="2044700" y="2197100"/>
            <a:ext cx="1807740" cy="1636607"/>
          </a:xfrm>
          <a:prstGeom prst="rect">
            <a:avLst/>
          </a:prstGeom>
          <a:noFill/>
          <a:ln w="349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TextBox 11">
            <a:extLst>
              <a:ext uri="{FF2B5EF4-FFF2-40B4-BE49-F238E27FC236}">
                <a16:creationId xmlns:a16="http://schemas.microsoft.com/office/drawing/2014/main" id="{A7183949-C65C-6FA0-6635-F68A26BF85A8}"/>
              </a:ext>
            </a:extLst>
          </p:cNvPr>
          <p:cNvSpPr txBox="1"/>
          <p:nvPr/>
        </p:nvSpPr>
        <p:spPr>
          <a:xfrm>
            <a:off x="5184244" y="4137036"/>
            <a:ext cx="1340047" cy="369332"/>
          </a:xfrm>
          <a:prstGeom prst="rect">
            <a:avLst/>
          </a:prstGeom>
          <a:noFill/>
        </p:spPr>
        <p:txBody>
          <a:bodyPr wrap="none" rtlCol="0">
            <a:spAutoFit/>
          </a:bodyPr>
          <a:lstStyle/>
          <a:p>
            <a:pPr algn="l"/>
            <a:r>
              <a:rPr lang="en-US" altLang="zh-CN" dirty="0">
                <a:solidFill>
                  <a:srgbClr val="FF0000"/>
                </a:solidFill>
                <a:latin typeface="+mn-ea"/>
              </a:rPr>
              <a:t>VGG</a:t>
            </a:r>
            <a:r>
              <a:rPr lang="zh-CN" altLang="en-US" dirty="0">
                <a:solidFill>
                  <a:srgbClr val="FF0000"/>
                </a:solidFill>
                <a:latin typeface="+mn-ea"/>
              </a:rPr>
              <a:t> </a:t>
            </a:r>
            <a:r>
              <a:rPr lang="en-US" altLang="zh-CN" dirty="0">
                <a:solidFill>
                  <a:srgbClr val="FF0000"/>
                </a:solidFill>
                <a:latin typeface="+mn-ea"/>
              </a:rPr>
              <a:t>Block</a:t>
            </a:r>
            <a:endParaRPr lang="en-CN" dirty="0">
              <a:solidFill>
                <a:srgbClr val="FF0000"/>
              </a:solidFill>
              <a:latin typeface="+mn-ea"/>
            </a:endParaRPr>
          </a:p>
        </p:txBody>
      </p:sp>
      <p:sp>
        <p:nvSpPr>
          <p:cNvPr id="13" name="TextBox 12">
            <a:extLst>
              <a:ext uri="{FF2B5EF4-FFF2-40B4-BE49-F238E27FC236}">
                <a16:creationId xmlns:a16="http://schemas.microsoft.com/office/drawing/2014/main" id="{DCB22BD6-37B5-1453-73F2-394A8C276930}"/>
              </a:ext>
            </a:extLst>
          </p:cNvPr>
          <p:cNvSpPr txBox="1"/>
          <p:nvPr/>
        </p:nvSpPr>
        <p:spPr>
          <a:xfrm>
            <a:off x="7577559" y="2382710"/>
            <a:ext cx="3805062" cy="1754326"/>
          </a:xfrm>
          <a:prstGeom prst="rect">
            <a:avLst/>
          </a:prstGeom>
          <a:noFill/>
        </p:spPr>
        <p:txBody>
          <a:bodyPr wrap="square" rtlCol="0">
            <a:spAutoFit/>
          </a:bodyPr>
          <a:lstStyle/>
          <a:p>
            <a:pPr marL="285750" indent="-285750">
              <a:buFont typeface="Wingdings" pitchFamily="2" charset="2"/>
              <a:buChar char="Ø"/>
            </a:pPr>
            <a:r>
              <a:rPr lang="en-US" altLang="zh-CN" b="1" dirty="0"/>
              <a:t>VGG</a:t>
            </a:r>
            <a:r>
              <a:rPr lang="zh-CN" altLang="en-US" b="1" dirty="0"/>
              <a:t>组成规律：</a:t>
            </a:r>
            <a:endParaRPr lang="en-US" altLang="zh-CN" b="1" dirty="0"/>
          </a:p>
          <a:p>
            <a:r>
              <a:rPr lang="zh-CN" altLang="en-US" b="1" dirty="0"/>
              <a:t>     </a:t>
            </a:r>
            <a:r>
              <a:rPr lang="zh-CN" altLang="en-US" dirty="0"/>
              <a:t>连续使用数个相同的填充为</a:t>
            </a:r>
            <a:r>
              <a:rPr lang="en-US" altLang="zh-CN" dirty="0"/>
              <a:t>1</a:t>
            </a:r>
            <a:r>
              <a:rPr lang="zh-CN" altLang="en-US" dirty="0"/>
              <a:t>、窗口形状为</a:t>
            </a:r>
            <a:r>
              <a:rPr lang="en-US" altLang="zh-CN" dirty="0"/>
              <a:t>3</a:t>
            </a:r>
            <a:r>
              <a:rPr lang="en-GB" dirty="0"/>
              <a:t>x3</a:t>
            </a:r>
            <a:r>
              <a:rPr lang="zh-CN" altLang="en-US" dirty="0"/>
              <a:t>的卷积层后接上一个步幅为</a:t>
            </a:r>
            <a:r>
              <a:rPr lang="en-US" altLang="zh-CN" dirty="0"/>
              <a:t>2</a:t>
            </a:r>
            <a:r>
              <a:rPr lang="zh-CN" altLang="en-US" dirty="0"/>
              <a:t>、窗口形状为</a:t>
            </a:r>
            <a:r>
              <a:rPr lang="en-US" altLang="zh-CN" dirty="0"/>
              <a:t>2</a:t>
            </a:r>
            <a:r>
              <a:rPr lang="en-GB" dirty="0"/>
              <a:t>x2</a:t>
            </a:r>
            <a:r>
              <a:rPr lang="zh-CN" altLang="en-US" dirty="0"/>
              <a:t>的最大池化层。卷积层保持输入的高和宽不变，而池化层则对其减半。</a:t>
            </a:r>
            <a:endParaRPr lang="en-CN"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64</a:t>
            </a:fld>
            <a:endParaRPr lang="zh-CN" altLang="en-US" dirty="0"/>
          </a:p>
        </p:txBody>
      </p:sp>
    </p:spTree>
    <p:extLst>
      <p:ext uri="{BB962C8B-B14F-4D97-AF65-F5344CB8AC3E}">
        <p14:creationId xmlns:p14="http://schemas.microsoft.com/office/powerpoint/2010/main" val="285053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-VGG</a:t>
            </a:r>
            <a:endParaRPr lang="zh-CN" altLang="en-US" dirty="0"/>
          </a:p>
        </p:txBody>
      </p:sp>
      <p:sp>
        <p:nvSpPr>
          <p:cNvPr id="2" name="TextBox 1">
            <a:extLst>
              <a:ext uri="{FF2B5EF4-FFF2-40B4-BE49-F238E27FC236}">
                <a16:creationId xmlns:a16="http://schemas.microsoft.com/office/drawing/2014/main" id="{F9EF5B76-8E1E-634A-9873-8A7C5D0FE93F}"/>
              </a:ext>
            </a:extLst>
          </p:cNvPr>
          <p:cNvSpPr txBox="1"/>
          <p:nvPr/>
        </p:nvSpPr>
        <p:spPr>
          <a:xfrm>
            <a:off x="566962" y="1455939"/>
            <a:ext cx="10681546" cy="3351046"/>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400" dirty="0"/>
              <a:t>VGG</a:t>
            </a:r>
            <a:r>
              <a:rPr lang="zh-CN" altLang="en-US" sz="2400" dirty="0"/>
              <a:t>的名字来源于作者所在的</a:t>
            </a:r>
            <a:r>
              <a:rPr lang="en-GB" sz="2400" b="1" dirty="0"/>
              <a:t>V</a:t>
            </a:r>
            <a:r>
              <a:rPr lang="en-GB" sz="2400" dirty="0"/>
              <a:t>isual </a:t>
            </a:r>
            <a:r>
              <a:rPr lang="en-GB" sz="2400" b="1" dirty="0"/>
              <a:t>G</a:t>
            </a:r>
            <a:r>
              <a:rPr lang="en-GB" sz="2400" dirty="0"/>
              <a:t>eometry </a:t>
            </a:r>
            <a:r>
              <a:rPr lang="en-GB" sz="2400" b="1" dirty="0"/>
              <a:t>G</a:t>
            </a:r>
            <a:r>
              <a:rPr lang="en-GB" sz="2400" dirty="0"/>
              <a:t>roup</a:t>
            </a:r>
            <a:r>
              <a:rPr lang="zh-CN" altLang="en-US" sz="2400" dirty="0"/>
              <a:t>实验室。</a:t>
            </a:r>
            <a:endParaRPr lang="en-US" altLang="zh-CN" sz="2400" dirty="0"/>
          </a:p>
          <a:p>
            <a:pPr marL="285750" indent="-285750">
              <a:lnSpc>
                <a:spcPct val="150000"/>
              </a:lnSpc>
              <a:buFont typeface="Wingdings" pitchFamily="2" charset="2"/>
              <a:buChar char="Ø"/>
            </a:pPr>
            <a:r>
              <a:rPr lang="zh-CN" altLang="en-US" sz="2400" dirty="0"/>
              <a:t>该网络是在</a:t>
            </a:r>
            <a:r>
              <a:rPr lang="en-GB" sz="2400" dirty="0"/>
              <a:t>ILSVRC 2014</a:t>
            </a:r>
            <a:r>
              <a:rPr lang="zh-CN" altLang="en-US" sz="2400" dirty="0"/>
              <a:t>上的相关工作，主要工作是证明了增加网络的深度能够在一定程度上影响网络最终的性能。</a:t>
            </a:r>
            <a:endParaRPr lang="en-US" altLang="zh-CN" sz="2400" dirty="0"/>
          </a:p>
          <a:p>
            <a:pPr marL="285750" indent="-285750">
              <a:lnSpc>
                <a:spcPct val="150000"/>
              </a:lnSpc>
              <a:buFont typeface="Wingdings" pitchFamily="2" charset="2"/>
              <a:buChar char="Ø"/>
            </a:pPr>
            <a:r>
              <a:rPr lang="en-GB" sz="2400" dirty="0"/>
              <a:t>VGG</a:t>
            </a:r>
            <a:r>
              <a:rPr lang="zh-CN" altLang="en-US" sz="2400" dirty="0"/>
              <a:t>有两种结构，分别是</a:t>
            </a:r>
            <a:r>
              <a:rPr lang="en-GB" sz="2400" dirty="0"/>
              <a:t>VGG16</a:t>
            </a:r>
            <a:r>
              <a:rPr lang="zh-CN" altLang="en-US" sz="2400" dirty="0"/>
              <a:t>和</a:t>
            </a:r>
            <a:r>
              <a:rPr lang="en-GB" sz="2400" dirty="0"/>
              <a:t>VGG19，</a:t>
            </a:r>
            <a:r>
              <a:rPr lang="zh-CN" altLang="en-US" sz="2400" dirty="0"/>
              <a:t>两者并没有本质上的区别，只是网络深度不一样。</a:t>
            </a:r>
            <a:endParaRPr lang="en-US" altLang="zh-CN" sz="2400" dirty="0"/>
          </a:p>
          <a:p>
            <a:pPr marL="285750" indent="-285750">
              <a:lnSpc>
                <a:spcPct val="150000"/>
              </a:lnSpc>
              <a:buFont typeface="Wingdings" pitchFamily="2" charset="2"/>
              <a:buChar char="Ø"/>
            </a:pPr>
            <a:r>
              <a:rPr lang="zh-CN" altLang="en-US" sz="2400" dirty="0">
                <a:latin typeface="+mn-ea"/>
              </a:rPr>
              <a:t>提出了可以通过重复使用简单的基础块来构建深度模型的思路。</a:t>
            </a:r>
            <a:endParaRPr lang="en-CN" sz="2400" dirty="0">
              <a:latin typeface="+mn-ea"/>
            </a:endParaRPr>
          </a:p>
        </p:txBody>
      </p:sp>
      <p:sp>
        <p:nvSpPr>
          <p:cNvPr id="7" name="TextBox 6">
            <a:extLst>
              <a:ext uri="{FF2B5EF4-FFF2-40B4-BE49-F238E27FC236}">
                <a16:creationId xmlns:a16="http://schemas.microsoft.com/office/drawing/2014/main" id="{34CC2295-B7A9-E94D-847A-DCB9D8FF7BFA}"/>
              </a:ext>
            </a:extLst>
          </p:cNvPr>
          <p:cNvSpPr txBox="1"/>
          <p:nvPr/>
        </p:nvSpPr>
        <p:spPr>
          <a:xfrm>
            <a:off x="503645" y="5568753"/>
            <a:ext cx="10983927" cy="646331"/>
          </a:xfrm>
          <a:prstGeom prst="rect">
            <a:avLst/>
          </a:prstGeom>
          <a:noFill/>
        </p:spPr>
        <p:txBody>
          <a:bodyPr wrap="square">
            <a:spAutoFit/>
          </a:bodyPr>
          <a:lstStyle/>
          <a:p>
            <a:r>
              <a:rPr lang="en-GB" b="0" i="0" u="none" strike="noStrike" dirty="0" err="1">
                <a:solidFill>
                  <a:srgbClr val="222222"/>
                </a:solidFill>
                <a:effectLst/>
                <a:latin typeface="Arial" panose="020B0604020202020204" pitchFamily="34" charset="0"/>
              </a:rPr>
              <a:t>Simonyan</a:t>
            </a:r>
            <a:r>
              <a:rPr lang="en-GB" b="0" i="0" u="none" strike="noStrike" dirty="0">
                <a:solidFill>
                  <a:srgbClr val="222222"/>
                </a:solidFill>
                <a:effectLst/>
                <a:latin typeface="Arial" panose="020B0604020202020204" pitchFamily="34" charset="0"/>
              </a:rPr>
              <a:t>, Karen, and Andrew Zisserman. "Very deep convolutional networks for large-scale image recognition." </a:t>
            </a:r>
            <a:r>
              <a:rPr lang="en-GB" b="0" i="1" u="none" strike="noStrike" dirty="0" err="1">
                <a:solidFill>
                  <a:srgbClr val="222222"/>
                </a:solidFill>
                <a:effectLst/>
                <a:latin typeface="Arial" panose="020B0604020202020204" pitchFamily="34" charset="0"/>
              </a:rPr>
              <a:t>arXiv</a:t>
            </a:r>
            <a:r>
              <a:rPr lang="en-GB" b="0" i="1" u="none" strike="noStrike" dirty="0">
                <a:solidFill>
                  <a:srgbClr val="222222"/>
                </a:solidFill>
                <a:effectLst/>
                <a:latin typeface="Arial" panose="020B0604020202020204" pitchFamily="34" charset="0"/>
              </a:rPr>
              <a:t> preprint arXiv:1409.1556</a:t>
            </a:r>
            <a:r>
              <a:rPr lang="en-GB" b="0" i="0" u="none" strike="noStrike" dirty="0">
                <a:solidFill>
                  <a:srgbClr val="222222"/>
                </a:solidFill>
                <a:effectLst/>
                <a:latin typeface="Arial" panose="020B0604020202020204" pitchFamily="34" charset="0"/>
              </a:rPr>
              <a:t> (2014).</a:t>
            </a:r>
            <a:endParaRPr lang="en-CN" dirty="0"/>
          </a:p>
        </p:txBody>
      </p:sp>
      <p:sp>
        <p:nvSpPr>
          <p:cNvPr id="3" name="灯片编号占位符 2"/>
          <p:cNvSpPr>
            <a:spLocks noGrp="1"/>
          </p:cNvSpPr>
          <p:nvPr>
            <p:ph type="sldNum" sz="quarter" idx="14"/>
          </p:nvPr>
        </p:nvSpPr>
        <p:spPr/>
        <p:txBody>
          <a:bodyPr/>
          <a:lstStyle/>
          <a:p>
            <a:fld id="{AF69888C-E133-43D9-A638-B5C95925B91C}" type="slidenum">
              <a:rPr lang="zh-CN" altLang="en-US" smtClean="0"/>
              <a:t>65</a:t>
            </a:fld>
            <a:endParaRPr lang="zh-CN" altLang="en-US" dirty="0"/>
          </a:p>
        </p:txBody>
      </p:sp>
    </p:spTree>
    <p:extLst>
      <p:ext uri="{BB962C8B-B14F-4D97-AF65-F5344CB8AC3E}">
        <p14:creationId xmlns:p14="http://schemas.microsoft.com/office/powerpoint/2010/main" val="3814576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-VGG</a:t>
            </a:r>
            <a:endParaRPr lang="zh-CN" altLang="en-US" dirty="0"/>
          </a:p>
        </p:txBody>
      </p:sp>
      <p:sp>
        <p:nvSpPr>
          <p:cNvPr id="5" name="TextBox 4">
            <a:extLst>
              <a:ext uri="{FF2B5EF4-FFF2-40B4-BE49-F238E27FC236}">
                <a16:creationId xmlns:a16="http://schemas.microsoft.com/office/drawing/2014/main" id="{32944935-5054-2041-A119-449436DA0DCC}"/>
              </a:ext>
            </a:extLst>
          </p:cNvPr>
          <p:cNvSpPr txBox="1"/>
          <p:nvPr/>
        </p:nvSpPr>
        <p:spPr>
          <a:xfrm>
            <a:off x="566962" y="2750367"/>
            <a:ext cx="5884638" cy="1938992"/>
          </a:xfrm>
          <a:prstGeom prst="rect">
            <a:avLst/>
          </a:prstGeom>
          <a:noFill/>
        </p:spPr>
        <p:txBody>
          <a:bodyPr wrap="square" rtlCol="0">
            <a:spAutoFit/>
          </a:bodyPr>
          <a:lstStyle/>
          <a:p>
            <a:r>
              <a:rPr lang="zh-CN" altLang="en-US" sz="2000" b="1" dirty="0">
                <a:latin typeface="+mn-ea"/>
              </a:rPr>
              <a:t>原理：</a:t>
            </a:r>
            <a:r>
              <a:rPr lang="zh-CN" altLang="en-US" sz="2000" dirty="0"/>
              <a:t>在</a:t>
            </a:r>
            <a:r>
              <a:rPr lang="en-GB" sz="2000" dirty="0"/>
              <a:t>VGG</a:t>
            </a:r>
            <a:r>
              <a:rPr lang="zh-CN" altLang="en-US" sz="2000" dirty="0"/>
              <a:t>中使用</a:t>
            </a:r>
            <a:r>
              <a:rPr lang="en-US" altLang="zh-CN" sz="2000" dirty="0"/>
              <a:t>3</a:t>
            </a:r>
            <a:r>
              <a:rPr lang="zh-CN" altLang="en-US" sz="2000" dirty="0"/>
              <a:t>个</a:t>
            </a:r>
            <a:r>
              <a:rPr lang="en-US" altLang="zh-CN" sz="2000" dirty="0"/>
              <a:t>3</a:t>
            </a:r>
            <a:r>
              <a:rPr lang="en-GB" sz="2000" dirty="0"/>
              <a:t>x3</a:t>
            </a:r>
            <a:r>
              <a:rPr lang="zh-CN" altLang="en-US" sz="2000" dirty="0"/>
              <a:t>卷积核代替</a:t>
            </a:r>
            <a:r>
              <a:rPr lang="en-US" altLang="zh-CN" sz="2000" dirty="0"/>
              <a:t>7</a:t>
            </a:r>
            <a:r>
              <a:rPr lang="en-GB" sz="2000" dirty="0"/>
              <a:t>x7</a:t>
            </a:r>
            <a:r>
              <a:rPr lang="en-US" altLang="zh-CN" sz="2000" dirty="0"/>
              <a:t>(</a:t>
            </a:r>
            <a:r>
              <a:rPr lang="en-US" altLang="zh-CN" sz="2000" dirty="0" err="1">
                <a:solidFill>
                  <a:schemeClr val="accent1"/>
                </a:solidFill>
              </a:rPr>
              <a:t>ZFNet</a:t>
            </a:r>
            <a:r>
              <a:rPr lang="en-US" altLang="zh-CN" sz="2000" dirty="0"/>
              <a:t>)</a:t>
            </a:r>
            <a:r>
              <a:rPr lang="zh-CN" altLang="en-US" sz="2000" dirty="0"/>
              <a:t>卷积核，使用</a:t>
            </a:r>
            <a:r>
              <a:rPr lang="en-US" altLang="zh-CN" sz="2000" dirty="0"/>
              <a:t>2</a:t>
            </a:r>
            <a:r>
              <a:rPr lang="zh-CN" altLang="en-US" sz="2000" dirty="0"/>
              <a:t>个</a:t>
            </a:r>
            <a:r>
              <a:rPr lang="en-US" altLang="zh-CN" sz="2000" dirty="0"/>
              <a:t>3</a:t>
            </a:r>
            <a:r>
              <a:rPr lang="en-GB" sz="2000" dirty="0"/>
              <a:t>x3</a:t>
            </a:r>
            <a:r>
              <a:rPr lang="zh-CN" altLang="en-US" sz="2000" dirty="0"/>
              <a:t>卷积核来代替</a:t>
            </a:r>
            <a:r>
              <a:rPr lang="en-US" altLang="zh-CN" sz="2000" dirty="0"/>
              <a:t>5</a:t>
            </a:r>
            <a:r>
              <a:rPr lang="en-GB" sz="2000" dirty="0"/>
              <a:t>x</a:t>
            </a:r>
            <a:r>
              <a:rPr lang="en-US" altLang="zh-CN" sz="2000" dirty="0"/>
              <a:t>5</a:t>
            </a:r>
            <a:r>
              <a:rPr lang="zh-CN" altLang="en-US" sz="2000" dirty="0"/>
              <a:t>（</a:t>
            </a:r>
            <a:r>
              <a:rPr lang="en-US" altLang="zh-CN" sz="2000" dirty="0" err="1">
                <a:solidFill>
                  <a:schemeClr val="accent1"/>
                </a:solidFill>
              </a:rPr>
              <a:t>LeNet</a:t>
            </a:r>
            <a:r>
              <a:rPr lang="zh-CN" altLang="en-US" sz="2000" dirty="0"/>
              <a:t>）卷积核，在保证具有相同感知野的条件下，提升了网络的深度，减小了网络参数，在一定程度上提升了神经网络的效果。</a:t>
            </a:r>
            <a:endParaRPr lang="en-US" altLang="zh-CN" sz="2000" dirty="0"/>
          </a:p>
          <a:p>
            <a:endParaRPr lang="en-CN" sz="2000" dirty="0">
              <a:latin typeface="+mn-ea"/>
            </a:endParaRPr>
          </a:p>
        </p:txBody>
      </p:sp>
      <p:pic>
        <p:nvPicPr>
          <p:cNvPr id="6" name="Picture 5">
            <a:extLst>
              <a:ext uri="{FF2B5EF4-FFF2-40B4-BE49-F238E27FC236}">
                <a16:creationId xmlns:a16="http://schemas.microsoft.com/office/drawing/2014/main" id="{F8005F2F-E921-ED4E-9E33-548B0C717B2F}"/>
              </a:ext>
            </a:extLst>
          </p:cNvPr>
          <p:cNvPicPr>
            <a:picLocks noChangeAspect="1"/>
          </p:cNvPicPr>
          <p:nvPr/>
        </p:nvPicPr>
        <p:blipFill rotWithShape="1">
          <a:blip r:embed="rId3">
            <a:extLst>
              <a:ext uri="{28A0092B-C50C-407E-A947-70E740481C1C}">
                <a14:useLocalDpi xmlns:a14="http://schemas.microsoft.com/office/drawing/2010/main" val="0"/>
              </a:ext>
            </a:extLst>
          </a:blip>
          <a:srcRect t="14336" r="7149" b="11412"/>
          <a:stretch/>
        </p:blipFill>
        <p:spPr>
          <a:xfrm>
            <a:off x="7099299" y="2933246"/>
            <a:ext cx="4109721" cy="2136240"/>
          </a:xfrm>
          <a:prstGeom prst="rect">
            <a:avLst/>
          </a:prstGeom>
        </p:spPr>
      </p:pic>
      <p:sp>
        <p:nvSpPr>
          <p:cNvPr id="7" name="TextBox 6">
            <a:extLst>
              <a:ext uri="{FF2B5EF4-FFF2-40B4-BE49-F238E27FC236}">
                <a16:creationId xmlns:a16="http://schemas.microsoft.com/office/drawing/2014/main" id="{2DADEF38-88C4-8D40-A604-03B595C91EE9}"/>
              </a:ext>
            </a:extLst>
          </p:cNvPr>
          <p:cNvSpPr txBox="1"/>
          <p:nvPr/>
        </p:nvSpPr>
        <p:spPr>
          <a:xfrm>
            <a:off x="7542179" y="1827037"/>
            <a:ext cx="3223959" cy="923330"/>
          </a:xfrm>
          <a:prstGeom prst="rect">
            <a:avLst/>
          </a:prstGeom>
          <a:noFill/>
        </p:spPr>
        <p:txBody>
          <a:bodyPr wrap="none" rtlCol="0">
            <a:spAutoFit/>
          </a:bodyPr>
          <a:lstStyle/>
          <a:p>
            <a:pPr algn="ctr"/>
            <a:r>
              <a:rPr lang="en-US" altLang="zh-CN" dirty="0"/>
              <a:t>2</a:t>
            </a:r>
            <a:r>
              <a:rPr lang="zh-CN" altLang="en-US" dirty="0"/>
              <a:t>个</a:t>
            </a:r>
            <a:r>
              <a:rPr lang="en-US" altLang="zh-CN" dirty="0"/>
              <a:t>3</a:t>
            </a:r>
            <a:r>
              <a:rPr lang="en-GB" dirty="0"/>
              <a:t>x3</a:t>
            </a:r>
            <a:r>
              <a:rPr lang="zh-CN" altLang="en-US" dirty="0"/>
              <a:t>卷积核代替</a:t>
            </a:r>
            <a:r>
              <a:rPr lang="en-US" altLang="zh-CN" dirty="0"/>
              <a:t>5</a:t>
            </a:r>
            <a:r>
              <a:rPr lang="en-GB" dirty="0"/>
              <a:t> x </a:t>
            </a:r>
            <a:r>
              <a:rPr lang="en-US" altLang="zh-CN" dirty="0"/>
              <a:t>5</a:t>
            </a:r>
            <a:r>
              <a:rPr lang="zh-CN" altLang="en-US" dirty="0"/>
              <a:t>卷积核</a:t>
            </a:r>
            <a:endParaRPr lang="en-US" altLang="zh-CN" dirty="0"/>
          </a:p>
          <a:p>
            <a:pPr algn="ctr"/>
            <a:r>
              <a:rPr lang="zh-CN" altLang="en-US" dirty="0">
                <a:solidFill>
                  <a:srgbClr val="121212"/>
                </a:solidFill>
                <a:latin typeface="-apple-system"/>
              </a:rPr>
              <a:t>具有相同感知野的条件下</a:t>
            </a:r>
            <a:endParaRPr lang="en-US" altLang="zh-CN" dirty="0">
              <a:solidFill>
                <a:srgbClr val="121212"/>
              </a:solidFill>
              <a:latin typeface="-apple-system"/>
            </a:endParaRPr>
          </a:p>
          <a:p>
            <a:pPr algn="ctr"/>
            <a:r>
              <a:rPr lang="zh-CN" altLang="en-US" dirty="0">
                <a:solidFill>
                  <a:srgbClr val="121212"/>
                </a:solidFill>
                <a:latin typeface="-apple-system"/>
              </a:rPr>
              <a:t>（计算量差不多）</a:t>
            </a:r>
            <a:endParaRPr lang="en-CN"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66</a:t>
            </a:fld>
            <a:endParaRPr lang="zh-CN" altLang="en-US" dirty="0"/>
          </a:p>
        </p:txBody>
      </p:sp>
    </p:spTree>
    <p:extLst>
      <p:ext uri="{BB962C8B-B14F-4D97-AF65-F5344CB8AC3E}">
        <p14:creationId xmlns:p14="http://schemas.microsoft.com/office/powerpoint/2010/main" val="2227048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-VGG</a:t>
            </a:r>
            <a:endParaRPr lang="zh-CN" altLang="en-US" dirty="0"/>
          </a:p>
        </p:txBody>
      </p:sp>
      <p:pic>
        <p:nvPicPr>
          <p:cNvPr id="3" name="Picture 2">
            <a:extLst>
              <a:ext uri="{FF2B5EF4-FFF2-40B4-BE49-F238E27FC236}">
                <a16:creationId xmlns:a16="http://schemas.microsoft.com/office/drawing/2014/main" id="{37AD54D4-BADC-AA4C-9F51-D43B0FDD0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1490979"/>
            <a:ext cx="5397500" cy="3429000"/>
          </a:xfrm>
          <a:prstGeom prst="rect">
            <a:avLst/>
          </a:prstGeom>
        </p:spPr>
      </p:pic>
      <p:sp>
        <p:nvSpPr>
          <p:cNvPr id="9" name="TextBox 8">
            <a:extLst>
              <a:ext uri="{FF2B5EF4-FFF2-40B4-BE49-F238E27FC236}">
                <a16:creationId xmlns:a16="http://schemas.microsoft.com/office/drawing/2014/main" id="{F43F260E-6491-8E46-8874-620A921C84DB}"/>
              </a:ext>
            </a:extLst>
          </p:cNvPr>
          <p:cNvSpPr txBox="1"/>
          <p:nvPr/>
        </p:nvSpPr>
        <p:spPr>
          <a:xfrm>
            <a:off x="6536266" y="1142813"/>
            <a:ext cx="4395894" cy="830997"/>
          </a:xfrm>
          <a:prstGeom prst="rect">
            <a:avLst/>
          </a:prstGeom>
          <a:noFill/>
        </p:spPr>
        <p:txBody>
          <a:bodyPr wrap="square" rtlCol="0">
            <a:spAutoFit/>
          </a:bodyPr>
          <a:lstStyle/>
          <a:p>
            <a:r>
              <a:rPr lang="en-US" altLang="zh-CN" sz="2400" b="1" dirty="0">
                <a:latin typeface="+mn-ea"/>
              </a:rPr>
              <a:t>VGG</a:t>
            </a:r>
            <a:r>
              <a:rPr lang="zh-CN" altLang="en-US" sz="2400" b="1" dirty="0">
                <a:latin typeface="+mn-ea"/>
              </a:rPr>
              <a:t>架构：</a:t>
            </a:r>
            <a:r>
              <a:rPr lang="zh-CN" altLang="en-US" sz="2400" dirty="0">
                <a:latin typeface="+mn-ea"/>
              </a:rPr>
              <a:t>多个</a:t>
            </a:r>
            <a:r>
              <a:rPr lang="en-US" altLang="zh-CN" sz="2400" dirty="0">
                <a:latin typeface="+mn-ea"/>
              </a:rPr>
              <a:t>VGG</a:t>
            </a:r>
            <a:r>
              <a:rPr lang="zh-CN" altLang="en-US" sz="2400" dirty="0">
                <a:latin typeface="+mn-ea"/>
              </a:rPr>
              <a:t>块堆叠后接全连接层</a:t>
            </a:r>
            <a:endParaRPr lang="en-CN" sz="2400" dirty="0">
              <a:latin typeface="+mn-ea"/>
            </a:endParaRPr>
          </a:p>
        </p:txBody>
      </p:sp>
      <p:sp>
        <p:nvSpPr>
          <p:cNvPr id="10" name="TextBox 9">
            <a:extLst>
              <a:ext uri="{FF2B5EF4-FFF2-40B4-BE49-F238E27FC236}">
                <a16:creationId xmlns:a16="http://schemas.microsoft.com/office/drawing/2014/main" id="{23C2AB6E-E9B0-954A-A7A0-5A05F36AF03F}"/>
              </a:ext>
            </a:extLst>
          </p:cNvPr>
          <p:cNvSpPr txBox="1"/>
          <p:nvPr/>
        </p:nvSpPr>
        <p:spPr>
          <a:xfrm>
            <a:off x="6640286" y="2148260"/>
            <a:ext cx="4890347" cy="461665"/>
          </a:xfrm>
          <a:prstGeom prst="rect">
            <a:avLst/>
          </a:prstGeom>
          <a:noFill/>
        </p:spPr>
        <p:txBody>
          <a:bodyPr wrap="square" rtlCol="0">
            <a:spAutoFit/>
          </a:bodyPr>
          <a:lstStyle/>
          <a:p>
            <a:pPr algn="l"/>
            <a:r>
              <a:rPr lang="zh-CN" altLang="en-CN" sz="2400" b="1" dirty="0">
                <a:latin typeface="+mn-ea"/>
              </a:rPr>
              <a:t>不同</a:t>
            </a:r>
            <a:r>
              <a:rPr lang="zh-CN" altLang="en-US" sz="2400" b="1" dirty="0">
                <a:latin typeface="+mn-ea"/>
              </a:rPr>
              <a:t>次数的重复得到不同的架构</a:t>
            </a:r>
            <a:endParaRPr lang="en-CN" sz="2400" dirty="0">
              <a:latin typeface="+mn-ea"/>
            </a:endParaRPr>
          </a:p>
        </p:txBody>
      </p:sp>
      <p:sp>
        <p:nvSpPr>
          <p:cNvPr id="11" name="Parallelogram 10">
            <a:extLst>
              <a:ext uri="{FF2B5EF4-FFF2-40B4-BE49-F238E27FC236}">
                <a16:creationId xmlns:a16="http://schemas.microsoft.com/office/drawing/2014/main" id="{C24BC3D8-F84D-FE4F-A04B-6AA693A47E82}"/>
              </a:ext>
            </a:extLst>
          </p:cNvPr>
          <p:cNvSpPr/>
          <p:nvPr/>
        </p:nvSpPr>
        <p:spPr>
          <a:xfrm>
            <a:off x="6864773" y="2784375"/>
            <a:ext cx="3738880" cy="1036320"/>
          </a:xfrm>
          <a:prstGeom prst="parallelogram">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12" name="Parallelogram 11">
            <a:extLst>
              <a:ext uri="{FF2B5EF4-FFF2-40B4-BE49-F238E27FC236}">
                <a16:creationId xmlns:a16="http://schemas.microsoft.com/office/drawing/2014/main" id="{9012953C-BF6B-454C-8759-11B7EEAEFF5B}"/>
              </a:ext>
            </a:extLst>
          </p:cNvPr>
          <p:cNvSpPr/>
          <p:nvPr/>
        </p:nvSpPr>
        <p:spPr>
          <a:xfrm>
            <a:off x="6732693" y="3995145"/>
            <a:ext cx="3738880" cy="1036320"/>
          </a:xfrm>
          <a:prstGeom prst="parallelogram">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13" name="Parallelogram 12">
            <a:extLst>
              <a:ext uri="{FF2B5EF4-FFF2-40B4-BE49-F238E27FC236}">
                <a16:creationId xmlns:a16="http://schemas.microsoft.com/office/drawing/2014/main" id="{204D6E14-5161-4742-AF51-E4CDD496F29E}"/>
              </a:ext>
            </a:extLst>
          </p:cNvPr>
          <p:cNvSpPr/>
          <p:nvPr/>
        </p:nvSpPr>
        <p:spPr>
          <a:xfrm>
            <a:off x="6623352" y="5205915"/>
            <a:ext cx="3738880" cy="1036320"/>
          </a:xfrm>
          <a:prstGeom prst="parallelogram">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14" name="Chevron 13">
            <a:extLst>
              <a:ext uri="{FF2B5EF4-FFF2-40B4-BE49-F238E27FC236}">
                <a16:creationId xmlns:a16="http://schemas.microsoft.com/office/drawing/2014/main" id="{35BA9751-B69B-EC4B-8669-CE002A107BD2}"/>
              </a:ext>
            </a:extLst>
          </p:cNvPr>
          <p:cNvSpPr/>
          <p:nvPr/>
        </p:nvSpPr>
        <p:spPr>
          <a:xfrm rot="5400000">
            <a:off x="8436185" y="3732660"/>
            <a:ext cx="331894" cy="35052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5" name="Chevron 14">
            <a:extLst>
              <a:ext uri="{FF2B5EF4-FFF2-40B4-BE49-F238E27FC236}">
                <a16:creationId xmlns:a16="http://schemas.microsoft.com/office/drawing/2014/main" id="{EC5FA8D1-3188-E243-9FF5-21B16C0D3A63}"/>
              </a:ext>
            </a:extLst>
          </p:cNvPr>
          <p:cNvSpPr/>
          <p:nvPr/>
        </p:nvSpPr>
        <p:spPr>
          <a:xfrm rot="5400000">
            <a:off x="8436184" y="4943430"/>
            <a:ext cx="331894" cy="35052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6" name="TextBox 15">
            <a:extLst>
              <a:ext uri="{FF2B5EF4-FFF2-40B4-BE49-F238E27FC236}">
                <a16:creationId xmlns:a16="http://schemas.microsoft.com/office/drawing/2014/main" id="{01718836-D272-8349-900F-217BBB074A59}"/>
              </a:ext>
            </a:extLst>
          </p:cNvPr>
          <p:cNvSpPr txBox="1"/>
          <p:nvPr/>
        </p:nvSpPr>
        <p:spPr>
          <a:xfrm>
            <a:off x="7209450" y="3152025"/>
            <a:ext cx="2924198" cy="369332"/>
          </a:xfrm>
          <a:prstGeom prst="rect">
            <a:avLst/>
          </a:prstGeom>
          <a:noFill/>
        </p:spPr>
        <p:txBody>
          <a:bodyPr wrap="none" rtlCol="0">
            <a:spAutoFit/>
          </a:bodyPr>
          <a:lstStyle/>
          <a:p>
            <a:r>
              <a:rPr lang="en-US" altLang="zh-CN" dirty="0" err="1">
                <a:latin typeface="+mn-ea"/>
              </a:rPr>
              <a:t>LeNet</a:t>
            </a:r>
            <a:r>
              <a:rPr lang="en-US" altLang="zh-CN" dirty="0">
                <a:latin typeface="+mn-ea"/>
              </a:rPr>
              <a:t>:</a:t>
            </a:r>
            <a:r>
              <a:rPr lang="zh-CN" altLang="en-US" dirty="0">
                <a:latin typeface="+mn-ea"/>
              </a:rPr>
              <a:t> 卷积</a:t>
            </a:r>
            <a:r>
              <a:rPr lang="en-US" altLang="zh-CN" dirty="0">
                <a:latin typeface="+mn-ea"/>
              </a:rPr>
              <a:t>+</a:t>
            </a:r>
            <a:r>
              <a:rPr lang="zh-CN" altLang="en-US" dirty="0">
                <a:latin typeface="+mn-ea"/>
              </a:rPr>
              <a:t>池化</a:t>
            </a:r>
            <a:r>
              <a:rPr lang="en-US" altLang="zh-CN" dirty="0">
                <a:latin typeface="+mn-ea"/>
              </a:rPr>
              <a:t>+</a:t>
            </a:r>
            <a:r>
              <a:rPr lang="zh-CN" altLang="en-US" dirty="0">
                <a:latin typeface="+mn-ea"/>
              </a:rPr>
              <a:t>全连接</a:t>
            </a:r>
            <a:endParaRPr lang="en-CN" dirty="0">
              <a:latin typeface="+mn-ea"/>
            </a:endParaRPr>
          </a:p>
        </p:txBody>
      </p:sp>
      <p:sp>
        <p:nvSpPr>
          <p:cNvPr id="17" name="TextBox 16">
            <a:extLst>
              <a:ext uri="{FF2B5EF4-FFF2-40B4-BE49-F238E27FC236}">
                <a16:creationId xmlns:a16="http://schemas.microsoft.com/office/drawing/2014/main" id="{9920CBF8-E35B-9347-9E50-3E689D8A9513}"/>
              </a:ext>
            </a:extLst>
          </p:cNvPr>
          <p:cNvSpPr txBox="1"/>
          <p:nvPr/>
        </p:nvSpPr>
        <p:spPr>
          <a:xfrm>
            <a:off x="7097954" y="4218533"/>
            <a:ext cx="3035694" cy="646331"/>
          </a:xfrm>
          <a:prstGeom prst="rect">
            <a:avLst/>
          </a:prstGeom>
          <a:noFill/>
        </p:spPr>
        <p:txBody>
          <a:bodyPr wrap="square" rtlCol="0">
            <a:spAutoFit/>
          </a:bodyPr>
          <a:lstStyle/>
          <a:p>
            <a:r>
              <a:rPr lang="en-US" altLang="zh-CN" dirty="0" err="1">
                <a:latin typeface="+mn-ea"/>
              </a:rPr>
              <a:t>AlexNet:ReLU+Dropout+Maxpooling</a:t>
            </a:r>
            <a:endParaRPr lang="en-CN" dirty="0">
              <a:latin typeface="+mn-ea"/>
            </a:endParaRPr>
          </a:p>
        </p:txBody>
      </p:sp>
      <p:sp>
        <p:nvSpPr>
          <p:cNvPr id="18" name="TextBox 17">
            <a:extLst>
              <a:ext uri="{FF2B5EF4-FFF2-40B4-BE49-F238E27FC236}">
                <a16:creationId xmlns:a16="http://schemas.microsoft.com/office/drawing/2014/main" id="{B5FBCC5B-51FB-8E43-B1BA-1AC51C9AB6E0}"/>
              </a:ext>
            </a:extLst>
          </p:cNvPr>
          <p:cNvSpPr txBox="1"/>
          <p:nvPr/>
        </p:nvSpPr>
        <p:spPr>
          <a:xfrm>
            <a:off x="7084284" y="5471016"/>
            <a:ext cx="3035694" cy="646331"/>
          </a:xfrm>
          <a:prstGeom prst="rect">
            <a:avLst/>
          </a:prstGeom>
          <a:noFill/>
        </p:spPr>
        <p:txBody>
          <a:bodyPr wrap="square" rtlCol="0">
            <a:spAutoFit/>
          </a:bodyPr>
          <a:lstStyle/>
          <a:p>
            <a:r>
              <a:rPr lang="en-US" altLang="zh-CN" dirty="0">
                <a:latin typeface="+mn-ea"/>
              </a:rPr>
              <a:t>VGG:</a:t>
            </a:r>
            <a:r>
              <a:rPr lang="zh-CN" altLang="en-US" dirty="0">
                <a:latin typeface="+mn-ea"/>
              </a:rPr>
              <a:t>使用简单的基础模块</a:t>
            </a:r>
            <a:endParaRPr lang="en-US" altLang="zh-CN" dirty="0">
              <a:latin typeface="+mn-ea"/>
            </a:endParaRPr>
          </a:p>
          <a:p>
            <a:r>
              <a:rPr lang="zh-CN" altLang="en-US" dirty="0">
                <a:latin typeface="+mn-ea"/>
              </a:rPr>
              <a:t>构建深度模型</a:t>
            </a:r>
            <a:endParaRPr lang="en-CN"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67</a:t>
            </a:fld>
            <a:endParaRPr lang="zh-CN" altLang="en-US" dirty="0"/>
          </a:p>
        </p:txBody>
      </p:sp>
    </p:spTree>
    <p:extLst>
      <p:ext uri="{BB962C8B-B14F-4D97-AF65-F5344CB8AC3E}">
        <p14:creationId xmlns:p14="http://schemas.microsoft.com/office/powerpoint/2010/main" val="3673886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-VGG</a:t>
            </a:r>
            <a:endParaRPr lang="zh-CN" altLang="en-US" dirty="0"/>
          </a:p>
        </p:txBody>
      </p:sp>
      <p:pic>
        <p:nvPicPr>
          <p:cNvPr id="8" name="Picture 7">
            <a:extLst>
              <a:ext uri="{FF2B5EF4-FFF2-40B4-BE49-F238E27FC236}">
                <a16:creationId xmlns:a16="http://schemas.microsoft.com/office/drawing/2014/main" id="{0FAC3289-3DCA-A14F-85E3-FF6BAE706BB0}"/>
              </a:ext>
            </a:extLst>
          </p:cNvPr>
          <p:cNvPicPr>
            <a:picLocks noChangeAspect="1"/>
          </p:cNvPicPr>
          <p:nvPr/>
        </p:nvPicPr>
        <p:blipFill>
          <a:blip r:embed="rId3"/>
          <a:stretch>
            <a:fillRect/>
          </a:stretch>
        </p:blipFill>
        <p:spPr>
          <a:xfrm>
            <a:off x="6564510" y="968363"/>
            <a:ext cx="4794369" cy="4855948"/>
          </a:xfrm>
          <a:prstGeom prst="rect">
            <a:avLst/>
          </a:prstGeom>
        </p:spPr>
      </p:pic>
      <p:pic>
        <p:nvPicPr>
          <p:cNvPr id="5" name="Picture 4">
            <a:extLst>
              <a:ext uri="{FF2B5EF4-FFF2-40B4-BE49-F238E27FC236}">
                <a16:creationId xmlns:a16="http://schemas.microsoft.com/office/drawing/2014/main" id="{A2E16E2A-8BAD-6447-94E9-A4340ABF1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62" y="1219411"/>
            <a:ext cx="5778924" cy="4419177"/>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68</a:t>
            </a:fld>
            <a:endParaRPr lang="zh-CN" altLang="en-US" dirty="0"/>
          </a:p>
        </p:txBody>
      </p:sp>
    </p:spTree>
    <p:extLst>
      <p:ext uri="{BB962C8B-B14F-4D97-AF65-F5344CB8AC3E}">
        <p14:creationId xmlns:p14="http://schemas.microsoft.com/office/powerpoint/2010/main" val="3865377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-VGG</a:t>
            </a:r>
            <a:endParaRPr lang="zh-CN" altLang="en-US" dirty="0"/>
          </a:p>
        </p:txBody>
      </p:sp>
      <p:sp>
        <p:nvSpPr>
          <p:cNvPr id="6" name="Bevel 5">
            <a:extLst>
              <a:ext uri="{FF2B5EF4-FFF2-40B4-BE49-F238E27FC236}">
                <a16:creationId xmlns:a16="http://schemas.microsoft.com/office/drawing/2014/main" id="{0A859C13-1E3B-1B4F-9EDB-DD212D0EFD06}"/>
              </a:ext>
            </a:extLst>
          </p:cNvPr>
          <p:cNvSpPr/>
          <p:nvPr/>
        </p:nvSpPr>
        <p:spPr>
          <a:xfrm>
            <a:off x="745067" y="1226668"/>
            <a:ext cx="10918613" cy="1781360"/>
          </a:xfrm>
          <a:prstGeom prst="bevel">
            <a:avLst>
              <a:gd name="adj" fmla="val 3029"/>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7" name="TextBox 6">
            <a:extLst>
              <a:ext uri="{FF2B5EF4-FFF2-40B4-BE49-F238E27FC236}">
                <a16:creationId xmlns:a16="http://schemas.microsoft.com/office/drawing/2014/main" id="{60636FF6-F1A7-4745-AC8D-78D67546D5D2}"/>
              </a:ext>
            </a:extLst>
          </p:cNvPr>
          <p:cNvSpPr txBox="1"/>
          <p:nvPr/>
        </p:nvSpPr>
        <p:spPr>
          <a:xfrm>
            <a:off x="900853" y="1279429"/>
            <a:ext cx="1107996" cy="461665"/>
          </a:xfrm>
          <a:prstGeom prst="rect">
            <a:avLst/>
          </a:prstGeom>
          <a:noFill/>
        </p:spPr>
        <p:txBody>
          <a:bodyPr wrap="none" rtlCol="0">
            <a:spAutoFit/>
          </a:bodyPr>
          <a:lstStyle/>
          <a:p>
            <a:pPr algn="l"/>
            <a:r>
              <a:rPr lang="en-CN" sz="2400" dirty="0">
                <a:latin typeface="+mn-ea"/>
              </a:rPr>
              <a:t>总结</a:t>
            </a:r>
            <a:r>
              <a:rPr lang="zh-CN" altLang="en-US" sz="2400" dirty="0">
                <a:latin typeface="+mn-ea"/>
              </a:rPr>
              <a:t>：</a:t>
            </a:r>
            <a:endParaRPr lang="en-CN" sz="2400" dirty="0">
              <a:latin typeface="+mn-ea"/>
            </a:endParaRPr>
          </a:p>
        </p:txBody>
      </p:sp>
      <p:sp>
        <p:nvSpPr>
          <p:cNvPr id="9" name="TextBox 8">
            <a:extLst>
              <a:ext uri="{FF2B5EF4-FFF2-40B4-BE49-F238E27FC236}">
                <a16:creationId xmlns:a16="http://schemas.microsoft.com/office/drawing/2014/main" id="{EE136E6D-829A-5345-8BAB-AE4BD9C931AD}"/>
              </a:ext>
            </a:extLst>
          </p:cNvPr>
          <p:cNvSpPr txBox="1"/>
          <p:nvPr/>
        </p:nvSpPr>
        <p:spPr>
          <a:xfrm>
            <a:off x="900853" y="1666240"/>
            <a:ext cx="9315307" cy="1289392"/>
          </a:xfrm>
          <a:prstGeom prst="rect">
            <a:avLst/>
          </a:prstGeom>
          <a:noFill/>
        </p:spPr>
        <p:txBody>
          <a:bodyPr wrap="none" rtlCol="0">
            <a:spAutoFit/>
          </a:bodyPr>
          <a:lstStyle/>
          <a:p>
            <a:pPr marL="342900" indent="-342900">
              <a:lnSpc>
                <a:spcPct val="150000"/>
              </a:lnSpc>
              <a:buFont typeface="Wingdings" pitchFamily="2" charset="2"/>
              <a:buChar char="Ø"/>
            </a:pPr>
            <a:r>
              <a:rPr lang="en-GB" dirty="0"/>
              <a:t>VGG</a:t>
            </a:r>
            <a:r>
              <a:rPr lang="zh-CN" altLang="en-US" dirty="0"/>
              <a:t>结构简洁，整个网络使用了同样大小的卷积核（</a:t>
            </a:r>
            <a:r>
              <a:rPr lang="en-US" altLang="zh-CN" dirty="0"/>
              <a:t>3</a:t>
            </a:r>
            <a:r>
              <a:rPr lang="en-GB" dirty="0"/>
              <a:t>x3）</a:t>
            </a:r>
            <a:r>
              <a:rPr lang="zh-CN" altLang="en-US" dirty="0"/>
              <a:t>和最大池化尺寸（</a:t>
            </a:r>
            <a:r>
              <a:rPr lang="en-US" altLang="zh-CN" dirty="0"/>
              <a:t>2</a:t>
            </a:r>
            <a:r>
              <a:rPr lang="en-GB" dirty="0"/>
              <a:t>x2）。</a:t>
            </a:r>
          </a:p>
          <a:p>
            <a:pPr marL="342900" indent="-342900">
              <a:lnSpc>
                <a:spcPct val="150000"/>
              </a:lnSpc>
              <a:buFont typeface="Wingdings" pitchFamily="2" charset="2"/>
              <a:buChar char="Ø"/>
            </a:pPr>
            <a:r>
              <a:rPr lang="zh-CN" altLang="en-US" dirty="0"/>
              <a:t>证明了小滤波器（</a:t>
            </a:r>
            <a:r>
              <a:rPr lang="en-US" altLang="zh-CN" dirty="0"/>
              <a:t>3</a:t>
            </a:r>
            <a:r>
              <a:rPr lang="en-GB" dirty="0"/>
              <a:t>x3）</a:t>
            </a:r>
            <a:r>
              <a:rPr lang="zh-CN" altLang="en-US" dirty="0"/>
              <a:t>卷积层组合比一个大滤波器（</a:t>
            </a:r>
            <a:r>
              <a:rPr lang="en-US" altLang="zh-CN" dirty="0"/>
              <a:t>5</a:t>
            </a:r>
            <a:r>
              <a:rPr lang="en-GB" dirty="0"/>
              <a:t>x5</a:t>
            </a:r>
            <a:r>
              <a:rPr lang="zh-CN" altLang="en-US" dirty="0"/>
              <a:t>或</a:t>
            </a:r>
            <a:r>
              <a:rPr lang="en-US" altLang="zh-CN" dirty="0"/>
              <a:t>7</a:t>
            </a:r>
            <a:r>
              <a:rPr lang="en-GB" dirty="0"/>
              <a:t>x7）</a:t>
            </a:r>
            <a:r>
              <a:rPr lang="zh-CN" altLang="en-US" dirty="0"/>
              <a:t>卷积层效果好。</a:t>
            </a:r>
          </a:p>
          <a:p>
            <a:pPr marL="342900" indent="-342900">
              <a:lnSpc>
                <a:spcPct val="150000"/>
              </a:lnSpc>
              <a:buFont typeface="Wingdings" pitchFamily="2" charset="2"/>
              <a:buChar char="Ø"/>
            </a:pPr>
            <a:r>
              <a:rPr lang="zh-CN" altLang="en-US" dirty="0"/>
              <a:t>验证了不断加深网络结构可以提升性能。</a:t>
            </a:r>
          </a:p>
        </p:txBody>
      </p:sp>
      <p:sp>
        <p:nvSpPr>
          <p:cNvPr id="10" name="Bevel 9">
            <a:extLst>
              <a:ext uri="{FF2B5EF4-FFF2-40B4-BE49-F238E27FC236}">
                <a16:creationId xmlns:a16="http://schemas.microsoft.com/office/drawing/2014/main" id="{EC62A780-6E71-6042-860F-EF2251AC15B4}"/>
              </a:ext>
            </a:extLst>
          </p:cNvPr>
          <p:cNvSpPr/>
          <p:nvPr/>
        </p:nvSpPr>
        <p:spPr>
          <a:xfrm>
            <a:off x="745067" y="3849973"/>
            <a:ext cx="10918613" cy="1693333"/>
          </a:xfrm>
          <a:prstGeom prst="bevel">
            <a:avLst>
              <a:gd name="adj" fmla="val 302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11" name="TextBox 10">
            <a:extLst>
              <a:ext uri="{FF2B5EF4-FFF2-40B4-BE49-F238E27FC236}">
                <a16:creationId xmlns:a16="http://schemas.microsoft.com/office/drawing/2014/main" id="{D21441AB-98F2-3748-87FF-F29EBEFCAB0E}"/>
              </a:ext>
            </a:extLst>
          </p:cNvPr>
          <p:cNvSpPr txBox="1"/>
          <p:nvPr/>
        </p:nvSpPr>
        <p:spPr>
          <a:xfrm>
            <a:off x="934720" y="3995550"/>
            <a:ext cx="1107996" cy="461665"/>
          </a:xfrm>
          <a:prstGeom prst="rect">
            <a:avLst/>
          </a:prstGeom>
          <a:noFill/>
        </p:spPr>
        <p:txBody>
          <a:bodyPr wrap="none" rtlCol="0">
            <a:spAutoFit/>
          </a:bodyPr>
          <a:lstStyle/>
          <a:p>
            <a:pPr algn="l"/>
            <a:r>
              <a:rPr lang="zh-CN" altLang="en-US" sz="2400" dirty="0">
                <a:latin typeface="+mn-ea"/>
              </a:rPr>
              <a:t>思考：</a:t>
            </a:r>
            <a:endParaRPr lang="en-CN" sz="2400" dirty="0">
              <a:latin typeface="+mn-ea"/>
            </a:endParaRPr>
          </a:p>
        </p:txBody>
      </p:sp>
      <p:sp>
        <p:nvSpPr>
          <p:cNvPr id="12" name="TextBox 11">
            <a:extLst>
              <a:ext uri="{FF2B5EF4-FFF2-40B4-BE49-F238E27FC236}">
                <a16:creationId xmlns:a16="http://schemas.microsoft.com/office/drawing/2014/main" id="{982222BB-90B1-614E-B2F1-24E862017525}"/>
              </a:ext>
            </a:extLst>
          </p:cNvPr>
          <p:cNvSpPr txBox="1"/>
          <p:nvPr/>
        </p:nvSpPr>
        <p:spPr>
          <a:xfrm>
            <a:off x="934720" y="4446740"/>
            <a:ext cx="10430933" cy="961225"/>
          </a:xfrm>
          <a:prstGeom prst="rect">
            <a:avLst/>
          </a:prstGeom>
          <a:noFill/>
        </p:spPr>
        <p:txBody>
          <a:bodyPr wrap="square" rtlCol="0">
            <a:spAutoFit/>
          </a:bodyPr>
          <a:lstStyle/>
          <a:p>
            <a:pPr marL="342900" indent="-342900">
              <a:lnSpc>
                <a:spcPct val="150000"/>
              </a:lnSpc>
              <a:buFont typeface="Wingdings" pitchFamily="2" charset="2"/>
              <a:buChar char="Ø"/>
            </a:pPr>
            <a:r>
              <a:rPr lang="zh-CN" altLang="en-CN" sz="2000" dirty="0">
                <a:latin typeface="+mn-ea"/>
              </a:rPr>
              <a:t>对</a:t>
            </a:r>
            <a:r>
              <a:rPr lang="zh-CN" altLang="en-US" sz="2000" dirty="0">
                <a:latin typeface="+mn-ea"/>
              </a:rPr>
              <a:t>神经网络模型添加新的层，充分训练后的模型是否能更有效的降低误差？原理上可行，但实践中添加过多的层后训练误差往往不升反降。</a:t>
            </a:r>
            <a:endParaRPr lang="en-CN" sz="2000"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69</a:t>
            </a:fld>
            <a:endParaRPr lang="zh-CN" altLang="en-US" dirty="0"/>
          </a:p>
        </p:txBody>
      </p:sp>
    </p:spTree>
    <p:extLst>
      <p:ext uri="{BB962C8B-B14F-4D97-AF65-F5344CB8AC3E}">
        <p14:creationId xmlns:p14="http://schemas.microsoft.com/office/powerpoint/2010/main" val="4104547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pic>
        <p:nvPicPr>
          <p:cNvPr id="9" name="Picture 8">
            <a:extLst>
              <a:ext uri="{FF2B5EF4-FFF2-40B4-BE49-F238E27FC236}">
                <a16:creationId xmlns:a16="http://schemas.microsoft.com/office/drawing/2014/main" id="{F325BCB5-E5C4-C851-8AB5-C8C5D8385045}"/>
              </a:ext>
            </a:extLst>
          </p:cNvPr>
          <p:cNvPicPr>
            <a:picLocks noChangeAspect="1"/>
          </p:cNvPicPr>
          <p:nvPr/>
        </p:nvPicPr>
        <p:blipFill>
          <a:blip r:embed="rId3"/>
          <a:stretch>
            <a:fillRect/>
          </a:stretch>
        </p:blipFill>
        <p:spPr>
          <a:xfrm>
            <a:off x="6610431" y="1537789"/>
            <a:ext cx="1716008" cy="1682579"/>
          </a:xfrm>
          <a:prstGeom prst="rect">
            <a:avLst/>
          </a:prstGeom>
        </p:spPr>
      </p:pic>
      <p:pic>
        <p:nvPicPr>
          <p:cNvPr id="11" name="Picture 10">
            <a:extLst>
              <a:ext uri="{FF2B5EF4-FFF2-40B4-BE49-F238E27FC236}">
                <a16:creationId xmlns:a16="http://schemas.microsoft.com/office/drawing/2014/main" id="{78A6EF84-063A-B1D7-9AE0-501718F36C24}"/>
              </a:ext>
            </a:extLst>
          </p:cNvPr>
          <p:cNvPicPr>
            <a:picLocks noChangeAspect="1"/>
          </p:cNvPicPr>
          <p:nvPr/>
        </p:nvPicPr>
        <p:blipFill>
          <a:blip r:embed="rId4"/>
          <a:stretch>
            <a:fillRect/>
          </a:stretch>
        </p:blipFill>
        <p:spPr>
          <a:xfrm>
            <a:off x="6610431" y="3714040"/>
            <a:ext cx="1716008" cy="1663657"/>
          </a:xfrm>
          <a:prstGeom prst="rect">
            <a:avLst/>
          </a:prstGeom>
        </p:spPr>
      </p:pic>
      <p:pic>
        <p:nvPicPr>
          <p:cNvPr id="19" name="Picture 18">
            <a:extLst>
              <a:ext uri="{FF2B5EF4-FFF2-40B4-BE49-F238E27FC236}">
                <a16:creationId xmlns:a16="http://schemas.microsoft.com/office/drawing/2014/main" id="{05A3954F-06F3-D230-8D62-77475FDDE3F5}"/>
              </a:ext>
            </a:extLst>
          </p:cNvPr>
          <p:cNvPicPr>
            <a:picLocks noChangeAspect="1"/>
          </p:cNvPicPr>
          <p:nvPr/>
        </p:nvPicPr>
        <p:blipFill>
          <a:blip r:embed="rId5"/>
          <a:stretch>
            <a:fillRect/>
          </a:stretch>
        </p:blipFill>
        <p:spPr>
          <a:xfrm>
            <a:off x="4296624" y="3714040"/>
            <a:ext cx="1716007" cy="1879600"/>
          </a:xfrm>
          <a:prstGeom prst="rect">
            <a:avLst/>
          </a:prstGeom>
        </p:spPr>
      </p:pic>
      <p:pic>
        <p:nvPicPr>
          <p:cNvPr id="20" name="Picture 19">
            <a:extLst>
              <a:ext uri="{FF2B5EF4-FFF2-40B4-BE49-F238E27FC236}">
                <a16:creationId xmlns:a16="http://schemas.microsoft.com/office/drawing/2014/main" id="{09F844B4-9F51-C39B-D0F3-45BE8C5970FD}"/>
              </a:ext>
            </a:extLst>
          </p:cNvPr>
          <p:cNvPicPr>
            <a:picLocks noChangeAspect="1"/>
          </p:cNvPicPr>
          <p:nvPr/>
        </p:nvPicPr>
        <p:blipFill>
          <a:blip r:embed="rId6"/>
          <a:stretch>
            <a:fillRect/>
          </a:stretch>
        </p:blipFill>
        <p:spPr>
          <a:xfrm>
            <a:off x="4296624" y="1537789"/>
            <a:ext cx="1651000" cy="1778000"/>
          </a:xfrm>
          <a:prstGeom prst="rect">
            <a:avLst/>
          </a:prstGeom>
        </p:spPr>
      </p:pic>
      <p:sp>
        <p:nvSpPr>
          <p:cNvPr id="22" name="矩形 3">
            <a:extLst>
              <a:ext uri="{FF2B5EF4-FFF2-40B4-BE49-F238E27FC236}">
                <a16:creationId xmlns:a16="http://schemas.microsoft.com/office/drawing/2014/main" id="{4F2B2EF7-2EF7-075E-5C77-92B8893E97CC}"/>
              </a:ext>
            </a:extLst>
          </p:cNvPr>
          <p:cNvSpPr/>
          <p:nvPr/>
        </p:nvSpPr>
        <p:spPr>
          <a:xfrm>
            <a:off x="4925961" y="2198871"/>
            <a:ext cx="243414" cy="2641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3">
            <a:extLst>
              <a:ext uri="{FF2B5EF4-FFF2-40B4-BE49-F238E27FC236}">
                <a16:creationId xmlns:a16="http://schemas.microsoft.com/office/drawing/2014/main" id="{D81A66B5-E3F9-C7AE-3201-3C30C656601B}"/>
              </a:ext>
            </a:extLst>
          </p:cNvPr>
          <p:cNvSpPr/>
          <p:nvPr/>
        </p:nvSpPr>
        <p:spPr>
          <a:xfrm>
            <a:off x="4896465" y="4311253"/>
            <a:ext cx="243414" cy="2641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3">
            <a:extLst>
              <a:ext uri="{FF2B5EF4-FFF2-40B4-BE49-F238E27FC236}">
                <a16:creationId xmlns:a16="http://schemas.microsoft.com/office/drawing/2014/main" id="{061654A1-BEF9-5C0E-4B89-73BB6F6BD0C8}"/>
              </a:ext>
            </a:extLst>
          </p:cNvPr>
          <p:cNvSpPr/>
          <p:nvPr/>
        </p:nvSpPr>
        <p:spPr>
          <a:xfrm>
            <a:off x="7182465" y="2349582"/>
            <a:ext cx="471948" cy="5263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3">
            <a:extLst>
              <a:ext uri="{FF2B5EF4-FFF2-40B4-BE49-F238E27FC236}">
                <a16:creationId xmlns:a16="http://schemas.microsoft.com/office/drawing/2014/main" id="{526957E9-7AA4-3940-9E6C-FDD7AC525B7E}"/>
              </a:ext>
            </a:extLst>
          </p:cNvPr>
          <p:cNvSpPr/>
          <p:nvPr/>
        </p:nvSpPr>
        <p:spPr>
          <a:xfrm>
            <a:off x="7034981" y="4545868"/>
            <a:ext cx="423622" cy="4498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本框 119">
            <a:extLst>
              <a:ext uri="{FF2B5EF4-FFF2-40B4-BE49-F238E27FC236}">
                <a16:creationId xmlns:a16="http://schemas.microsoft.com/office/drawing/2014/main" id="{161CFACF-CE37-E367-A38E-3822CA0618DD}"/>
              </a:ext>
            </a:extLst>
          </p:cNvPr>
          <p:cNvSpPr txBox="1"/>
          <p:nvPr/>
        </p:nvSpPr>
        <p:spPr>
          <a:xfrm>
            <a:off x="3851146" y="5827575"/>
            <a:ext cx="6118164" cy="430311"/>
          </a:xfrm>
          <a:prstGeom prst="rect">
            <a:avLst/>
          </a:prstGeom>
          <a:noFill/>
        </p:spPr>
        <p:txBody>
          <a:bodyPr wrap="square" rtlCol="0">
            <a:spAutoFit/>
          </a:bodyPr>
          <a:lstStyle/>
          <a:p>
            <a:pPr>
              <a:lnSpc>
                <a:spcPct val="120000"/>
              </a:lnSpc>
            </a:pPr>
            <a:r>
              <a:rPr lang="zh-CN" altLang="en-US" sz="2000" spc="-10" dirty="0">
                <a:latin typeface="+mn-ea"/>
              </a:rPr>
              <a:t>无需比对整个图片，提取局部特征</a:t>
            </a:r>
            <a:endParaRPr lang="en-US" altLang="zh-CN" sz="2000" spc="-10" dirty="0">
              <a:latin typeface="+mn-ea"/>
            </a:endParaRPr>
          </a:p>
        </p:txBody>
      </p:sp>
      <p:sp>
        <p:nvSpPr>
          <p:cNvPr id="27" name="文本框 119">
            <a:extLst>
              <a:ext uri="{FF2B5EF4-FFF2-40B4-BE49-F238E27FC236}">
                <a16:creationId xmlns:a16="http://schemas.microsoft.com/office/drawing/2014/main" id="{85F2F2D4-8F6B-FFBD-098E-ECA18BCA85E3}"/>
              </a:ext>
            </a:extLst>
          </p:cNvPr>
          <p:cNvSpPr txBox="1"/>
          <p:nvPr/>
        </p:nvSpPr>
        <p:spPr>
          <a:xfrm>
            <a:off x="951932" y="895021"/>
            <a:ext cx="4836888" cy="430311"/>
          </a:xfrm>
          <a:prstGeom prst="rect">
            <a:avLst/>
          </a:prstGeom>
          <a:noFill/>
        </p:spPr>
        <p:txBody>
          <a:bodyPr wrap="square" rtlCol="0">
            <a:spAutoFit/>
          </a:bodyPr>
          <a:lstStyle/>
          <a:p>
            <a:pPr marL="342900" indent="-342900">
              <a:lnSpc>
                <a:spcPct val="120000"/>
              </a:lnSpc>
              <a:buFont typeface="Wingdings" pitchFamily="2" charset="2"/>
              <a:buChar char="q"/>
            </a:pPr>
            <a:r>
              <a:rPr lang="zh-CN" altLang="en-US" sz="2000" spc="-10" dirty="0">
                <a:latin typeface="+mn-ea"/>
              </a:rPr>
              <a:t>猫狗分类</a:t>
            </a:r>
            <a:endParaRPr lang="en-US" altLang="zh-CN" sz="2000" spc="-10" dirty="0">
              <a:latin typeface="+mn-ea"/>
            </a:endParaRPr>
          </a:p>
        </p:txBody>
      </p:sp>
      <p:pic>
        <p:nvPicPr>
          <p:cNvPr id="28" name="Picture 27">
            <a:extLst>
              <a:ext uri="{FF2B5EF4-FFF2-40B4-BE49-F238E27FC236}">
                <a16:creationId xmlns:a16="http://schemas.microsoft.com/office/drawing/2014/main" id="{E8374CBE-8DD7-98B2-63F3-D9C243A1BE89}"/>
              </a:ext>
            </a:extLst>
          </p:cNvPr>
          <p:cNvPicPr>
            <a:picLocks noChangeAspect="1"/>
          </p:cNvPicPr>
          <p:nvPr/>
        </p:nvPicPr>
        <p:blipFill>
          <a:blip r:embed="rId7"/>
          <a:stretch>
            <a:fillRect/>
          </a:stretch>
        </p:blipFill>
        <p:spPr>
          <a:xfrm>
            <a:off x="8989246" y="1537789"/>
            <a:ext cx="1630948" cy="1682579"/>
          </a:xfrm>
          <a:prstGeom prst="rect">
            <a:avLst/>
          </a:prstGeom>
        </p:spPr>
      </p:pic>
      <p:pic>
        <p:nvPicPr>
          <p:cNvPr id="29" name="Picture 28">
            <a:extLst>
              <a:ext uri="{FF2B5EF4-FFF2-40B4-BE49-F238E27FC236}">
                <a16:creationId xmlns:a16="http://schemas.microsoft.com/office/drawing/2014/main" id="{78F0A19B-00F4-7613-4B9B-225E67BEE22D}"/>
              </a:ext>
            </a:extLst>
          </p:cNvPr>
          <p:cNvPicPr>
            <a:picLocks noChangeAspect="1"/>
          </p:cNvPicPr>
          <p:nvPr/>
        </p:nvPicPr>
        <p:blipFill>
          <a:blip r:embed="rId8"/>
          <a:stretch>
            <a:fillRect/>
          </a:stretch>
        </p:blipFill>
        <p:spPr>
          <a:xfrm>
            <a:off x="8989246" y="3701681"/>
            <a:ext cx="1802958" cy="1663657"/>
          </a:xfrm>
          <a:prstGeom prst="rect">
            <a:avLst/>
          </a:prstGeom>
        </p:spPr>
      </p:pic>
      <p:pic>
        <p:nvPicPr>
          <p:cNvPr id="30" name="Picture 29">
            <a:extLst>
              <a:ext uri="{FF2B5EF4-FFF2-40B4-BE49-F238E27FC236}">
                <a16:creationId xmlns:a16="http://schemas.microsoft.com/office/drawing/2014/main" id="{034C31FF-FD3F-E403-FB3C-8837A2325278}"/>
              </a:ext>
            </a:extLst>
          </p:cNvPr>
          <p:cNvPicPr>
            <a:picLocks noChangeAspect="1"/>
          </p:cNvPicPr>
          <p:nvPr/>
        </p:nvPicPr>
        <p:blipFill>
          <a:blip r:embed="rId9"/>
          <a:stretch>
            <a:fillRect/>
          </a:stretch>
        </p:blipFill>
        <p:spPr>
          <a:xfrm>
            <a:off x="1219204" y="1593516"/>
            <a:ext cx="2324100" cy="1714500"/>
          </a:xfrm>
          <a:prstGeom prst="rect">
            <a:avLst/>
          </a:prstGeom>
        </p:spPr>
      </p:pic>
      <p:pic>
        <p:nvPicPr>
          <p:cNvPr id="31" name="Picture 30">
            <a:extLst>
              <a:ext uri="{FF2B5EF4-FFF2-40B4-BE49-F238E27FC236}">
                <a16:creationId xmlns:a16="http://schemas.microsoft.com/office/drawing/2014/main" id="{CF89CDCC-5283-3A71-28CC-53E6F14A42ED}"/>
              </a:ext>
            </a:extLst>
          </p:cNvPr>
          <p:cNvPicPr>
            <a:picLocks noChangeAspect="1"/>
          </p:cNvPicPr>
          <p:nvPr/>
        </p:nvPicPr>
        <p:blipFill>
          <a:blip r:embed="rId10"/>
          <a:stretch>
            <a:fillRect/>
          </a:stretch>
        </p:blipFill>
        <p:spPr>
          <a:xfrm>
            <a:off x="1553205" y="3574340"/>
            <a:ext cx="1714500" cy="2019300"/>
          </a:xfrm>
          <a:prstGeom prst="rect">
            <a:avLst/>
          </a:prstGeom>
        </p:spPr>
      </p:pic>
      <p:sp>
        <p:nvSpPr>
          <p:cNvPr id="32" name="矩形 3">
            <a:extLst>
              <a:ext uri="{FF2B5EF4-FFF2-40B4-BE49-F238E27FC236}">
                <a16:creationId xmlns:a16="http://schemas.microsoft.com/office/drawing/2014/main" id="{7CB845F1-B5C7-B46C-48CB-5C2A7880B940}"/>
              </a:ext>
            </a:extLst>
          </p:cNvPr>
          <p:cNvSpPr/>
          <p:nvPr/>
        </p:nvSpPr>
        <p:spPr>
          <a:xfrm>
            <a:off x="3126962" y="2198871"/>
            <a:ext cx="243414" cy="2641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
            <a:extLst>
              <a:ext uri="{FF2B5EF4-FFF2-40B4-BE49-F238E27FC236}">
                <a16:creationId xmlns:a16="http://schemas.microsoft.com/office/drawing/2014/main" id="{160CA055-923C-368F-44AC-653AE1B76D40}"/>
              </a:ext>
            </a:extLst>
          </p:cNvPr>
          <p:cNvSpPr/>
          <p:nvPr/>
        </p:nvSpPr>
        <p:spPr>
          <a:xfrm>
            <a:off x="2443196" y="4284051"/>
            <a:ext cx="314752" cy="2765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
            <a:extLst>
              <a:ext uri="{FF2B5EF4-FFF2-40B4-BE49-F238E27FC236}">
                <a16:creationId xmlns:a16="http://schemas.microsoft.com/office/drawing/2014/main" id="{AF0DB41C-173C-98CE-4055-9924452ABD05}"/>
              </a:ext>
            </a:extLst>
          </p:cNvPr>
          <p:cNvSpPr/>
          <p:nvPr/>
        </p:nvSpPr>
        <p:spPr>
          <a:xfrm>
            <a:off x="9790807" y="4311253"/>
            <a:ext cx="423622" cy="4498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
            <a:extLst>
              <a:ext uri="{FF2B5EF4-FFF2-40B4-BE49-F238E27FC236}">
                <a16:creationId xmlns:a16="http://schemas.microsoft.com/office/drawing/2014/main" id="{DCB5ED47-BB66-87CE-D2DA-5C9471D62BB8}"/>
              </a:ext>
            </a:extLst>
          </p:cNvPr>
          <p:cNvSpPr/>
          <p:nvPr/>
        </p:nvSpPr>
        <p:spPr>
          <a:xfrm>
            <a:off x="9607657" y="2027851"/>
            <a:ext cx="494988" cy="5678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灯片编号占位符 1"/>
          <p:cNvSpPr>
            <a:spLocks noGrp="1"/>
          </p:cNvSpPr>
          <p:nvPr>
            <p:ph type="sldNum" sz="quarter" idx="14"/>
          </p:nvPr>
        </p:nvSpPr>
        <p:spPr/>
        <p:txBody>
          <a:bodyPr/>
          <a:lstStyle/>
          <a:p>
            <a:fld id="{AF69888C-E133-43D9-A638-B5C95925B91C}" type="slidenum">
              <a:rPr lang="zh-CN" altLang="en-US" smtClean="0"/>
              <a:t>7</a:t>
            </a:fld>
            <a:endParaRPr lang="zh-CN" altLang="en-US" dirty="0"/>
          </a:p>
        </p:txBody>
      </p:sp>
    </p:spTree>
    <p:extLst>
      <p:ext uri="{BB962C8B-B14F-4D97-AF65-F5344CB8AC3E}">
        <p14:creationId xmlns:p14="http://schemas.microsoft.com/office/powerpoint/2010/main" val="179108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linds(horizontal)">
                                      <p:cBhvr>
                                        <p:cTn id="25" dur="500"/>
                                        <p:tgtEl>
                                          <p:spTgt spid="3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linds(horizontal)">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p:bldP spid="32" grpId="0" animBg="1"/>
      <p:bldP spid="33" grpId="0" animBg="1"/>
      <p:bldP spid="34" grpId="0" animBg="1"/>
      <p:bldP spid="3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ResNet</a:t>
            </a:r>
            <a:endParaRPr lang="zh-CN" altLang="en-US" dirty="0"/>
          </a:p>
        </p:txBody>
      </p:sp>
      <p:pic>
        <p:nvPicPr>
          <p:cNvPr id="3" name="Picture 2">
            <a:extLst>
              <a:ext uri="{FF2B5EF4-FFF2-40B4-BE49-F238E27FC236}">
                <a16:creationId xmlns:a16="http://schemas.microsoft.com/office/drawing/2014/main" id="{7B50E655-8524-0F46-A758-DA356DCA640E}"/>
              </a:ext>
            </a:extLst>
          </p:cNvPr>
          <p:cNvPicPr>
            <a:picLocks noChangeAspect="1"/>
          </p:cNvPicPr>
          <p:nvPr/>
        </p:nvPicPr>
        <p:blipFill>
          <a:blip r:embed="rId3"/>
          <a:stretch>
            <a:fillRect/>
          </a:stretch>
        </p:blipFill>
        <p:spPr>
          <a:xfrm>
            <a:off x="764373" y="1383100"/>
            <a:ext cx="10663254" cy="3812400"/>
          </a:xfrm>
          <a:prstGeom prst="rect">
            <a:avLst/>
          </a:prstGeom>
        </p:spPr>
      </p:pic>
      <p:sp>
        <p:nvSpPr>
          <p:cNvPr id="5" name="TextBox 4">
            <a:extLst>
              <a:ext uri="{FF2B5EF4-FFF2-40B4-BE49-F238E27FC236}">
                <a16:creationId xmlns:a16="http://schemas.microsoft.com/office/drawing/2014/main" id="{A321FAD1-BE76-5A2A-F4CD-4CECC6A4C82A}"/>
              </a:ext>
            </a:extLst>
          </p:cNvPr>
          <p:cNvSpPr txBox="1"/>
          <p:nvPr/>
        </p:nvSpPr>
        <p:spPr>
          <a:xfrm>
            <a:off x="5559381" y="5319708"/>
            <a:ext cx="5451519" cy="581057"/>
          </a:xfrm>
          <a:prstGeom prst="rect">
            <a:avLst/>
          </a:prstGeom>
          <a:noFill/>
        </p:spPr>
        <p:txBody>
          <a:bodyPr wrap="square" rtlCol="0">
            <a:spAutoFit/>
          </a:bodyPr>
          <a:lstStyle/>
          <a:p>
            <a:pPr>
              <a:lnSpc>
                <a:spcPct val="150000"/>
              </a:lnSpc>
            </a:pPr>
            <a:r>
              <a:rPr lang="zh-CN" altLang="en-US" sz="2400" dirty="0">
                <a:latin typeface="+mn-ea"/>
              </a:rPr>
              <a:t>深度神经网络的“退化”问题</a:t>
            </a:r>
            <a:endParaRPr lang="en-CN" sz="2400"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70</a:t>
            </a:fld>
            <a:endParaRPr lang="zh-CN" altLang="en-US" dirty="0"/>
          </a:p>
        </p:txBody>
      </p:sp>
    </p:spTree>
    <p:extLst>
      <p:ext uri="{BB962C8B-B14F-4D97-AF65-F5344CB8AC3E}">
        <p14:creationId xmlns:p14="http://schemas.microsoft.com/office/powerpoint/2010/main" val="607025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ResNet</a:t>
            </a:r>
            <a:endParaRPr lang="zh-CN" altLang="en-US" dirty="0"/>
          </a:p>
        </p:txBody>
      </p:sp>
      <p:pic>
        <p:nvPicPr>
          <p:cNvPr id="7" name="Picture 6">
            <a:extLst>
              <a:ext uri="{FF2B5EF4-FFF2-40B4-BE49-F238E27FC236}">
                <a16:creationId xmlns:a16="http://schemas.microsoft.com/office/drawing/2014/main" id="{EFBB0039-D9AB-5DC5-CEEB-C3EA0B99A6A7}"/>
              </a:ext>
            </a:extLst>
          </p:cNvPr>
          <p:cNvPicPr>
            <a:picLocks noChangeAspect="1"/>
          </p:cNvPicPr>
          <p:nvPr/>
        </p:nvPicPr>
        <p:blipFill>
          <a:blip r:embed="rId3"/>
          <a:stretch>
            <a:fillRect/>
          </a:stretch>
        </p:blipFill>
        <p:spPr>
          <a:xfrm>
            <a:off x="1203325" y="2528225"/>
            <a:ext cx="4470400" cy="2584218"/>
          </a:xfrm>
          <a:prstGeom prst="rect">
            <a:avLst/>
          </a:prstGeom>
        </p:spPr>
      </p:pic>
      <p:pic>
        <p:nvPicPr>
          <p:cNvPr id="8" name="Picture 7">
            <a:extLst>
              <a:ext uri="{FF2B5EF4-FFF2-40B4-BE49-F238E27FC236}">
                <a16:creationId xmlns:a16="http://schemas.microsoft.com/office/drawing/2014/main" id="{55B00BC2-D677-F75B-CEB4-6CFAE9C47294}"/>
              </a:ext>
            </a:extLst>
          </p:cNvPr>
          <p:cNvPicPr>
            <a:picLocks noChangeAspect="1"/>
          </p:cNvPicPr>
          <p:nvPr/>
        </p:nvPicPr>
        <p:blipFill>
          <a:blip r:embed="rId4"/>
          <a:stretch>
            <a:fillRect/>
          </a:stretch>
        </p:blipFill>
        <p:spPr>
          <a:xfrm>
            <a:off x="6885389" y="2588434"/>
            <a:ext cx="3594100" cy="2463800"/>
          </a:xfrm>
          <a:prstGeom prst="rect">
            <a:avLst/>
          </a:prstGeom>
        </p:spPr>
      </p:pic>
      <p:sp>
        <p:nvSpPr>
          <p:cNvPr id="9" name="5-Point Star 8">
            <a:extLst>
              <a:ext uri="{FF2B5EF4-FFF2-40B4-BE49-F238E27FC236}">
                <a16:creationId xmlns:a16="http://schemas.microsoft.com/office/drawing/2014/main" id="{E0955296-FEE8-49BE-BF65-67CB7AAFCA22}"/>
              </a:ext>
            </a:extLst>
          </p:cNvPr>
          <p:cNvSpPr/>
          <p:nvPr/>
        </p:nvSpPr>
        <p:spPr>
          <a:xfrm>
            <a:off x="4622800" y="1879600"/>
            <a:ext cx="520700" cy="495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5-Point Star 9">
            <a:extLst>
              <a:ext uri="{FF2B5EF4-FFF2-40B4-BE49-F238E27FC236}">
                <a16:creationId xmlns:a16="http://schemas.microsoft.com/office/drawing/2014/main" id="{58C7B351-4F6F-2DF5-670B-DEE6D3F8E81A}"/>
              </a:ext>
            </a:extLst>
          </p:cNvPr>
          <p:cNvSpPr/>
          <p:nvPr/>
        </p:nvSpPr>
        <p:spPr>
          <a:xfrm>
            <a:off x="8585200" y="1879600"/>
            <a:ext cx="520700" cy="495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95F3656F-D568-A3CE-BAFE-89A49ACD0F61}"/>
              </a:ext>
            </a:extLst>
          </p:cNvPr>
          <p:cNvSpPr txBox="1"/>
          <p:nvPr/>
        </p:nvSpPr>
        <p:spPr>
          <a:xfrm>
            <a:off x="2318622" y="5265768"/>
            <a:ext cx="2339102" cy="461665"/>
          </a:xfrm>
          <a:prstGeom prst="rect">
            <a:avLst/>
          </a:prstGeom>
          <a:noFill/>
        </p:spPr>
        <p:txBody>
          <a:bodyPr wrap="none" rtlCol="0">
            <a:spAutoFit/>
          </a:bodyPr>
          <a:lstStyle/>
          <a:p>
            <a:pPr algn="l"/>
            <a:r>
              <a:rPr lang="en-US" sz="2400" dirty="0" err="1">
                <a:latin typeface="+mn-ea"/>
              </a:rPr>
              <a:t>非嵌套的函数集</a:t>
            </a:r>
            <a:endParaRPr lang="en-CN" sz="2400" dirty="0">
              <a:latin typeface="+mn-ea"/>
            </a:endParaRPr>
          </a:p>
        </p:txBody>
      </p:sp>
      <p:sp>
        <p:nvSpPr>
          <p:cNvPr id="14" name="TextBox 13">
            <a:extLst>
              <a:ext uri="{FF2B5EF4-FFF2-40B4-BE49-F238E27FC236}">
                <a16:creationId xmlns:a16="http://schemas.microsoft.com/office/drawing/2014/main" id="{3AB01598-867B-905C-853F-8D82EAC9901D}"/>
              </a:ext>
            </a:extLst>
          </p:cNvPr>
          <p:cNvSpPr txBox="1"/>
          <p:nvPr/>
        </p:nvSpPr>
        <p:spPr>
          <a:xfrm>
            <a:off x="7666776" y="5261036"/>
            <a:ext cx="2031325" cy="461665"/>
          </a:xfrm>
          <a:prstGeom prst="rect">
            <a:avLst/>
          </a:prstGeom>
          <a:noFill/>
        </p:spPr>
        <p:txBody>
          <a:bodyPr wrap="none" rtlCol="0">
            <a:spAutoFit/>
          </a:bodyPr>
          <a:lstStyle/>
          <a:p>
            <a:pPr algn="l"/>
            <a:r>
              <a:rPr lang="en-US" sz="2400" dirty="0" err="1">
                <a:latin typeface="+mn-ea"/>
              </a:rPr>
              <a:t>嵌套的函数集</a:t>
            </a:r>
            <a:endParaRPr lang="en-CN" sz="2400"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71</a:t>
            </a:fld>
            <a:endParaRPr lang="zh-CN" altLang="en-US" dirty="0"/>
          </a:p>
        </p:txBody>
      </p:sp>
    </p:spTree>
    <p:extLst>
      <p:ext uri="{BB962C8B-B14F-4D97-AF65-F5344CB8AC3E}">
        <p14:creationId xmlns:p14="http://schemas.microsoft.com/office/powerpoint/2010/main" val="3747531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ResNet</a:t>
            </a:r>
            <a:endParaRPr lang="zh-CN" altLang="en-US" dirty="0"/>
          </a:p>
        </p:txBody>
      </p:sp>
      <p:sp>
        <p:nvSpPr>
          <p:cNvPr id="13" name="TextBox 12">
            <a:extLst>
              <a:ext uri="{FF2B5EF4-FFF2-40B4-BE49-F238E27FC236}">
                <a16:creationId xmlns:a16="http://schemas.microsoft.com/office/drawing/2014/main" id="{E4BF3BE2-9D9E-2D4A-B4D9-09C1AC85A2B9}"/>
              </a:ext>
            </a:extLst>
          </p:cNvPr>
          <p:cNvSpPr txBox="1"/>
          <p:nvPr/>
        </p:nvSpPr>
        <p:spPr>
          <a:xfrm>
            <a:off x="566962" y="890207"/>
            <a:ext cx="10681546" cy="1689052"/>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400" dirty="0"/>
              <a:t>2015</a:t>
            </a:r>
            <a:r>
              <a:rPr lang="zh-CN" altLang="en-US" sz="2400" dirty="0"/>
              <a:t>年，何凯明等人提出的残差网络（</a:t>
            </a:r>
            <a:r>
              <a:rPr lang="en-US" altLang="zh-CN" sz="2400" dirty="0" err="1"/>
              <a:t>ResNet</a:t>
            </a:r>
            <a:r>
              <a:rPr lang="zh-CN" altLang="en-US" sz="2400" dirty="0"/>
              <a:t>）在</a:t>
            </a:r>
            <a:r>
              <a:rPr lang="en-US" altLang="zh-CN" sz="2400" dirty="0"/>
              <a:t>ImageNet</a:t>
            </a:r>
            <a:r>
              <a:rPr lang="zh-CN" altLang="en-US" sz="2400" dirty="0"/>
              <a:t>图像识别大赛夺冠，并深刻影响了后来的深度学习网络的设计。</a:t>
            </a:r>
            <a:endParaRPr lang="en-US" altLang="zh-CN" sz="2400" dirty="0"/>
          </a:p>
          <a:p>
            <a:pPr marL="285750" indent="-285750">
              <a:lnSpc>
                <a:spcPct val="150000"/>
              </a:lnSpc>
              <a:buFont typeface="Wingdings" pitchFamily="2" charset="2"/>
              <a:buChar char="Ø"/>
            </a:pPr>
            <a:r>
              <a:rPr lang="en-GB" sz="2400" dirty="0" err="1">
                <a:latin typeface="+mn-ea"/>
              </a:rPr>
              <a:t>ResNets</a:t>
            </a:r>
            <a:r>
              <a:rPr lang="zh-CN" altLang="en-US" sz="2400" dirty="0">
                <a:latin typeface="+mn-ea"/>
              </a:rPr>
              <a:t>解决深度神经网络的“退化”问题。</a:t>
            </a:r>
            <a:endParaRPr lang="en-CN" sz="2400" dirty="0">
              <a:latin typeface="+mn-ea"/>
            </a:endParaRPr>
          </a:p>
        </p:txBody>
      </p:sp>
      <p:sp>
        <p:nvSpPr>
          <p:cNvPr id="2" name="TextBox 1">
            <a:extLst>
              <a:ext uri="{FF2B5EF4-FFF2-40B4-BE49-F238E27FC236}">
                <a16:creationId xmlns:a16="http://schemas.microsoft.com/office/drawing/2014/main" id="{436F9932-3216-394E-BD16-14914F42E216}"/>
              </a:ext>
            </a:extLst>
          </p:cNvPr>
          <p:cNvSpPr txBox="1"/>
          <p:nvPr/>
        </p:nvSpPr>
        <p:spPr>
          <a:xfrm>
            <a:off x="566962" y="5554134"/>
            <a:ext cx="10830560" cy="646331"/>
          </a:xfrm>
          <a:prstGeom prst="rect">
            <a:avLst/>
          </a:prstGeom>
          <a:noFill/>
        </p:spPr>
        <p:txBody>
          <a:bodyPr wrap="square" rtlCol="0">
            <a:spAutoFit/>
          </a:bodyPr>
          <a:lstStyle/>
          <a:p>
            <a:r>
              <a:rPr lang="en-GB" dirty="0"/>
              <a:t>He, K., Zhang, X., Ren, S., &amp; Sun, J. (2016). Deep residual learning for image recognition. In </a:t>
            </a:r>
            <a:r>
              <a:rPr lang="en-GB" i="1" dirty="0"/>
              <a:t>Proceedings of the IEEE conference on computer vision and pattern recognition</a:t>
            </a:r>
            <a:r>
              <a:rPr lang="en-GB" dirty="0"/>
              <a:t> (pp. 770-778).</a:t>
            </a:r>
            <a:endParaRPr lang="en-CN" dirty="0">
              <a:latin typeface="+mn-ea"/>
            </a:endParaRPr>
          </a:p>
        </p:txBody>
      </p:sp>
      <p:pic>
        <p:nvPicPr>
          <p:cNvPr id="3" name="Picture 2">
            <a:extLst>
              <a:ext uri="{FF2B5EF4-FFF2-40B4-BE49-F238E27FC236}">
                <a16:creationId xmlns:a16="http://schemas.microsoft.com/office/drawing/2014/main" id="{7B50E655-8524-0F46-A758-DA356DCA640E}"/>
              </a:ext>
            </a:extLst>
          </p:cNvPr>
          <p:cNvPicPr>
            <a:picLocks noChangeAspect="1"/>
          </p:cNvPicPr>
          <p:nvPr/>
        </p:nvPicPr>
        <p:blipFill>
          <a:blip r:embed="rId3"/>
          <a:stretch>
            <a:fillRect/>
          </a:stretch>
        </p:blipFill>
        <p:spPr>
          <a:xfrm>
            <a:off x="2005251" y="2579259"/>
            <a:ext cx="7953981" cy="2843762"/>
          </a:xfrm>
          <a:prstGeom prst="rect">
            <a:avLst/>
          </a:prstGeom>
        </p:spPr>
      </p:pic>
      <p:sp>
        <p:nvSpPr>
          <p:cNvPr id="5" name="灯片编号占位符 4"/>
          <p:cNvSpPr>
            <a:spLocks noGrp="1"/>
          </p:cNvSpPr>
          <p:nvPr>
            <p:ph type="sldNum" sz="quarter" idx="14"/>
          </p:nvPr>
        </p:nvSpPr>
        <p:spPr/>
        <p:txBody>
          <a:bodyPr/>
          <a:lstStyle/>
          <a:p>
            <a:fld id="{AF69888C-E133-43D9-A638-B5C95925B91C}" type="slidenum">
              <a:rPr lang="zh-CN" altLang="en-US" smtClean="0"/>
              <a:t>72</a:t>
            </a:fld>
            <a:endParaRPr lang="zh-CN" altLang="en-US" dirty="0"/>
          </a:p>
        </p:txBody>
      </p:sp>
    </p:spTree>
    <p:extLst>
      <p:ext uri="{BB962C8B-B14F-4D97-AF65-F5344CB8AC3E}">
        <p14:creationId xmlns:p14="http://schemas.microsoft.com/office/powerpoint/2010/main" val="510369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ResNet</a:t>
            </a:r>
            <a:endParaRPr lang="zh-CN" altLang="en-US" dirty="0"/>
          </a:p>
        </p:txBody>
      </p:sp>
      <p:sp>
        <p:nvSpPr>
          <p:cNvPr id="6" name="TextBox 5">
            <a:extLst>
              <a:ext uri="{FF2B5EF4-FFF2-40B4-BE49-F238E27FC236}">
                <a16:creationId xmlns:a16="http://schemas.microsoft.com/office/drawing/2014/main" id="{2D0506CD-474E-3C43-A664-926692F10654}"/>
              </a:ext>
            </a:extLst>
          </p:cNvPr>
          <p:cNvSpPr txBox="1"/>
          <p:nvPr/>
        </p:nvSpPr>
        <p:spPr>
          <a:xfrm>
            <a:off x="758613" y="1245562"/>
            <a:ext cx="1723549" cy="461665"/>
          </a:xfrm>
          <a:prstGeom prst="rect">
            <a:avLst/>
          </a:prstGeom>
          <a:noFill/>
        </p:spPr>
        <p:txBody>
          <a:bodyPr wrap="none" rtlCol="0">
            <a:spAutoFit/>
          </a:bodyPr>
          <a:lstStyle/>
          <a:p>
            <a:pPr algn="l"/>
            <a:r>
              <a:rPr lang="en-CN" sz="2400" dirty="0">
                <a:latin typeface="+mn-ea"/>
              </a:rPr>
              <a:t>残差链接</a:t>
            </a:r>
            <a:r>
              <a:rPr lang="zh-CN" altLang="en-US" sz="2400" dirty="0">
                <a:latin typeface="+mn-ea"/>
              </a:rPr>
              <a:t>：</a:t>
            </a:r>
            <a:endParaRPr lang="en-CN" sz="2400" dirty="0">
              <a:latin typeface="+mn-ea"/>
            </a:endParaRPr>
          </a:p>
        </p:txBody>
      </p:sp>
      <p:pic>
        <p:nvPicPr>
          <p:cNvPr id="11" name="Picture 10">
            <a:extLst>
              <a:ext uri="{FF2B5EF4-FFF2-40B4-BE49-F238E27FC236}">
                <a16:creationId xmlns:a16="http://schemas.microsoft.com/office/drawing/2014/main" id="{E8FB644C-6994-264D-9C78-1ABC7B500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600" y="1713128"/>
            <a:ext cx="6776574" cy="2125380"/>
          </a:xfrm>
          <a:prstGeom prst="rect">
            <a:avLst/>
          </a:prstGeom>
        </p:spPr>
      </p:pic>
      <p:sp>
        <p:nvSpPr>
          <p:cNvPr id="12" name="TextBox 11">
            <a:extLst>
              <a:ext uri="{FF2B5EF4-FFF2-40B4-BE49-F238E27FC236}">
                <a16:creationId xmlns:a16="http://schemas.microsoft.com/office/drawing/2014/main" id="{8973F86C-BC7F-3648-90A2-2B754C67D38B}"/>
              </a:ext>
            </a:extLst>
          </p:cNvPr>
          <p:cNvSpPr txBox="1"/>
          <p:nvPr/>
        </p:nvSpPr>
        <p:spPr>
          <a:xfrm>
            <a:off x="1087338" y="3971762"/>
            <a:ext cx="10403840" cy="234622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t>设输入为</a:t>
            </a:r>
            <a:r>
              <a:rPr lang="en-US" altLang="zh-CN" sz="2000" dirty="0"/>
              <a:t>x</a:t>
            </a:r>
            <a:r>
              <a:rPr lang="zh-CN" altLang="en-US" sz="2000" dirty="0"/>
              <a:t>，如果期望的潜在映射为𝐻</a:t>
            </a:r>
            <a:r>
              <a:rPr lang="en-US" altLang="zh-CN" sz="2000" dirty="0"/>
              <a:t>(</a:t>
            </a:r>
            <a:r>
              <a:rPr lang="zh-CN" altLang="en-US" sz="2000" dirty="0"/>
              <a:t>𝑥</a:t>
            </a:r>
            <a:r>
              <a:rPr lang="en-US" altLang="zh-CN" sz="2000" dirty="0"/>
              <a:t>)</a:t>
            </a:r>
            <a:r>
              <a:rPr lang="en-GB" sz="2000" dirty="0"/>
              <a:t>，</a:t>
            </a:r>
            <a:r>
              <a:rPr lang="zh-CN" altLang="en-US" sz="2000" dirty="0"/>
              <a:t>可以拟合的函数为𝐹</a:t>
            </a:r>
            <a:r>
              <a:rPr lang="en-US" altLang="zh-CN" sz="2000" dirty="0"/>
              <a:t>(</a:t>
            </a:r>
            <a:r>
              <a:rPr lang="zh-CN" altLang="en-US" sz="2000" dirty="0"/>
              <a:t>𝑥</a:t>
            </a:r>
            <a:r>
              <a:rPr lang="en-US" altLang="zh-CN" sz="2000" dirty="0"/>
              <a:t>)</a:t>
            </a:r>
            <a:r>
              <a:rPr lang="zh-CN" altLang="en-US" sz="2000" dirty="0"/>
              <a:t>。与其让𝐹</a:t>
            </a:r>
            <a:r>
              <a:rPr lang="en-US" altLang="zh-CN" sz="2000" dirty="0"/>
              <a:t>(</a:t>
            </a:r>
            <a:r>
              <a:rPr lang="zh-CN" altLang="en-US" sz="2000" dirty="0"/>
              <a:t>𝑥</a:t>
            </a:r>
            <a:r>
              <a:rPr lang="en-US" altLang="zh-CN" sz="2000" dirty="0"/>
              <a:t>)</a:t>
            </a:r>
            <a:r>
              <a:rPr lang="en-GB" sz="2000" dirty="0"/>
              <a:t> </a:t>
            </a:r>
            <a:r>
              <a:rPr lang="zh-CN" altLang="en-US" sz="2000" dirty="0"/>
              <a:t>直接学习潜在的映射，不如去学习残差𝐻</a:t>
            </a:r>
            <a:r>
              <a:rPr lang="en-US" altLang="zh-CN" sz="2000" dirty="0"/>
              <a:t>(</a:t>
            </a:r>
            <a:r>
              <a:rPr lang="zh-CN" altLang="en-US" sz="2000" dirty="0"/>
              <a:t>𝑥</a:t>
            </a:r>
            <a:r>
              <a:rPr lang="en-US" altLang="zh-CN" sz="2000" dirty="0"/>
              <a:t>)−</a:t>
            </a:r>
            <a:r>
              <a:rPr lang="zh-CN" altLang="en-US" sz="2000" dirty="0"/>
              <a:t>𝑥</a:t>
            </a:r>
            <a:r>
              <a:rPr lang="en-GB" sz="2000" dirty="0"/>
              <a:t>，</a:t>
            </a:r>
            <a:r>
              <a:rPr lang="zh-CN" altLang="en-US" sz="2000" dirty="0"/>
              <a:t>即𝐹</a:t>
            </a:r>
            <a:r>
              <a:rPr lang="en-US" altLang="zh-CN" sz="2000" dirty="0"/>
              <a:t>(</a:t>
            </a:r>
            <a:r>
              <a:rPr lang="zh-CN" altLang="en-US" sz="2000" dirty="0"/>
              <a:t>𝑥</a:t>
            </a:r>
            <a:r>
              <a:rPr lang="en-US" altLang="zh-CN" sz="2000" dirty="0"/>
              <a:t>):=</a:t>
            </a:r>
            <a:r>
              <a:rPr lang="zh-CN" altLang="en-US" sz="2000" dirty="0"/>
              <a:t>𝐻</a:t>
            </a:r>
            <a:r>
              <a:rPr lang="en-US" altLang="zh-CN" sz="2000" dirty="0"/>
              <a:t>(</a:t>
            </a:r>
            <a:r>
              <a:rPr lang="zh-CN" altLang="en-US" sz="2000" dirty="0"/>
              <a:t>𝑥</a:t>
            </a:r>
            <a:r>
              <a:rPr lang="en-US" altLang="zh-CN" sz="2000" dirty="0"/>
              <a:t>)−</a:t>
            </a:r>
            <a:r>
              <a:rPr lang="zh-CN" altLang="en-US" sz="2000" dirty="0"/>
              <a:t>𝑥</a:t>
            </a:r>
            <a:r>
              <a:rPr lang="en-GB" sz="2000" dirty="0"/>
              <a:t>，</a:t>
            </a:r>
            <a:r>
              <a:rPr lang="zh-CN" altLang="en-US" sz="2000" dirty="0"/>
              <a:t>这样原本的前向路径上就变成了𝐹</a:t>
            </a:r>
            <a:r>
              <a:rPr lang="en-US" altLang="zh-CN" sz="2000" dirty="0"/>
              <a:t>(</a:t>
            </a:r>
            <a:r>
              <a:rPr lang="zh-CN" altLang="en-US" sz="2000" dirty="0"/>
              <a:t>𝑥</a:t>
            </a:r>
            <a:r>
              <a:rPr lang="en-US" altLang="zh-CN" sz="2000" dirty="0"/>
              <a:t>)+</a:t>
            </a:r>
            <a:r>
              <a:rPr lang="zh-CN" altLang="en-US" sz="2000" dirty="0"/>
              <a:t>𝑥</a:t>
            </a:r>
            <a:r>
              <a:rPr lang="en-GB" sz="2000" dirty="0"/>
              <a:t>，</a:t>
            </a:r>
            <a:r>
              <a:rPr lang="zh-CN" altLang="en-US" sz="2000" dirty="0"/>
              <a:t>用𝐹</a:t>
            </a:r>
            <a:r>
              <a:rPr lang="en-US" altLang="zh-CN" sz="2000" dirty="0"/>
              <a:t>(</a:t>
            </a:r>
            <a:r>
              <a:rPr lang="zh-CN" altLang="en-US" sz="2000" dirty="0"/>
              <a:t>𝑥</a:t>
            </a:r>
            <a:r>
              <a:rPr lang="en-US" altLang="zh-CN" sz="2000" dirty="0"/>
              <a:t>)+</a:t>
            </a:r>
            <a:r>
              <a:rPr lang="zh-CN" altLang="en-US" sz="2000" dirty="0"/>
              <a:t>𝑥来拟合𝐻</a:t>
            </a:r>
            <a:r>
              <a:rPr lang="en-US" altLang="zh-CN" sz="2000" dirty="0"/>
              <a:t>(</a:t>
            </a:r>
            <a:r>
              <a:rPr lang="zh-CN" altLang="en-US" sz="2000" dirty="0"/>
              <a:t>𝑥</a:t>
            </a:r>
            <a:r>
              <a:rPr lang="en-US" altLang="zh-CN" sz="2000" dirty="0"/>
              <a:t>)</a:t>
            </a:r>
            <a:r>
              <a:rPr lang="en-GB" sz="2000" dirty="0"/>
              <a:t>。</a:t>
            </a:r>
          </a:p>
          <a:p>
            <a:pPr marL="285750" indent="-285750">
              <a:lnSpc>
                <a:spcPct val="150000"/>
              </a:lnSpc>
              <a:buFont typeface="Wingdings" pitchFamily="2" charset="2"/>
              <a:buChar char="Ø"/>
            </a:pPr>
            <a:r>
              <a:rPr lang="en-GB" sz="2000" dirty="0" err="1">
                <a:latin typeface="+mn-ea"/>
              </a:rPr>
              <a:t>残差映射在实际中更容易优化</a:t>
            </a:r>
            <a:r>
              <a:rPr lang="zh-CN" altLang="en-US" sz="2000" dirty="0">
                <a:latin typeface="+mn-ea"/>
              </a:rPr>
              <a:t>。</a:t>
            </a:r>
            <a:endParaRPr lang="en-US" altLang="zh-CN" sz="2000" dirty="0">
              <a:latin typeface="+mn-ea"/>
            </a:endParaRPr>
          </a:p>
          <a:p>
            <a:pPr marL="285750" indent="-285750">
              <a:lnSpc>
                <a:spcPct val="150000"/>
              </a:lnSpc>
              <a:buFont typeface="Wingdings" pitchFamily="2" charset="2"/>
              <a:buChar char="Ø"/>
            </a:pPr>
            <a:r>
              <a:rPr lang="en-CN" sz="2000" dirty="0">
                <a:latin typeface="+mn-ea"/>
              </a:rPr>
              <a:t>残差块中的输入可以通过跨层的数据线</a:t>
            </a:r>
            <a:r>
              <a:rPr lang="zh-CN" altLang="en-US" sz="2000" dirty="0">
                <a:latin typeface="+mn-ea"/>
              </a:rPr>
              <a:t>（短路链接，</a:t>
            </a:r>
            <a:r>
              <a:rPr lang="en-US" altLang="zh-CN" sz="2000" dirty="0">
                <a:latin typeface="+mn-ea"/>
              </a:rPr>
              <a:t>Shortcut</a:t>
            </a:r>
            <a:r>
              <a:rPr lang="zh-CN" altLang="en-US" sz="2000" dirty="0">
                <a:latin typeface="+mn-ea"/>
              </a:rPr>
              <a:t>）更快的向前传播。</a:t>
            </a:r>
            <a:endParaRPr lang="en-CN" sz="2000" dirty="0">
              <a:latin typeface="+mn-ea"/>
            </a:endParaRPr>
          </a:p>
        </p:txBody>
      </p:sp>
      <p:sp>
        <p:nvSpPr>
          <p:cNvPr id="2" name="TextBox 1">
            <a:extLst>
              <a:ext uri="{FF2B5EF4-FFF2-40B4-BE49-F238E27FC236}">
                <a16:creationId xmlns:a16="http://schemas.microsoft.com/office/drawing/2014/main" id="{DBDC0DE6-1D12-2C4B-80F6-27F11597A0D8}"/>
              </a:ext>
            </a:extLst>
          </p:cNvPr>
          <p:cNvSpPr txBox="1"/>
          <p:nvPr/>
        </p:nvSpPr>
        <p:spPr>
          <a:xfrm>
            <a:off x="9118592" y="1042930"/>
            <a:ext cx="1107996" cy="461665"/>
          </a:xfrm>
          <a:prstGeom prst="rect">
            <a:avLst/>
          </a:prstGeom>
          <a:noFill/>
        </p:spPr>
        <p:txBody>
          <a:bodyPr wrap="none" rtlCol="0">
            <a:spAutoFit/>
          </a:bodyPr>
          <a:lstStyle/>
          <a:p>
            <a:pPr algn="l"/>
            <a:r>
              <a:rPr lang="en-CN" sz="2400" dirty="0">
                <a:latin typeface="+mn-ea"/>
              </a:rPr>
              <a:t>残差块</a:t>
            </a:r>
          </a:p>
        </p:txBody>
      </p:sp>
      <p:sp>
        <p:nvSpPr>
          <p:cNvPr id="3" name="Down Arrow 2">
            <a:extLst>
              <a:ext uri="{FF2B5EF4-FFF2-40B4-BE49-F238E27FC236}">
                <a16:creationId xmlns:a16="http://schemas.microsoft.com/office/drawing/2014/main" id="{BFB61250-E856-264D-9BF0-1A207D1CD855}"/>
              </a:ext>
            </a:extLst>
          </p:cNvPr>
          <p:cNvSpPr/>
          <p:nvPr/>
        </p:nvSpPr>
        <p:spPr>
          <a:xfrm rot="2992009">
            <a:off x="8839199" y="1425907"/>
            <a:ext cx="358987" cy="5769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灯片编号占位符 4"/>
          <p:cNvSpPr>
            <a:spLocks noGrp="1"/>
          </p:cNvSpPr>
          <p:nvPr>
            <p:ph type="sldNum" sz="quarter" idx="14"/>
          </p:nvPr>
        </p:nvSpPr>
        <p:spPr/>
        <p:txBody>
          <a:bodyPr/>
          <a:lstStyle/>
          <a:p>
            <a:fld id="{AF69888C-E133-43D9-A638-B5C95925B91C}" type="slidenum">
              <a:rPr lang="zh-CN" altLang="en-US" smtClean="0"/>
              <a:t>73</a:t>
            </a:fld>
            <a:endParaRPr lang="zh-CN" altLang="en-US" dirty="0"/>
          </a:p>
        </p:txBody>
      </p:sp>
    </p:spTree>
    <p:extLst>
      <p:ext uri="{BB962C8B-B14F-4D97-AF65-F5344CB8AC3E}">
        <p14:creationId xmlns:p14="http://schemas.microsoft.com/office/powerpoint/2010/main" val="1379564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ResNet</a:t>
            </a:r>
            <a:endParaRPr lang="zh-CN" altLang="en-US" dirty="0"/>
          </a:p>
        </p:txBody>
      </p:sp>
      <p:sp>
        <p:nvSpPr>
          <p:cNvPr id="6" name="TextBox 5">
            <a:extLst>
              <a:ext uri="{FF2B5EF4-FFF2-40B4-BE49-F238E27FC236}">
                <a16:creationId xmlns:a16="http://schemas.microsoft.com/office/drawing/2014/main" id="{2D0506CD-474E-3C43-A664-926692F10654}"/>
              </a:ext>
            </a:extLst>
          </p:cNvPr>
          <p:cNvSpPr txBox="1"/>
          <p:nvPr/>
        </p:nvSpPr>
        <p:spPr>
          <a:xfrm>
            <a:off x="758613" y="1245562"/>
            <a:ext cx="3044423" cy="461665"/>
          </a:xfrm>
          <a:prstGeom prst="rect">
            <a:avLst/>
          </a:prstGeom>
          <a:noFill/>
        </p:spPr>
        <p:txBody>
          <a:bodyPr wrap="none" rtlCol="0">
            <a:spAutoFit/>
          </a:bodyPr>
          <a:lstStyle/>
          <a:p>
            <a:pPr algn="l"/>
            <a:r>
              <a:rPr lang="en-US" altLang="zh-CN" sz="2400" dirty="0">
                <a:latin typeface="+mn-ea"/>
              </a:rPr>
              <a:t>Identity</a:t>
            </a:r>
            <a:r>
              <a:rPr lang="zh-CN" altLang="en-US" sz="2400" dirty="0">
                <a:latin typeface="+mn-ea"/>
              </a:rPr>
              <a:t> </a:t>
            </a:r>
            <a:r>
              <a:rPr lang="en-US" altLang="zh-CN" sz="2400" dirty="0">
                <a:latin typeface="+mn-ea"/>
              </a:rPr>
              <a:t>Mapping</a:t>
            </a:r>
            <a:r>
              <a:rPr lang="zh-CN" altLang="en-US" sz="2400" dirty="0">
                <a:latin typeface="+mn-ea"/>
              </a:rPr>
              <a:t>：</a:t>
            </a:r>
            <a:endParaRPr lang="en-CN" sz="2400" dirty="0">
              <a:latin typeface="+mn-ea"/>
            </a:endParaRPr>
          </a:p>
        </p:txBody>
      </p:sp>
      <p:pic>
        <p:nvPicPr>
          <p:cNvPr id="7" name="Picture 6">
            <a:extLst>
              <a:ext uri="{FF2B5EF4-FFF2-40B4-BE49-F238E27FC236}">
                <a16:creationId xmlns:a16="http://schemas.microsoft.com/office/drawing/2014/main" id="{DBDA577F-280C-F842-9F85-0AFCC0160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742" y="926894"/>
            <a:ext cx="4693175" cy="295393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DE79F2-7037-B940-90BB-5743C0B633C9}"/>
                  </a:ext>
                </a:extLst>
              </p:cNvPr>
              <p:cNvSpPr txBox="1"/>
              <p:nvPr/>
            </p:nvSpPr>
            <p:spPr>
              <a:xfrm>
                <a:off x="1002453" y="1915775"/>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i="1" smtClean="0">
                          <a:latin typeface="Cambria Math" panose="02040503050406030204" pitchFamily="18" charset="0"/>
                        </a:rPr>
                        <m:t>𝑦</m:t>
                      </m:r>
                      <m:r>
                        <a:rPr lang="en-CN" sz="2400" i="0">
                          <a:latin typeface="Cambria Math" panose="02040503050406030204" pitchFamily="18" charset="0"/>
                        </a:rPr>
                        <m:t>=</m:t>
                      </m:r>
                      <m:r>
                        <a:rPr lang="en-CN" sz="2400" i="0">
                          <a:latin typeface="Cambria Math" panose="02040503050406030204" pitchFamily="18" charset="0"/>
                        </a:rPr>
                        <m:t>ℱ</m:t>
                      </m:r>
                      <m:d>
                        <m:dPr>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𝑥</m:t>
                          </m:r>
                          <m:r>
                            <a:rPr lang="en-CN" sz="2400" i="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𝑖</m:t>
                                  </m:r>
                                </m:sub>
                              </m:sSub>
                            </m:e>
                          </m:d>
                        </m:e>
                      </m:d>
                      <m:r>
                        <a:rPr lang="en-CN" sz="2400" i="0">
                          <a:latin typeface="Cambria Math" panose="02040503050406030204" pitchFamily="18" charset="0"/>
                        </a:rPr>
                        <m:t>+</m:t>
                      </m:r>
                      <m:r>
                        <a:rPr lang="en-CN" sz="2400" i="1">
                          <a:latin typeface="Cambria Math" panose="02040503050406030204" pitchFamily="18" charset="0"/>
                        </a:rPr>
                        <m:t>𝑥</m:t>
                      </m:r>
                    </m:oMath>
                  </m:oMathPara>
                </a14:m>
                <a:endParaRPr lang="en-CN" sz="2400" dirty="0"/>
              </a:p>
            </p:txBody>
          </p:sp>
        </mc:Choice>
        <mc:Fallback xmlns="">
          <p:sp>
            <p:nvSpPr>
              <p:cNvPr id="16" name="TextBox 15">
                <a:extLst>
                  <a:ext uri="{FF2B5EF4-FFF2-40B4-BE49-F238E27FC236}">
                    <a16:creationId xmlns:a16="http://schemas.microsoft.com/office/drawing/2014/main" id="{44DE79F2-7037-B940-90BB-5743C0B633C9}"/>
                  </a:ext>
                </a:extLst>
              </p:cNvPr>
              <p:cNvSpPr txBox="1">
                <a:spLocks noRot="1" noChangeAspect="1" noMove="1" noResize="1" noEditPoints="1" noAdjustHandles="1" noChangeArrowheads="1" noChangeShapeType="1" noTextEdit="1"/>
              </p:cNvSpPr>
              <p:nvPr/>
            </p:nvSpPr>
            <p:spPr>
              <a:xfrm>
                <a:off x="1002453" y="1915775"/>
                <a:ext cx="6096000" cy="461665"/>
              </a:xfrm>
              <a:prstGeom prst="rect">
                <a:avLst/>
              </a:prstGeom>
              <a:blipFill>
                <a:blip r:embed="rId4"/>
                <a:stretch>
                  <a:fillRect b="-78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A50B12F-166B-C94C-B210-18312CA3BE8B}"/>
                  </a:ext>
                </a:extLst>
              </p:cNvPr>
              <p:cNvSpPr txBox="1"/>
              <p:nvPr/>
            </p:nvSpPr>
            <p:spPr>
              <a:xfrm>
                <a:off x="804008" y="2585988"/>
                <a:ext cx="5836278" cy="1323439"/>
              </a:xfrm>
              <a:prstGeom prst="rect">
                <a:avLst/>
              </a:prstGeom>
              <a:noFill/>
            </p:spPr>
            <p:txBody>
              <a:bodyPr wrap="square" rtlCol="0">
                <a:spAutoFit/>
              </a:bodyPr>
              <a:lstStyle/>
              <a:p>
                <a14:m>
                  <m:oMath xmlns:m="http://schemas.openxmlformats.org/officeDocument/2006/math">
                    <m:r>
                      <a:rPr lang="en-CN" sz="2000">
                        <a:latin typeface="Cambria Math" panose="02040503050406030204" pitchFamily="18" charset="0"/>
                      </a:rPr>
                      <m:t>ℱ</m:t>
                    </m:r>
                  </m:oMath>
                </a14:m>
                <a:r>
                  <a:rPr lang="zh-CN" altLang="en-US" sz="2000" dirty="0"/>
                  <a:t>与</a:t>
                </a:r>
                <a:r>
                  <a:rPr lang="en-US" sz="2000" i="1" dirty="0"/>
                  <a:t>x</a:t>
                </a:r>
                <a:r>
                  <a:rPr lang="zh-CN" altLang="en-US" sz="2000" dirty="0"/>
                  <a:t>直接</a:t>
                </a:r>
                <a:r>
                  <a:rPr lang="en-US" sz="2000" dirty="0"/>
                  <a:t>element wise</a:t>
                </a:r>
                <a:r>
                  <a:rPr lang="zh-CN" altLang="en-US" sz="2000" dirty="0"/>
                  <a:t>相加，最后</a:t>
                </a:r>
                <a14:m>
                  <m:oMath xmlns:m="http://schemas.openxmlformats.org/officeDocument/2006/math">
                    <m:r>
                      <a:rPr lang="en-CN" sz="2000" i="1">
                        <a:latin typeface="Cambria Math" panose="02040503050406030204" pitchFamily="18" charset="0"/>
                      </a:rPr>
                      <m:t>𝑦</m:t>
                    </m:r>
                  </m:oMath>
                </a14:m>
                <a:r>
                  <a:rPr lang="zh-CN" altLang="en-US" sz="2000" dirty="0"/>
                  <a:t>加入一个激活函数， 没有引入任何新的参数，也没有增加计算复杂度。</a:t>
                </a:r>
                <a:endParaRPr lang="en-CN" sz="2000" dirty="0"/>
              </a:p>
              <a:p>
                <a:pPr algn="l"/>
                <a:endParaRPr lang="en-CN" sz="2000" dirty="0">
                  <a:latin typeface="+mn-ea"/>
                </a:endParaRPr>
              </a:p>
            </p:txBody>
          </p:sp>
        </mc:Choice>
        <mc:Fallback xmlns="">
          <p:sp>
            <p:nvSpPr>
              <p:cNvPr id="20" name="TextBox 19">
                <a:extLst>
                  <a:ext uri="{FF2B5EF4-FFF2-40B4-BE49-F238E27FC236}">
                    <a16:creationId xmlns:a16="http://schemas.microsoft.com/office/drawing/2014/main" id="{FA50B12F-166B-C94C-B210-18312CA3BE8B}"/>
                  </a:ext>
                </a:extLst>
              </p:cNvPr>
              <p:cNvSpPr txBox="1">
                <a:spLocks noRot="1" noChangeAspect="1" noMove="1" noResize="1" noEditPoints="1" noAdjustHandles="1" noChangeArrowheads="1" noChangeShapeType="1" noTextEdit="1"/>
              </p:cNvSpPr>
              <p:nvPr/>
            </p:nvSpPr>
            <p:spPr>
              <a:xfrm>
                <a:off x="804008" y="2585988"/>
                <a:ext cx="5836278" cy="1323439"/>
              </a:xfrm>
              <a:prstGeom prst="rect">
                <a:avLst/>
              </a:prstGeom>
              <a:blipFill>
                <a:blip r:embed="rId5"/>
                <a:stretch>
                  <a:fillRect l="-1087" t="-19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ABCA91D-10D3-F843-AACE-3C64880C4681}"/>
                  </a:ext>
                </a:extLst>
              </p:cNvPr>
              <p:cNvSpPr txBox="1"/>
              <p:nvPr/>
            </p:nvSpPr>
            <p:spPr>
              <a:xfrm>
                <a:off x="895957" y="3788501"/>
                <a:ext cx="5506636" cy="461665"/>
              </a:xfrm>
              <a:prstGeom prst="rect">
                <a:avLst/>
              </a:prstGeom>
              <a:noFill/>
            </p:spPr>
            <p:txBody>
              <a:bodyPr wrap="none" rtlCol="0">
                <a:spAutoFit/>
              </a:bodyPr>
              <a:lstStyle/>
              <a:p>
                <a14:m>
                  <m:oMath xmlns:m="http://schemas.openxmlformats.org/officeDocument/2006/math">
                    <m:r>
                      <a:rPr lang="en-CN" sz="2400" b="1" i="0" smtClean="0">
                        <a:solidFill>
                          <a:schemeClr val="accent1"/>
                        </a:solidFill>
                        <a:latin typeface="Cambria Math" panose="02040503050406030204" pitchFamily="18" charset="0"/>
                      </a:rPr>
                      <m:t>𝓕</m:t>
                    </m:r>
                  </m:oMath>
                </a14:m>
                <a:r>
                  <a:rPr lang="zh-CN" altLang="en-US" sz="2400" b="1" dirty="0">
                    <a:solidFill>
                      <a:schemeClr val="accent1"/>
                    </a:solidFill>
                  </a:rPr>
                  <a:t>与</a:t>
                </a:r>
                <a:r>
                  <a:rPr lang="en-US" sz="2400" b="1" i="1" dirty="0" err="1">
                    <a:solidFill>
                      <a:schemeClr val="accent1"/>
                    </a:solidFill>
                  </a:rPr>
                  <a:t>x</a:t>
                </a:r>
                <a:r>
                  <a:rPr lang="en-US" sz="2400" b="1" dirty="0" err="1">
                    <a:solidFill>
                      <a:schemeClr val="accent1"/>
                    </a:solidFill>
                  </a:rPr>
                  <a:t>维度</a:t>
                </a:r>
                <a:r>
                  <a:rPr lang="zh-CN" altLang="en-US" sz="2400" b="1" dirty="0">
                    <a:solidFill>
                      <a:schemeClr val="accent1"/>
                    </a:solidFill>
                  </a:rPr>
                  <a:t>（输出通道）</a:t>
                </a:r>
                <a:r>
                  <a:rPr lang="en-US" sz="2400" b="1" dirty="0" err="1">
                    <a:solidFill>
                      <a:schemeClr val="accent1"/>
                    </a:solidFill>
                  </a:rPr>
                  <a:t>不一样怎么办</a:t>
                </a:r>
                <a:r>
                  <a:rPr lang="zh-CN" altLang="en-US" sz="2400" b="1" dirty="0">
                    <a:solidFill>
                      <a:schemeClr val="accent1"/>
                    </a:solidFill>
                  </a:rPr>
                  <a:t>？</a:t>
                </a:r>
                <a:endParaRPr lang="en-CN" sz="2400" b="1" dirty="0">
                  <a:solidFill>
                    <a:schemeClr val="accent1"/>
                  </a:solidFill>
                  <a:latin typeface="+mn-ea"/>
                </a:endParaRPr>
              </a:p>
            </p:txBody>
          </p:sp>
        </mc:Choice>
        <mc:Fallback xmlns="">
          <p:sp>
            <p:nvSpPr>
              <p:cNvPr id="25" name="TextBox 24">
                <a:extLst>
                  <a:ext uri="{FF2B5EF4-FFF2-40B4-BE49-F238E27FC236}">
                    <a16:creationId xmlns:a16="http://schemas.microsoft.com/office/drawing/2014/main" id="{AABCA91D-10D3-F843-AACE-3C64880C4681}"/>
                  </a:ext>
                </a:extLst>
              </p:cNvPr>
              <p:cNvSpPr txBox="1">
                <a:spLocks noRot="1" noChangeAspect="1" noMove="1" noResize="1" noEditPoints="1" noAdjustHandles="1" noChangeArrowheads="1" noChangeShapeType="1" noTextEdit="1"/>
              </p:cNvSpPr>
              <p:nvPr/>
            </p:nvSpPr>
            <p:spPr>
              <a:xfrm>
                <a:off x="895957" y="3788501"/>
                <a:ext cx="5506636" cy="461665"/>
              </a:xfrm>
              <a:prstGeom prst="rect">
                <a:avLst/>
              </a:prstGeom>
              <a:blipFill>
                <a:blip r:embed="rId6"/>
                <a:stretch>
                  <a:fillRect l="-230" t="-10811" r="-690" b="-29730"/>
                </a:stretch>
              </a:blipFill>
            </p:spPr>
            <p:txBody>
              <a:bodyPr/>
              <a:lstStyle/>
              <a:p>
                <a:r>
                  <a:rPr lang="en-CN">
                    <a:noFill/>
                  </a:rPr>
                  <a:t> </a:t>
                </a:r>
              </a:p>
            </p:txBody>
          </p:sp>
        </mc:Fallback>
      </mc:AlternateContent>
      <p:sp>
        <p:nvSpPr>
          <p:cNvPr id="26" name="TextBox 25">
            <a:extLst>
              <a:ext uri="{FF2B5EF4-FFF2-40B4-BE49-F238E27FC236}">
                <a16:creationId xmlns:a16="http://schemas.microsoft.com/office/drawing/2014/main" id="{160C02B0-528A-D946-99CD-DCE359203DBA}"/>
              </a:ext>
            </a:extLst>
          </p:cNvPr>
          <p:cNvSpPr txBox="1"/>
          <p:nvPr/>
        </p:nvSpPr>
        <p:spPr>
          <a:xfrm>
            <a:off x="906024" y="4316968"/>
            <a:ext cx="1935145" cy="369332"/>
          </a:xfrm>
          <a:prstGeom prst="rect">
            <a:avLst/>
          </a:prstGeom>
          <a:noFill/>
        </p:spPr>
        <p:txBody>
          <a:bodyPr wrap="none" rtlCol="0">
            <a:spAutoFit/>
          </a:bodyPr>
          <a:lstStyle/>
          <a:p>
            <a:r>
              <a:rPr lang="en-US" altLang="zh-CN" dirty="0">
                <a:latin typeface="+mn-ea"/>
              </a:rPr>
              <a:t>1</a:t>
            </a:r>
            <a:r>
              <a:rPr lang="zh-CN" altLang="en-US" dirty="0">
                <a:latin typeface="+mn-ea"/>
              </a:rPr>
              <a:t>）直接对</a:t>
            </a:r>
            <a:r>
              <a:rPr lang="en-US" i="1" dirty="0"/>
              <a:t>x</a:t>
            </a:r>
            <a:r>
              <a:rPr lang="en-US" dirty="0"/>
              <a:t>补</a:t>
            </a:r>
            <a:r>
              <a:rPr lang="en-US" altLang="zh-CN" dirty="0"/>
              <a:t>0</a:t>
            </a:r>
            <a:r>
              <a:rPr lang="zh-CN" altLang="en-US" dirty="0"/>
              <a:t>。</a:t>
            </a:r>
            <a:endParaRPr lang="en-CN" dirty="0">
              <a:latin typeface="+mn-ea"/>
            </a:endParaRPr>
          </a:p>
        </p:txBody>
      </p:sp>
      <p:sp>
        <p:nvSpPr>
          <p:cNvPr id="28" name="AutoShape 8" descr="[公式]">
            <a:extLst>
              <a:ext uri="{FF2B5EF4-FFF2-40B4-BE49-F238E27FC236}">
                <a16:creationId xmlns:a16="http://schemas.microsoft.com/office/drawing/2014/main" id="{6FF51C6A-707D-7A40-AFC1-2AEBBA7036B1}"/>
              </a:ext>
            </a:extLst>
          </p:cNvPr>
          <p:cNvSpPr>
            <a:spLocks noChangeAspect="1" noChangeArrowheads="1"/>
          </p:cNvSpPr>
          <p:nvPr/>
        </p:nvSpPr>
        <p:spPr bwMode="auto">
          <a:xfrm>
            <a:off x="8763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75B31BC-A67F-8B45-A621-2D17A7EE5213}"/>
                  </a:ext>
                </a:extLst>
              </p:cNvPr>
              <p:cNvSpPr txBox="1"/>
              <p:nvPr/>
            </p:nvSpPr>
            <p:spPr>
              <a:xfrm>
                <a:off x="906024" y="4686300"/>
                <a:ext cx="4894802" cy="369332"/>
              </a:xfrm>
              <a:prstGeom prst="rect">
                <a:avLst/>
              </a:prstGeom>
              <a:noFill/>
            </p:spPr>
            <p:txBody>
              <a:bodyPr wrap="none" rtlCol="0">
                <a:spAutoFit/>
              </a:bodyPr>
              <a:lstStyle/>
              <a:p>
                <a:r>
                  <a:rPr lang="en-US" altLang="zh-CN" dirty="0">
                    <a:latin typeface="+mn-ea"/>
                  </a:rPr>
                  <a:t>2</a:t>
                </a:r>
                <a:r>
                  <a:rPr lang="zh-CN" altLang="en-US" dirty="0">
                    <a:latin typeface="+mn-ea"/>
                  </a:rPr>
                  <a:t>）增加一个网络层（参数</a:t>
                </a:r>
                <a14:m>
                  <m:oMath xmlns:m="http://schemas.openxmlformats.org/officeDocument/2006/math">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m:rPr>
                            <m:sty m:val="p"/>
                          </m:rPr>
                          <a:rPr lang="en-CN" i="1">
                            <a:latin typeface="Cambria Math" panose="02040503050406030204" pitchFamily="18" charset="0"/>
                          </a:rPr>
                          <m:t>s</m:t>
                        </m:r>
                      </m:sub>
                    </m:sSub>
                    <m:r>
                      <a:rPr lang="en-CN" i="1">
                        <a:latin typeface="Cambria Math" panose="02040503050406030204" pitchFamily="18" charset="0"/>
                      </a:rPr>
                      <m:t> </m:t>
                    </m:r>
                  </m:oMath>
                </a14:m>
                <a:r>
                  <a:rPr lang="zh-CN" altLang="en-US" dirty="0">
                    <a:latin typeface="+mn-ea"/>
                  </a:rPr>
                  <a:t>）</a:t>
                </a:r>
                <a:r>
                  <a:rPr lang="en-US" altLang="zh-CN" dirty="0"/>
                  <a:t>,</a:t>
                </a:r>
                <a:r>
                  <a:rPr lang="zh-CN" altLang="en-US" dirty="0"/>
                  <a:t>改变</a:t>
                </a:r>
                <a:r>
                  <a:rPr lang="en-US" i="1" dirty="0" err="1"/>
                  <a:t>x</a:t>
                </a:r>
                <a:r>
                  <a:rPr lang="en-US" dirty="0" err="1"/>
                  <a:t>的维度</a:t>
                </a:r>
                <a:r>
                  <a:rPr lang="zh-CN" altLang="en-US" dirty="0"/>
                  <a:t>。</a:t>
                </a:r>
                <a:endParaRPr lang="en-CN" dirty="0">
                  <a:latin typeface="+mn-ea"/>
                </a:endParaRPr>
              </a:p>
            </p:txBody>
          </p:sp>
        </mc:Choice>
        <mc:Fallback xmlns="">
          <p:sp>
            <p:nvSpPr>
              <p:cNvPr id="33" name="TextBox 32">
                <a:extLst>
                  <a:ext uri="{FF2B5EF4-FFF2-40B4-BE49-F238E27FC236}">
                    <a16:creationId xmlns:a16="http://schemas.microsoft.com/office/drawing/2014/main" id="{575B31BC-A67F-8B45-A621-2D17A7EE5213}"/>
                  </a:ext>
                </a:extLst>
              </p:cNvPr>
              <p:cNvSpPr txBox="1">
                <a:spLocks noRot="1" noChangeAspect="1" noMove="1" noResize="1" noEditPoints="1" noAdjustHandles="1" noChangeArrowheads="1" noChangeShapeType="1" noTextEdit="1"/>
              </p:cNvSpPr>
              <p:nvPr/>
            </p:nvSpPr>
            <p:spPr>
              <a:xfrm>
                <a:off x="906024" y="4686300"/>
                <a:ext cx="4894802" cy="369332"/>
              </a:xfrm>
              <a:prstGeom prst="rect">
                <a:avLst/>
              </a:prstGeom>
              <a:blipFill>
                <a:blip r:embed="rId7"/>
                <a:stretch>
                  <a:fillRect l="-1036" t="-13793" r="-1036" b="-241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7E5BF0-DF5D-2641-BDA8-34E79C4B9583}"/>
                  </a:ext>
                </a:extLst>
              </p:cNvPr>
              <p:cNvSpPr txBox="1"/>
              <p:nvPr/>
            </p:nvSpPr>
            <p:spPr>
              <a:xfrm>
                <a:off x="876300" y="5181785"/>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i="1" smtClean="0">
                          <a:latin typeface="Cambria Math" panose="02040503050406030204" pitchFamily="18" charset="0"/>
                        </a:rPr>
                        <m:t>𝑦</m:t>
                      </m:r>
                      <m:r>
                        <a:rPr lang="en-CN" sz="2400" i="0">
                          <a:latin typeface="Cambria Math" panose="02040503050406030204" pitchFamily="18" charset="0"/>
                        </a:rPr>
                        <m:t>=</m:t>
                      </m:r>
                      <m:r>
                        <a:rPr lang="en-CN" sz="2400" i="0">
                          <a:latin typeface="Cambria Math" panose="02040503050406030204" pitchFamily="18" charset="0"/>
                        </a:rPr>
                        <m:t>ℱ</m:t>
                      </m:r>
                      <m:d>
                        <m:dPr>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𝑥</m:t>
                          </m:r>
                          <m:r>
                            <a:rPr lang="en-CN" sz="2400" i="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𝑖</m:t>
                                  </m:r>
                                </m:sub>
                              </m:sSub>
                            </m:e>
                          </m:d>
                        </m:e>
                      </m:d>
                      <m:r>
                        <a:rPr lang="en-CN" sz="2400" i="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𝑠</m:t>
                          </m:r>
                        </m:sub>
                      </m:sSub>
                      <m:r>
                        <a:rPr lang="en-CN" sz="2400" i="1">
                          <a:latin typeface="Cambria Math" panose="02040503050406030204" pitchFamily="18" charset="0"/>
                        </a:rPr>
                        <m:t>𝑥</m:t>
                      </m:r>
                    </m:oMath>
                  </m:oMathPara>
                </a14:m>
                <a:endParaRPr lang="en-CN" sz="2400" dirty="0"/>
              </a:p>
            </p:txBody>
          </p:sp>
        </mc:Choice>
        <mc:Fallback xmlns="">
          <p:sp>
            <p:nvSpPr>
              <p:cNvPr id="35" name="TextBox 34">
                <a:extLst>
                  <a:ext uri="{FF2B5EF4-FFF2-40B4-BE49-F238E27FC236}">
                    <a16:creationId xmlns:a16="http://schemas.microsoft.com/office/drawing/2014/main" id="{937E5BF0-DF5D-2641-BDA8-34E79C4B9583}"/>
                  </a:ext>
                </a:extLst>
              </p:cNvPr>
              <p:cNvSpPr txBox="1">
                <a:spLocks noRot="1" noChangeAspect="1" noMove="1" noResize="1" noEditPoints="1" noAdjustHandles="1" noChangeArrowheads="1" noChangeShapeType="1" noTextEdit="1"/>
              </p:cNvSpPr>
              <p:nvPr/>
            </p:nvSpPr>
            <p:spPr>
              <a:xfrm>
                <a:off x="876300" y="5181785"/>
                <a:ext cx="6096000" cy="461665"/>
              </a:xfrm>
              <a:prstGeom prst="rect">
                <a:avLst/>
              </a:prstGeom>
              <a:blipFill>
                <a:blip r:embed="rId9"/>
                <a:stretch>
                  <a:fillRect b="-8108"/>
                </a:stretch>
              </a:blipFill>
            </p:spPr>
            <p:txBody>
              <a:bodyPr/>
              <a:lstStyle/>
              <a:p>
                <a:r>
                  <a:rPr lang="en-CN">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74</a:t>
            </a:fld>
            <a:endParaRPr lang="zh-CN" altLang="en-US" dirty="0"/>
          </a:p>
        </p:txBody>
      </p:sp>
    </p:spTree>
    <p:extLst>
      <p:ext uri="{BB962C8B-B14F-4D97-AF65-F5344CB8AC3E}">
        <p14:creationId xmlns:p14="http://schemas.microsoft.com/office/powerpoint/2010/main" val="8504392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6.</a:t>
            </a:r>
            <a:r>
              <a:rPr lang="zh-CN" altLang="en-US" dirty="0"/>
              <a:t>卷积神经网络的工作原理</a:t>
            </a:r>
          </a:p>
        </p:txBody>
      </p:sp>
      <p:sp>
        <p:nvSpPr>
          <p:cNvPr id="15" name="TextBox 14">
            <a:extLst>
              <a:ext uri="{FF2B5EF4-FFF2-40B4-BE49-F238E27FC236}">
                <a16:creationId xmlns:a16="http://schemas.microsoft.com/office/drawing/2014/main" id="{794134E2-47C3-7540-BBB5-A6531EB03453}"/>
              </a:ext>
            </a:extLst>
          </p:cNvPr>
          <p:cNvSpPr txBox="1"/>
          <p:nvPr/>
        </p:nvSpPr>
        <p:spPr>
          <a:xfrm>
            <a:off x="771525" y="1055174"/>
            <a:ext cx="10648950" cy="66248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b="1" dirty="0">
                <a:latin typeface="+mn-ea"/>
              </a:rPr>
              <a:t>补充：通道（</a:t>
            </a:r>
            <a:r>
              <a:rPr lang="en-US" altLang="zh-CN" sz="2800" b="1" dirty="0">
                <a:latin typeface="+mn-ea"/>
              </a:rPr>
              <a:t>Channel)---Kernel</a:t>
            </a:r>
            <a:r>
              <a:rPr lang="zh-CN" altLang="en-US" sz="2800" b="1" dirty="0">
                <a:latin typeface="+mn-ea"/>
              </a:rPr>
              <a:t> </a:t>
            </a:r>
            <a:r>
              <a:rPr lang="en-US" altLang="zh-CN" sz="2800" b="1" dirty="0">
                <a:latin typeface="+mn-ea"/>
              </a:rPr>
              <a:t>size:1</a:t>
            </a:r>
            <a:r>
              <a:rPr lang="zh-CN" altLang="en-US" sz="2800" b="1" dirty="0">
                <a:latin typeface="+mn-ea"/>
              </a:rPr>
              <a:t>*</a:t>
            </a:r>
            <a:r>
              <a:rPr lang="en-US" altLang="zh-CN" sz="2800" b="1" dirty="0">
                <a:latin typeface="+mn-ea"/>
              </a:rPr>
              <a:t>1</a:t>
            </a:r>
            <a:r>
              <a:rPr lang="zh-CN" altLang="en-US" sz="2800" b="1" dirty="0">
                <a:latin typeface="+mn-ea"/>
              </a:rPr>
              <a:t>的卷积</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9036535-3304-8E47-8253-59ABA6CAE587}"/>
                  </a:ext>
                </a:extLst>
              </p:cNvPr>
              <p:cNvSpPr txBox="1"/>
              <p:nvPr/>
            </p:nvSpPr>
            <p:spPr>
              <a:xfrm>
                <a:off x="943610" y="5479660"/>
                <a:ext cx="10384790" cy="646331"/>
              </a:xfrm>
              <a:prstGeom prst="rect">
                <a:avLst/>
              </a:prstGeom>
              <a:noFill/>
              <a:ln>
                <a:solidFill>
                  <a:schemeClr val="accent2">
                    <a:lumMod val="75000"/>
                  </a:schemeClr>
                </a:solidFill>
              </a:ln>
            </p:spPr>
            <p:txBody>
              <a:bodyPr wrap="square">
                <a:spAutoFit/>
              </a:bodyPr>
              <a:lstStyle/>
              <a:p>
                <a14:m>
                  <m:oMath xmlns:m="http://schemas.openxmlformats.org/officeDocument/2006/math">
                    <m:r>
                      <a:rPr lang="en-US" altLang="zh-CN" sz="1800" b="0" i="1" smtClean="0">
                        <a:latin typeface="Cambria Math" panose="02040503050406030204" pitchFamily="18" charset="0"/>
                      </a:rPr>
                      <m:t>1×1</m:t>
                    </m:r>
                  </m:oMath>
                </a14:m>
                <a:r>
                  <a:rPr lang="en-CN" dirty="0"/>
                  <a:t>卷积层被当做保持高和宽维度形状不变的全连接层使用</a:t>
                </a:r>
                <a:r>
                  <a:rPr lang="zh-CN" altLang="en-US" dirty="0"/>
                  <a:t>，可以通过调整网络层之间的通道数来控制模型复杂度。</a:t>
                </a:r>
                <a:endParaRPr lang="en-CN" dirty="0"/>
              </a:p>
            </p:txBody>
          </p:sp>
        </mc:Choice>
        <mc:Fallback xmlns="">
          <p:sp>
            <p:nvSpPr>
              <p:cNvPr id="16" name="TextBox 15">
                <a:extLst>
                  <a:ext uri="{FF2B5EF4-FFF2-40B4-BE49-F238E27FC236}">
                    <a16:creationId xmlns:a16="http://schemas.microsoft.com/office/drawing/2014/main" id="{89036535-3304-8E47-8253-59ABA6CAE587}"/>
                  </a:ext>
                </a:extLst>
              </p:cNvPr>
              <p:cNvSpPr txBox="1">
                <a:spLocks noRot="1" noChangeAspect="1" noMove="1" noResize="1" noEditPoints="1" noAdjustHandles="1" noChangeArrowheads="1" noChangeShapeType="1" noTextEdit="1"/>
              </p:cNvSpPr>
              <p:nvPr/>
            </p:nvSpPr>
            <p:spPr>
              <a:xfrm>
                <a:off x="943610" y="5479660"/>
                <a:ext cx="10384790" cy="646331"/>
              </a:xfrm>
              <a:prstGeom prst="rect">
                <a:avLst/>
              </a:prstGeom>
              <a:blipFill>
                <a:blip r:embed="rId3"/>
                <a:stretch>
                  <a:fillRect l="-366" t="-3846" b="-13462"/>
                </a:stretch>
              </a:blipFill>
              <a:ln>
                <a:solidFill>
                  <a:schemeClr val="accent2">
                    <a:lumMod val="75000"/>
                  </a:schemeClr>
                </a:solidFill>
              </a:ln>
            </p:spPr>
            <p:txBody>
              <a:bodyPr/>
              <a:lstStyle/>
              <a:p>
                <a:r>
                  <a:rPr lang="en-CN">
                    <a:noFill/>
                  </a:rPr>
                  <a:t> </a:t>
                </a:r>
              </a:p>
            </p:txBody>
          </p:sp>
        </mc:Fallback>
      </mc:AlternateContent>
      <p:graphicFrame>
        <p:nvGraphicFramePr>
          <p:cNvPr id="17" name="Table 13">
            <a:extLst>
              <a:ext uri="{FF2B5EF4-FFF2-40B4-BE49-F238E27FC236}">
                <a16:creationId xmlns:a16="http://schemas.microsoft.com/office/drawing/2014/main" id="{5B498F3D-4C6D-CA48-BEC6-DA6FFE1ACD40}"/>
              </a:ext>
            </a:extLst>
          </p:cNvPr>
          <p:cNvGraphicFramePr>
            <a:graphicFrameLocks noGrp="1"/>
          </p:cNvGraphicFramePr>
          <p:nvPr/>
        </p:nvGraphicFramePr>
        <p:xfrm>
          <a:off x="2224405" y="2352173"/>
          <a:ext cx="1623534" cy="1346199"/>
        </p:xfrm>
        <a:graphic>
          <a:graphicData uri="http://schemas.openxmlformats.org/drawingml/2006/table">
            <a:tbl>
              <a:tblPr firstRow="1" bandRow="1">
                <a:tableStyleId>{5940675A-B579-460E-94D1-54222C63F5DA}</a:tableStyleId>
              </a:tblPr>
              <a:tblGrid>
                <a:gridCol w="541178">
                  <a:extLst>
                    <a:ext uri="{9D8B030D-6E8A-4147-A177-3AD203B41FA5}">
                      <a16:colId xmlns:a16="http://schemas.microsoft.com/office/drawing/2014/main" val="892182992"/>
                    </a:ext>
                  </a:extLst>
                </a:gridCol>
                <a:gridCol w="541178">
                  <a:extLst>
                    <a:ext uri="{9D8B030D-6E8A-4147-A177-3AD203B41FA5}">
                      <a16:colId xmlns:a16="http://schemas.microsoft.com/office/drawing/2014/main" val="2427902903"/>
                    </a:ext>
                  </a:extLst>
                </a:gridCol>
                <a:gridCol w="541178">
                  <a:extLst>
                    <a:ext uri="{9D8B030D-6E8A-4147-A177-3AD203B41FA5}">
                      <a16:colId xmlns:a16="http://schemas.microsoft.com/office/drawing/2014/main" val="2742992284"/>
                    </a:ext>
                  </a:extLst>
                </a:gridCol>
              </a:tblGrid>
              <a:tr h="448733">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448733">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448733">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graphicFrame>
        <p:nvGraphicFramePr>
          <p:cNvPr id="24" name="Table 13">
            <a:extLst>
              <a:ext uri="{FF2B5EF4-FFF2-40B4-BE49-F238E27FC236}">
                <a16:creationId xmlns:a16="http://schemas.microsoft.com/office/drawing/2014/main" id="{71875296-26CD-114D-8E63-A98A3C04288C}"/>
              </a:ext>
            </a:extLst>
          </p:cNvPr>
          <p:cNvGraphicFramePr>
            <a:graphicFrameLocks noGrp="1"/>
          </p:cNvGraphicFramePr>
          <p:nvPr/>
        </p:nvGraphicFramePr>
        <p:xfrm>
          <a:off x="2553788" y="2909230"/>
          <a:ext cx="1623534" cy="1346199"/>
        </p:xfrm>
        <a:graphic>
          <a:graphicData uri="http://schemas.openxmlformats.org/drawingml/2006/table">
            <a:tbl>
              <a:tblPr firstRow="1" bandRow="1">
                <a:tableStyleId>{5940675A-B579-460E-94D1-54222C63F5DA}</a:tableStyleId>
              </a:tblPr>
              <a:tblGrid>
                <a:gridCol w="541178">
                  <a:extLst>
                    <a:ext uri="{9D8B030D-6E8A-4147-A177-3AD203B41FA5}">
                      <a16:colId xmlns:a16="http://schemas.microsoft.com/office/drawing/2014/main" val="892182992"/>
                    </a:ext>
                  </a:extLst>
                </a:gridCol>
                <a:gridCol w="541178">
                  <a:extLst>
                    <a:ext uri="{9D8B030D-6E8A-4147-A177-3AD203B41FA5}">
                      <a16:colId xmlns:a16="http://schemas.microsoft.com/office/drawing/2014/main" val="2427902903"/>
                    </a:ext>
                  </a:extLst>
                </a:gridCol>
                <a:gridCol w="541178">
                  <a:extLst>
                    <a:ext uri="{9D8B030D-6E8A-4147-A177-3AD203B41FA5}">
                      <a16:colId xmlns:a16="http://schemas.microsoft.com/office/drawing/2014/main" val="2742992284"/>
                    </a:ext>
                  </a:extLst>
                </a:gridCol>
              </a:tblGrid>
              <a:tr h="448733">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448733">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448733">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graphicFrame>
        <p:nvGraphicFramePr>
          <p:cNvPr id="25" name="Table 13">
            <a:extLst>
              <a:ext uri="{FF2B5EF4-FFF2-40B4-BE49-F238E27FC236}">
                <a16:creationId xmlns:a16="http://schemas.microsoft.com/office/drawing/2014/main" id="{EE0CE6B9-AB82-874E-BBF8-744811DE6484}"/>
              </a:ext>
            </a:extLst>
          </p:cNvPr>
          <p:cNvGraphicFramePr>
            <a:graphicFrameLocks noGrp="1"/>
          </p:cNvGraphicFramePr>
          <p:nvPr/>
        </p:nvGraphicFramePr>
        <p:xfrm>
          <a:off x="2883171" y="3556133"/>
          <a:ext cx="1623534" cy="1346199"/>
        </p:xfrm>
        <a:graphic>
          <a:graphicData uri="http://schemas.openxmlformats.org/drawingml/2006/table">
            <a:tbl>
              <a:tblPr firstRow="1" bandRow="1">
                <a:tableStyleId>{5940675A-B579-460E-94D1-54222C63F5DA}</a:tableStyleId>
              </a:tblPr>
              <a:tblGrid>
                <a:gridCol w="541178">
                  <a:extLst>
                    <a:ext uri="{9D8B030D-6E8A-4147-A177-3AD203B41FA5}">
                      <a16:colId xmlns:a16="http://schemas.microsoft.com/office/drawing/2014/main" val="892182992"/>
                    </a:ext>
                  </a:extLst>
                </a:gridCol>
                <a:gridCol w="541178">
                  <a:extLst>
                    <a:ext uri="{9D8B030D-6E8A-4147-A177-3AD203B41FA5}">
                      <a16:colId xmlns:a16="http://schemas.microsoft.com/office/drawing/2014/main" val="2427902903"/>
                    </a:ext>
                  </a:extLst>
                </a:gridCol>
                <a:gridCol w="541178">
                  <a:extLst>
                    <a:ext uri="{9D8B030D-6E8A-4147-A177-3AD203B41FA5}">
                      <a16:colId xmlns:a16="http://schemas.microsoft.com/office/drawing/2014/main" val="2742992284"/>
                    </a:ext>
                  </a:extLst>
                </a:gridCol>
              </a:tblGrid>
              <a:tr h="448733">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448733">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448733">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1</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sp>
        <p:nvSpPr>
          <p:cNvPr id="3" name="TextBox 2">
            <a:extLst>
              <a:ext uri="{FF2B5EF4-FFF2-40B4-BE49-F238E27FC236}">
                <a16:creationId xmlns:a16="http://schemas.microsoft.com/office/drawing/2014/main" id="{224C8CEA-30CA-5A40-B90E-610D49AED9F7}"/>
              </a:ext>
            </a:extLst>
          </p:cNvPr>
          <p:cNvSpPr txBox="1"/>
          <p:nvPr/>
        </p:nvSpPr>
        <p:spPr>
          <a:xfrm>
            <a:off x="5191760" y="3329040"/>
            <a:ext cx="359394" cy="523220"/>
          </a:xfrm>
          <a:prstGeom prst="rect">
            <a:avLst/>
          </a:prstGeom>
          <a:noFill/>
        </p:spPr>
        <p:txBody>
          <a:bodyPr wrap="none" rtlCol="0">
            <a:spAutoFit/>
          </a:bodyPr>
          <a:lstStyle/>
          <a:p>
            <a:pPr algn="l"/>
            <a:r>
              <a:rPr lang="zh-CN" altLang="en-US" sz="2800" b="1" dirty="0">
                <a:latin typeface="+mn-ea"/>
              </a:rPr>
              <a:t>*</a:t>
            </a:r>
            <a:endParaRPr lang="en-CN" sz="2800" b="1" dirty="0">
              <a:latin typeface="+mn-ea"/>
            </a:endParaRPr>
          </a:p>
        </p:txBody>
      </p:sp>
      <p:graphicFrame>
        <p:nvGraphicFramePr>
          <p:cNvPr id="26" name="Table 11">
            <a:extLst>
              <a:ext uri="{FF2B5EF4-FFF2-40B4-BE49-F238E27FC236}">
                <a16:creationId xmlns:a16="http://schemas.microsoft.com/office/drawing/2014/main" id="{A08A9F3C-9046-E043-806E-6565A7A9DBCB}"/>
              </a:ext>
            </a:extLst>
          </p:cNvPr>
          <p:cNvGraphicFramePr>
            <a:graphicFrameLocks noGrp="1"/>
          </p:cNvGraphicFramePr>
          <p:nvPr/>
        </p:nvGraphicFramePr>
        <p:xfrm>
          <a:off x="5859245" y="2499254"/>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1</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27" name="Table 11">
            <a:extLst>
              <a:ext uri="{FF2B5EF4-FFF2-40B4-BE49-F238E27FC236}">
                <a16:creationId xmlns:a16="http://schemas.microsoft.com/office/drawing/2014/main" id="{3D8B8E20-B000-9841-A9AF-0CDCB82E65B6}"/>
              </a:ext>
            </a:extLst>
          </p:cNvPr>
          <p:cNvGraphicFramePr>
            <a:graphicFrameLocks noGrp="1"/>
          </p:cNvGraphicFramePr>
          <p:nvPr/>
        </p:nvGraphicFramePr>
        <p:xfrm>
          <a:off x="6011645" y="2651654"/>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1</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28" name="Table 11">
            <a:extLst>
              <a:ext uri="{FF2B5EF4-FFF2-40B4-BE49-F238E27FC236}">
                <a16:creationId xmlns:a16="http://schemas.microsoft.com/office/drawing/2014/main" id="{AA5494B0-1C06-1F47-911D-0C850637A0BD}"/>
              </a:ext>
            </a:extLst>
          </p:cNvPr>
          <p:cNvGraphicFramePr>
            <a:graphicFrameLocks noGrp="1"/>
          </p:cNvGraphicFramePr>
          <p:nvPr/>
        </p:nvGraphicFramePr>
        <p:xfrm>
          <a:off x="6164045" y="2804054"/>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1</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45DFDB-C869-BD4E-9A22-6A950DEAE7B4}"/>
                  </a:ext>
                </a:extLst>
              </p:cNvPr>
              <p:cNvSpPr txBox="1"/>
              <p:nvPr/>
            </p:nvSpPr>
            <p:spPr>
              <a:xfrm>
                <a:off x="5427204" y="2041130"/>
                <a:ext cx="1241045" cy="369332"/>
              </a:xfrm>
              <a:prstGeom prst="rect">
                <a:avLst/>
              </a:prstGeom>
              <a:noFill/>
            </p:spPr>
            <p:txBody>
              <a:bodyPr wrap="none" rtlCol="0">
                <a:spAutoFit/>
              </a:bodyPr>
              <a:lstStyle/>
              <a:p>
                <a:r>
                  <a:rPr lang="en-US" altLang="zh-CN" dirty="0">
                    <a:latin typeface="+mn-ea"/>
                  </a:rPr>
                  <a:t>Conv</a:t>
                </a:r>
                <a:r>
                  <a:rPr lang="zh-CN" altLang="en-US" dirty="0">
                    <a:latin typeface="+mn-ea"/>
                  </a:rPr>
                  <a:t> </a:t>
                </a:r>
                <a14:m>
                  <m:oMath xmlns:m="http://schemas.openxmlformats.org/officeDocument/2006/math">
                    <m:r>
                      <a:rPr lang="en-US" altLang="zh-CN" i="1">
                        <a:latin typeface="Cambria Math" panose="02040503050406030204" pitchFamily="18" charset="0"/>
                      </a:rPr>
                      <m:t>1×1</m:t>
                    </m:r>
                  </m:oMath>
                </a14:m>
                <a:endParaRPr lang="en-CN" dirty="0">
                  <a:latin typeface="+mn-ea"/>
                </a:endParaRPr>
              </a:p>
            </p:txBody>
          </p:sp>
        </mc:Choice>
        <mc:Fallback xmlns="">
          <p:sp>
            <p:nvSpPr>
              <p:cNvPr id="5" name="TextBox 4">
                <a:extLst>
                  <a:ext uri="{FF2B5EF4-FFF2-40B4-BE49-F238E27FC236}">
                    <a16:creationId xmlns:a16="http://schemas.microsoft.com/office/drawing/2014/main" id="{0645DFDB-C869-BD4E-9A22-6A950DEAE7B4}"/>
                  </a:ext>
                </a:extLst>
              </p:cNvPr>
              <p:cNvSpPr txBox="1">
                <a:spLocks noRot="1" noChangeAspect="1" noMove="1" noResize="1" noEditPoints="1" noAdjustHandles="1" noChangeArrowheads="1" noChangeShapeType="1" noTextEdit="1"/>
              </p:cNvSpPr>
              <p:nvPr/>
            </p:nvSpPr>
            <p:spPr>
              <a:xfrm>
                <a:off x="5427204" y="2041130"/>
                <a:ext cx="1241045" cy="369332"/>
              </a:xfrm>
              <a:prstGeom prst="rect">
                <a:avLst/>
              </a:prstGeom>
              <a:blipFill>
                <a:blip r:embed="rId4"/>
                <a:stretch>
                  <a:fillRect l="-4040" t="-6667" b="-23333"/>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E106170B-9453-8E4C-894B-9DF473AA7CC2}"/>
              </a:ext>
            </a:extLst>
          </p:cNvPr>
          <p:cNvSpPr txBox="1"/>
          <p:nvPr/>
        </p:nvSpPr>
        <p:spPr>
          <a:xfrm>
            <a:off x="2713006" y="1913818"/>
            <a:ext cx="646331" cy="369332"/>
          </a:xfrm>
          <a:prstGeom prst="rect">
            <a:avLst/>
          </a:prstGeom>
          <a:noFill/>
        </p:spPr>
        <p:txBody>
          <a:bodyPr wrap="none" rtlCol="0">
            <a:spAutoFit/>
          </a:bodyPr>
          <a:lstStyle/>
          <a:p>
            <a:pPr algn="l"/>
            <a:r>
              <a:rPr lang="en-US" dirty="0" err="1">
                <a:latin typeface="+mn-ea"/>
              </a:rPr>
              <a:t>输入</a:t>
            </a:r>
            <a:endParaRPr lang="en-CN" dirty="0">
              <a:latin typeface="+mn-ea"/>
            </a:endParaRPr>
          </a:p>
        </p:txBody>
      </p:sp>
      <p:sp>
        <p:nvSpPr>
          <p:cNvPr id="8" name="Right Arrow 7">
            <a:extLst>
              <a:ext uri="{FF2B5EF4-FFF2-40B4-BE49-F238E27FC236}">
                <a16:creationId xmlns:a16="http://schemas.microsoft.com/office/drawing/2014/main" id="{70BF7E6E-C637-8541-BCF8-E2E6A8980AC9}"/>
              </a:ext>
            </a:extLst>
          </p:cNvPr>
          <p:cNvSpPr/>
          <p:nvPr/>
        </p:nvSpPr>
        <p:spPr>
          <a:xfrm>
            <a:off x="7183120" y="3329040"/>
            <a:ext cx="802640" cy="4241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32" name="Table 13">
            <a:extLst>
              <a:ext uri="{FF2B5EF4-FFF2-40B4-BE49-F238E27FC236}">
                <a16:creationId xmlns:a16="http://schemas.microsoft.com/office/drawing/2014/main" id="{5B639D4F-CB26-B74E-85C9-EB00E2590C05}"/>
              </a:ext>
            </a:extLst>
          </p:cNvPr>
          <p:cNvGraphicFramePr>
            <a:graphicFrameLocks noGrp="1"/>
          </p:cNvGraphicFramePr>
          <p:nvPr/>
        </p:nvGraphicFramePr>
        <p:xfrm>
          <a:off x="8933954" y="2305567"/>
          <a:ext cx="1241046" cy="1117803"/>
        </p:xfrm>
        <a:graphic>
          <a:graphicData uri="http://schemas.openxmlformats.org/drawingml/2006/table">
            <a:tbl>
              <a:tblPr firstRow="1" bandRow="1">
                <a:tableStyleId>{5940675A-B579-460E-94D1-54222C63F5DA}</a:tableStyleId>
              </a:tblPr>
              <a:tblGrid>
                <a:gridCol w="413682">
                  <a:extLst>
                    <a:ext uri="{9D8B030D-6E8A-4147-A177-3AD203B41FA5}">
                      <a16:colId xmlns:a16="http://schemas.microsoft.com/office/drawing/2014/main" val="892182992"/>
                    </a:ext>
                  </a:extLst>
                </a:gridCol>
                <a:gridCol w="413682">
                  <a:extLst>
                    <a:ext uri="{9D8B030D-6E8A-4147-A177-3AD203B41FA5}">
                      <a16:colId xmlns:a16="http://schemas.microsoft.com/office/drawing/2014/main" val="2427902903"/>
                    </a:ext>
                  </a:extLst>
                </a:gridCol>
                <a:gridCol w="413682">
                  <a:extLst>
                    <a:ext uri="{9D8B030D-6E8A-4147-A177-3AD203B41FA5}">
                      <a16:colId xmlns:a16="http://schemas.microsoft.com/office/drawing/2014/main" val="2742992284"/>
                    </a:ext>
                  </a:extLst>
                </a:gridCol>
              </a:tblGrid>
              <a:tr h="372601">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372601">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372601">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graphicFrame>
        <p:nvGraphicFramePr>
          <p:cNvPr id="34" name="Table 11">
            <a:extLst>
              <a:ext uri="{FF2B5EF4-FFF2-40B4-BE49-F238E27FC236}">
                <a16:creationId xmlns:a16="http://schemas.microsoft.com/office/drawing/2014/main" id="{A20C6AF3-A5F1-9940-8BF3-36F8C74E674D}"/>
              </a:ext>
            </a:extLst>
          </p:cNvPr>
          <p:cNvGraphicFramePr>
            <a:graphicFrameLocks noGrp="1"/>
          </p:cNvGraphicFramePr>
          <p:nvPr/>
        </p:nvGraphicFramePr>
        <p:xfrm>
          <a:off x="5790115" y="3993701"/>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1</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35" name="Table 11">
            <a:extLst>
              <a:ext uri="{FF2B5EF4-FFF2-40B4-BE49-F238E27FC236}">
                <a16:creationId xmlns:a16="http://schemas.microsoft.com/office/drawing/2014/main" id="{946F0CE1-BC51-F94A-A974-4D261484D38C}"/>
              </a:ext>
            </a:extLst>
          </p:cNvPr>
          <p:cNvGraphicFramePr>
            <a:graphicFrameLocks noGrp="1"/>
          </p:cNvGraphicFramePr>
          <p:nvPr/>
        </p:nvGraphicFramePr>
        <p:xfrm>
          <a:off x="5942515" y="4146101"/>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1</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p:graphicFrame>
        <p:nvGraphicFramePr>
          <p:cNvPr id="36" name="Table 11">
            <a:extLst>
              <a:ext uri="{FF2B5EF4-FFF2-40B4-BE49-F238E27FC236}">
                <a16:creationId xmlns:a16="http://schemas.microsoft.com/office/drawing/2014/main" id="{0B564A77-BB40-DD44-9BD6-3067C8FC87E3}"/>
              </a:ext>
            </a:extLst>
          </p:cNvPr>
          <p:cNvGraphicFramePr>
            <a:graphicFrameLocks noGrp="1"/>
          </p:cNvGraphicFramePr>
          <p:nvPr/>
        </p:nvGraphicFramePr>
        <p:xfrm>
          <a:off x="6094915" y="4298501"/>
          <a:ext cx="376964" cy="457200"/>
        </p:xfrm>
        <a:graphic>
          <a:graphicData uri="http://schemas.openxmlformats.org/drawingml/2006/table">
            <a:tbl>
              <a:tblPr firstRow="1" bandRow="1">
                <a:tableStyleId>{5940675A-B579-460E-94D1-54222C63F5DA}</a:tableStyleId>
              </a:tblPr>
              <a:tblGrid>
                <a:gridCol w="376964">
                  <a:extLst>
                    <a:ext uri="{9D8B030D-6E8A-4147-A177-3AD203B41FA5}">
                      <a16:colId xmlns:a16="http://schemas.microsoft.com/office/drawing/2014/main" val="2765311107"/>
                    </a:ext>
                  </a:extLst>
                </a:gridCol>
              </a:tblGrid>
              <a:tr h="426497">
                <a:tc>
                  <a:txBody>
                    <a:bodyPr/>
                    <a:lstStyle/>
                    <a:p>
                      <a:r>
                        <a:rPr lang="en-US" altLang="zh-CN" sz="2400" b="1" kern="1200" dirty="0">
                          <a:solidFill>
                            <a:schemeClr val="accent6">
                              <a:lumMod val="50000"/>
                            </a:schemeClr>
                          </a:solidFill>
                          <a:latin typeface="+mn-lt"/>
                          <a:ea typeface="+mn-ea"/>
                          <a:cs typeface="+mn-cs"/>
                        </a:rPr>
                        <a:t>1</a:t>
                      </a:r>
                      <a:endParaRPr lang="en-CN" sz="2400" b="1" kern="1200" dirty="0">
                        <a:solidFill>
                          <a:schemeClr val="accent6">
                            <a:lumMod val="50000"/>
                          </a:schemeClr>
                        </a:solidFill>
                        <a:latin typeface="+mn-lt"/>
                        <a:ea typeface="+mn-ea"/>
                        <a:cs typeface="+mn-cs"/>
                      </a:endParaRPr>
                    </a:p>
                  </a:txBody>
                  <a:tcPr>
                    <a:solidFill>
                      <a:schemeClr val="accent2">
                        <a:lumMod val="20000"/>
                        <a:lumOff val="80000"/>
                      </a:schemeClr>
                    </a:solidFill>
                  </a:tcPr>
                </a:tc>
                <a:extLst>
                  <a:ext uri="{0D108BD9-81ED-4DB2-BD59-A6C34878D82A}">
                    <a16:rowId xmlns:a16="http://schemas.microsoft.com/office/drawing/2014/main" val="3167145197"/>
                  </a:ext>
                </a:extLst>
              </a:tr>
            </a:tbl>
          </a:graphicData>
        </a:graphic>
      </p:graphicFrame>
      <p:sp>
        <p:nvSpPr>
          <p:cNvPr id="9" name="TextBox 8">
            <a:extLst>
              <a:ext uri="{FF2B5EF4-FFF2-40B4-BE49-F238E27FC236}">
                <a16:creationId xmlns:a16="http://schemas.microsoft.com/office/drawing/2014/main" id="{3183F4CA-F75C-2846-8453-7C8D1918B004}"/>
              </a:ext>
            </a:extLst>
          </p:cNvPr>
          <p:cNvSpPr txBox="1"/>
          <p:nvPr/>
        </p:nvSpPr>
        <p:spPr>
          <a:xfrm>
            <a:off x="9284254" y="1859198"/>
            <a:ext cx="646331" cy="369332"/>
          </a:xfrm>
          <a:prstGeom prst="rect">
            <a:avLst/>
          </a:prstGeom>
          <a:noFill/>
        </p:spPr>
        <p:txBody>
          <a:bodyPr wrap="none" rtlCol="0">
            <a:spAutoFit/>
          </a:bodyPr>
          <a:lstStyle/>
          <a:p>
            <a:pPr algn="l"/>
            <a:r>
              <a:rPr lang="en-CN" dirty="0">
                <a:latin typeface="+mn-ea"/>
              </a:rPr>
              <a:t>输出</a:t>
            </a:r>
          </a:p>
        </p:txBody>
      </p:sp>
      <p:graphicFrame>
        <p:nvGraphicFramePr>
          <p:cNvPr id="37" name="Table 13">
            <a:extLst>
              <a:ext uri="{FF2B5EF4-FFF2-40B4-BE49-F238E27FC236}">
                <a16:creationId xmlns:a16="http://schemas.microsoft.com/office/drawing/2014/main" id="{785FDFB3-D317-844D-B71E-AD76CBCB7191}"/>
              </a:ext>
            </a:extLst>
          </p:cNvPr>
          <p:cNvGraphicFramePr>
            <a:graphicFrameLocks noGrp="1"/>
          </p:cNvGraphicFramePr>
          <p:nvPr/>
        </p:nvGraphicFramePr>
        <p:xfrm>
          <a:off x="8926085" y="3850990"/>
          <a:ext cx="1241046" cy="1117803"/>
        </p:xfrm>
        <a:graphic>
          <a:graphicData uri="http://schemas.openxmlformats.org/drawingml/2006/table">
            <a:tbl>
              <a:tblPr firstRow="1" bandRow="1">
                <a:tableStyleId>{5940675A-B579-460E-94D1-54222C63F5DA}</a:tableStyleId>
              </a:tblPr>
              <a:tblGrid>
                <a:gridCol w="413682">
                  <a:extLst>
                    <a:ext uri="{9D8B030D-6E8A-4147-A177-3AD203B41FA5}">
                      <a16:colId xmlns:a16="http://schemas.microsoft.com/office/drawing/2014/main" val="892182992"/>
                    </a:ext>
                  </a:extLst>
                </a:gridCol>
                <a:gridCol w="413682">
                  <a:extLst>
                    <a:ext uri="{9D8B030D-6E8A-4147-A177-3AD203B41FA5}">
                      <a16:colId xmlns:a16="http://schemas.microsoft.com/office/drawing/2014/main" val="2427902903"/>
                    </a:ext>
                  </a:extLst>
                </a:gridCol>
                <a:gridCol w="413682">
                  <a:extLst>
                    <a:ext uri="{9D8B030D-6E8A-4147-A177-3AD203B41FA5}">
                      <a16:colId xmlns:a16="http://schemas.microsoft.com/office/drawing/2014/main" val="2742992284"/>
                    </a:ext>
                  </a:extLst>
                </a:gridCol>
              </a:tblGrid>
              <a:tr h="372601">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372601">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372601">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0</a:t>
                      </a:r>
                      <a:endParaRPr lang="en-CN" sz="1400" b="1" dirty="0"/>
                    </a:p>
                  </a:txBody>
                  <a:tcPr anchor="ctr">
                    <a:solidFill>
                      <a:schemeClr val="accent1">
                        <a:lumMod val="20000"/>
                        <a:lumOff val="80000"/>
                        <a:alpha val="79000"/>
                      </a:schemeClr>
                    </a:solidFill>
                  </a:tcPr>
                </a:tc>
                <a:tc>
                  <a:txBody>
                    <a:bodyPr/>
                    <a:lstStyle/>
                    <a:p>
                      <a:pPr algn="ctr"/>
                      <a:r>
                        <a:rPr lang="en-US" altLang="zh-CN" sz="1400" b="1" dirty="0"/>
                        <a:t>3</a:t>
                      </a:r>
                      <a:endParaRPr lang="en-CN" sz="1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sp>
        <p:nvSpPr>
          <p:cNvPr id="2" name="灯片编号占位符 1"/>
          <p:cNvSpPr>
            <a:spLocks noGrp="1"/>
          </p:cNvSpPr>
          <p:nvPr>
            <p:ph type="sldNum" sz="quarter" idx="14"/>
          </p:nvPr>
        </p:nvSpPr>
        <p:spPr/>
        <p:txBody>
          <a:bodyPr/>
          <a:lstStyle/>
          <a:p>
            <a:fld id="{AF69888C-E133-43D9-A638-B5C95925B91C}" type="slidenum">
              <a:rPr lang="zh-CN" altLang="en-US" smtClean="0"/>
              <a:t>75</a:t>
            </a:fld>
            <a:endParaRPr lang="zh-CN" altLang="en-US" dirty="0"/>
          </a:p>
        </p:txBody>
      </p:sp>
    </p:spTree>
    <p:extLst>
      <p:ext uri="{BB962C8B-B14F-4D97-AF65-F5344CB8AC3E}">
        <p14:creationId xmlns:p14="http://schemas.microsoft.com/office/powerpoint/2010/main" val="30522446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ResNet</a:t>
            </a:r>
            <a:endParaRPr lang="zh-CN" altLang="en-US" dirty="0"/>
          </a:p>
        </p:txBody>
      </p:sp>
      <p:sp>
        <p:nvSpPr>
          <p:cNvPr id="6" name="TextBox 5">
            <a:extLst>
              <a:ext uri="{FF2B5EF4-FFF2-40B4-BE49-F238E27FC236}">
                <a16:creationId xmlns:a16="http://schemas.microsoft.com/office/drawing/2014/main" id="{2D0506CD-474E-3C43-A664-926692F10654}"/>
              </a:ext>
            </a:extLst>
          </p:cNvPr>
          <p:cNvSpPr txBox="1"/>
          <p:nvPr/>
        </p:nvSpPr>
        <p:spPr>
          <a:xfrm>
            <a:off x="758613" y="1245562"/>
            <a:ext cx="1723549" cy="461665"/>
          </a:xfrm>
          <a:prstGeom prst="rect">
            <a:avLst/>
          </a:prstGeom>
          <a:noFill/>
        </p:spPr>
        <p:txBody>
          <a:bodyPr wrap="none" rtlCol="0">
            <a:spAutoFit/>
          </a:bodyPr>
          <a:lstStyle/>
          <a:p>
            <a:pPr algn="l"/>
            <a:r>
              <a:rPr lang="zh-CN" altLang="en-US" sz="2400" dirty="0">
                <a:latin typeface="+mn-ea"/>
              </a:rPr>
              <a:t>网络结构：</a:t>
            </a:r>
            <a:endParaRPr lang="en-CN" sz="2400" dirty="0">
              <a:latin typeface="+mn-ea"/>
            </a:endParaRPr>
          </a:p>
        </p:txBody>
      </p:sp>
      <p:sp>
        <p:nvSpPr>
          <p:cNvPr id="28" name="AutoShape 8" descr="[公式]">
            <a:extLst>
              <a:ext uri="{FF2B5EF4-FFF2-40B4-BE49-F238E27FC236}">
                <a16:creationId xmlns:a16="http://schemas.microsoft.com/office/drawing/2014/main" id="{6FF51C6A-707D-7A40-AFC1-2AEBBA7036B1}"/>
              </a:ext>
            </a:extLst>
          </p:cNvPr>
          <p:cNvSpPr>
            <a:spLocks noChangeAspect="1" noChangeArrowheads="1"/>
          </p:cNvSpPr>
          <p:nvPr/>
        </p:nvSpPr>
        <p:spPr bwMode="auto">
          <a:xfrm>
            <a:off x="8763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3" name="Picture 2">
            <a:extLst>
              <a:ext uri="{FF2B5EF4-FFF2-40B4-BE49-F238E27FC236}">
                <a16:creationId xmlns:a16="http://schemas.microsoft.com/office/drawing/2014/main" id="{6F3C6E8A-2204-3E42-AE38-FD62678D4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707226"/>
            <a:ext cx="10187940" cy="4434933"/>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76</a:t>
            </a:fld>
            <a:endParaRPr lang="zh-CN" altLang="en-US" dirty="0"/>
          </a:p>
        </p:txBody>
      </p:sp>
    </p:spTree>
    <p:extLst>
      <p:ext uri="{BB962C8B-B14F-4D97-AF65-F5344CB8AC3E}">
        <p14:creationId xmlns:p14="http://schemas.microsoft.com/office/powerpoint/2010/main" val="694806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ResNet</a:t>
            </a:r>
            <a:endParaRPr lang="zh-CN" altLang="en-US" dirty="0"/>
          </a:p>
        </p:txBody>
      </p:sp>
      <p:sp>
        <p:nvSpPr>
          <p:cNvPr id="6" name="TextBox 5">
            <a:extLst>
              <a:ext uri="{FF2B5EF4-FFF2-40B4-BE49-F238E27FC236}">
                <a16:creationId xmlns:a16="http://schemas.microsoft.com/office/drawing/2014/main" id="{2D0506CD-474E-3C43-A664-926692F10654}"/>
              </a:ext>
            </a:extLst>
          </p:cNvPr>
          <p:cNvSpPr txBox="1"/>
          <p:nvPr/>
        </p:nvSpPr>
        <p:spPr>
          <a:xfrm>
            <a:off x="758613" y="1245562"/>
            <a:ext cx="1723549" cy="461665"/>
          </a:xfrm>
          <a:prstGeom prst="rect">
            <a:avLst/>
          </a:prstGeom>
          <a:noFill/>
        </p:spPr>
        <p:txBody>
          <a:bodyPr wrap="none" rtlCol="0">
            <a:spAutoFit/>
          </a:bodyPr>
          <a:lstStyle/>
          <a:p>
            <a:pPr algn="l"/>
            <a:r>
              <a:rPr lang="zh-CN" altLang="en-US" sz="2400" dirty="0">
                <a:latin typeface="+mn-ea"/>
              </a:rPr>
              <a:t>实验结果：</a:t>
            </a:r>
            <a:endParaRPr lang="en-CN" sz="2400" dirty="0">
              <a:latin typeface="+mn-ea"/>
            </a:endParaRPr>
          </a:p>
        </p:txBody>
      </p:sp>
      <p:sp>
        <p:nvSpPr>
          <p:cNvPr id="28" name="AutoShape 8" descr="[公式]">
            <a:extLst>
              <a:ext uri="{FF2B5EF4-FFF2-40B4-BE49-F238E27FC236}">
                <a16:creationId xmlns:a16="http://schemas.microsoft.com/office/drawing/2014/main" id="{6FF51C6A-707D-7A40-AFC1-2AEBBA7036B1}"/>
              </a:ext>
            </a:extLst>
          </p:cNvPr>
          <p:cNvSpPr>
            <a:spLocks noChangeAspect="1" noChangeArrowheads="1"/>
          </p:cNvSpPr>
          <p:nvPr/>
        </p:nvSpPr>
        <p:spPr bwMode="auto">
          <a:xfrm>
            <a:off x="8763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2" name="Picture 1">
            <a:extLst>
              <a:ext uri="{FF2B5EF4-FFF2-40B4-BE49-F238E27FC236}">
                <a16:creationId xmlns:a16="http://schemas.microsoft.com/office/drawing/2014/main" id="{5CAF6C61-B5EC-A948-8C89-95F022A3B070}"/>
              </a:ext>
            </a:extLst>
          </p:cNvPr>
          <p:cNvPicPr>
            <a:picLocks noChangeAspect="1"/>
          </p:cNvPicPr>
          <p:nvPr/>
        </p:nvPicPr>
        <p:blipFill>
          <a:blip r:embed="rId3"/>
          <a:stretch>
            <a:fillRect/>
          </a:stretch>
        </p:blipFill>
        <p:spPr>
          <a:xfrm>
            <a:off x="408940" y="1881477"/>
            <a:ext cx="7145867" cy="2505516"/>
          </a:xfrm>
          <a:prstGeom prst="rect">
            <a:avLst/>
          </a:prstGeom>
        </p:spPr>
      </p:pic>
      <p:pic>
        <p:nvPicPr>
          <p:cNvPr id="5" name="Picture 4">
            <a:extLst>
              <a:ext uri="{FF2B5EF4-FFF2-40B4-BE49-F238E27FC236}">
                <a16:creationId xmlns:a16="http://schemas.microsoft.com/office/drawing/2014/main" id="{2435A102-2F6A-A340-8650-FF1DE274D10E}"/>
              </a:ext>
            </a:extLst>
          </p:cNvPr>
          <p:cNvPicPr>
            <a:picLocks noChangeAspect="1"/>
          </p:cNvPicPr>
          <p:nvPr/>
        </p:nvPicPr>
        <p:blipFill>
          <a:blip r:embed="rId4"/>
          <a:stretch>
            <a:fillRect/>
          </a:stretch>
        </p:blipFill>
        <p:spPr>
          <a:xfrm>
            <a:off x="1910504" y="4561243"/>
            <a:ext cx="4876376" cy="1589483"/>
          </a:xfrm>
          <a:prstGeom prst="rect">
            <a:avLst/>
          </a:prstGeom>
        </p:spPr>
      </p:pic>
      <p:sp>
        <p:nvSpPr>
          <p:cNvPr id="7" name="TextBox 6">
            <a:extLst>
              <a:ext uri="{FF2B5EF4-FFF2-40B4-BE49-F238E27FC236}">
                <a16:creationId xmlns:a16="http://schemas.microsoft.com/office/drawing/2014/main" id="{72144FA1-7923-B743-8DFE-6AC81C5A1A69}"/>
              </a:ext>
            </a:extLst>
          </p:cNvPr>
          <p:cNvSpPr txBox="1"/>
          <p:nvPr/>
        </p:nvSpPr>
        <p:spPr>
          <a:xfrm>
            <a:off x="6640286" y="1142613"/>
            <a:ext cx="5670463" cy="461665"/>
          </a:xfrm>
          <a:prstGeom prst="rect">
            <a:avLst/>
          </a:prstGeom>
          <a:noFill/>
        </p:spPr>
        <p:txBody>
          <a:bodyPr wrap="none" rtlCol="0">
            <a:spAutoFit/>
          </a:bodyPr>
          <a:lstStyle/>
          <a:p>
            <a:r>
              <a:rPr lang="en-US" altLang="zh-CN" sz="2400" b="1" dirty="0" err="1"/>
              <a:t>ResNet</a:t>
            </a:r>
            <a:r>
              <a:rPr lang="zh-CN" altLang="en-US" sz="2400" b="1" dirty="0"/>
              <a:t>解决“深度增加带来的退化问题</a:t>
            </a:r>
            <a:r>
              <a:rPr lang="en-GB" sz="2400" b="1" dirty="0"/>
              <a:t>”</a:t>
            </a:r>
            <a:endParaRPr lang="en-CN" sz="2400" dirty="0">
              <a:latin typeface="+mn-ea"/>
            </a:endParaRPr>
          </a:p>
        </p:txBody>
      </p:sp>
      <p:sp>
        <p:nvSpPr>
          <p:cNvPr id="8" name="TextBox 7">
            <a:extLst>
              <a:ext uri="{FF2B5EF4-FFF2-40B4-BE49-F238E27FC236}">
                <a16:creationId xmlns:a16="http://schemas.microsoft.com/office/drawing/2014/main" id="{864D59E6-B634-9F4A-A59A-FF8D6BF7A705}"/>
              </a:ext>
            </a:extLst>
          </p:cNvPr>
          <p:cNvSpPr txBox="1"/>
          <p:nvPr/>
        </p:nvSpPr>
        <p:spPr>
          <a:xfrm>
            <a:off x="7619554" y="2057298"/>
            <a:ext cx="4529799" cy="4093428"/>
          </a:xfrm>
          <a:prstGeom prst="rect">
            <a:avLst/>
          </a:prstGeom>
          <a:noFill/>
        </p:spPr>
        <p:txBody>
          <a:bodyPr wrap="square" rtlCol="0">
            <a:spAutoFit/>
          </a:bodyPr>
          <a:lstStyle/>
          <a:p>
            <a:pPr marL="285750" indent="-285750">
              <a:buFont typeface="Wingdings" pitchFamily="2" charset="2"/>
              <a:buChar char="Ø"/>
            </a:pPr>
            <a:r>
              <a:rPr lang="en-US" altLang="zh-CN" sz="2000" dirty="0"/>
              <a:t>T</a:t>
            </a:r>
            <a:r>
              <a:rPr lang="en-GB" sz="2000" dirty="0"/>
              <a:t>rain error</a:t>
            </a:r>
            <a:r>
              <a:rPr lang="zh-CN" altLang="en-US" sz="2000" dirty="0"/>
              <a:t>和</a:t>
            </a:r>
            <a:r>
              <a:rPr lang="en-GB" sz="2000" dirty="0"/>
              <a:t>test error</a:t>
            </a:r>
            <a:r>
              <a:rPr lang="zh-CN" altLang="en-US" sz="2000" dirty="0"/>
              <a:t>都降低了，证明了网络深度确实可以帮助提升网络的性能。</a:t>
            </a:r>
            <a:r>
              <a:rPr lang="en-GB" sz="2000" dirty="0"/>
              <a:t>degradation problem</a:t>
            </a:r>
            <a:r>
              <a:rPr lang="zh-CN" altLang="en-US" sz="2000" dirty="0"/>
              <a:t>在一定程度上得到了解决。</a:t>
            </a:r>
          </a:p>
          <a:p>
            <a:pPr marL="285750" indent="-285750">
              <a:buFont typeface="Wingdings" pitchFamily="2" charset="2"/>
              <a:buChar char="Ø"/>
            </a:pPr>
            <a:r>
              <a:rPr lang="zh-CN" altLang="en-US" sz="2000" dirty="0"/>
              <a:t>相对于</a:t>
            </a:r>
            <a:r>
              <a:rPr lang="en-US" altLang="zh-CN" sz="2000" dirty="0"/>
              <a:t>P</a:t>
            </a:r>
            <a:r>
              <a:rPr lang="en-GB" sz="2000" dirty="0"/>
              <a:t>lain 34-layers，ResNet 34</a:t>
            </a:r>
            <a:r>
              <a:rPr lang="zh-CN" altLang="en-US" sz="2000" dirty="0"/>
              <a:t>的</a:t>
            </a:r>
            <a:r>
              <a:rPr lang="en-GB" sz="2000" dirty="0"/>
              <a:t>top-1 error rate</a:t>
            </a:r>
            <a:r>
              <a:rPr lang="zh-CN" altLang="en-US" sz="2000" dirty="0"/>
              <a:t>也降低了</a:t>
            </a:r>
            <a:r>
              <a:rPr lang="en-US" altLang="zh-CN" sz="2000" dirty="0"/>
              <a:t>3.5%</a:t>
            </a:r>
            <a:r>
              <a:rPr lang="zh-CN" altLang="en-US" sz="2000" dirty="0"/>
              <a:t>。</a:t>
            </a:r>
            <a:r>
              <a:rPr lang="en-US" altLang="zh-CN" sz="2000" dirty="0"/>
              <a:t>R</a:t>
            </a:r>
            <a:r>
              <a:rPr lang="en-GB" sz="2000" dirty="0" err="1"/>
              <a:t>esnet</a:t>
            </a:r>
            <a:r>
              <a:rPr lang="zh-CN" altLang="en-US" sz="2000" dirty="0"/>
              <a:t>实现了在没有增加任何参数的情况下，获得了更低</a:t>
            </a:r>
            <a:r>
              <a:rPr lang="en-GB" sz="2000" dirty="0"/>
              <a:t>error rate，</a:t>
            </a:r>
            <a:r>
              <a:rPr lang="zh-CN" altLang="en-US" sz="2000" dirty="0"/>
              <a:t>网络更加高效。</a:t>
            </a:r>
          </a:p>
          <a:p>
            <a:pPr marL="285750" indent="-285750">
              <a:buFont typeface="Wingdings" pitchFamily="2" charset="2"/>
              <a:buChar char="Ø"/>
            </a:pPr>
            <a:r>
              <a:rPr lang="zh-CN" altLang="en-US" sz="2000" dirty="0"/>
              <a:t>从</a:t>
            </a:r>
            <a:r>
              <a:rPr lang="en-US" altLang="zh-CN" sz="2000" dirty="0"/>
              <a:t>P</a:t>
            </a:r>
            <a:r>
              <a:rPr lang="en-GB" sz="2000" dirty="0"/>
              <a:t>lain/</a:t>
            </a:r>
            <a:r>
              <a:rPr lang="en-US" altLang="zh-CN" sz="2000" dirty="0"/>
              <a:t>R</a:t>
            </a:r>
            <a:r>
              <a:rPr lang="en-GB" sz="2000" dirty="0" err="1"/>
              <a:t>esidual</a:t>
            </a:r>
            <a:r>
              <a:rPr lang="en-GB" sz="2000" dirty="0"/>
              <a:t> 18</a:t>
            </a:r>
            <a:r>
              <a:rPr lang="zh-CN" altLang="en-US" sz="2000" dirty="0"/>
              <a:t>比较两者的</a:t>
            </a:r>
            <a:r>
              <a:rPr lang="en-GB" sz="2000" dirty="0"/>
              <a:t>error rate</a:t>
            </a:r>
            <a:r>
              <a:rPr lang="zh-CN" altLang="en-US" sz="2000" dirty="0"/>
              <a:t>差不多，但是</a:t>
            </a:r>
            <a:r>
              <a:rPr lang="en-GB" sz="2000" dirty="0" err="1"/>
              <a:t>ResNet</a:t>
            </a:r>
            <a:r>
              <a:rPr lang="zh-CN" altLang="en-US" sz="2000" dirty="0"/>
              <a:t>却能够收敛得更快。</a:t>
            </a:r>
          </a:p>
          <a:p>
            <a:pPr algn="l"/>
            <a:endParaRPr lang="en-CN" sz="2000" dirty="0">
              <a:latin typeface="+mn-ea"/>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77</a:t>
            </a:fld>
            <a:endParaRPr lang="zh-CN" altLang="en-US" dirty="0"/>
          </a:p>
        </p:txBody>
      </p:sp>
    </p:spTree>
    <p:extLst>
      <p:ext uri="{BB962C8B-B14F-4D97-AF65-F5344CB8AC3E}">
        <p14:creationId xmlns:p14="http://schemas.microsoft.com/office/powerpoint/2010/main" val="1669335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evel 7">
            <a:extLst>
              <a:ext uri="{FF2B5EF4-FFF2-40B4-BE49-F238E27FC236}">
                <a16:creationId xmlns:a16="http://schemas.microsoft.com/office/drawing/2014/main" id="{347E00F5-FED8-804E-BADF-A9AF74D60B0A}"/>
              </a:ext>
            </a:extLst>
          </p:cNvPr>
          <p:cNvSpPr/>
          <p:nvPr/>
        </p:nvSpPr>
        <p:spPr>
          <a:xfrm>
            <a:off x="876300" y="1073828"/>
            <a:ext cx="10918613" cy="1008532"/>
          </a:xfrm>
          <a:prstGeom prst="bevel">
            <a:avLst>
              <a:gd name="adj" fmla="val 3029"/>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6073324" cy="702560"/>
          </a:xfrm>
        </p:spPr>
        <p:txBody>
          <a:bodyPr/>
          <a:lstStyle/>
          <a:p>
            <a:pPr marL="0" indent="0">
              <a:buNone/>
            </a:pPr>
            <a:r>
              <a:rPr lang="en-US" altLang="zh-CN" dirty="0"/>
              <a:t>6.</a:t>
            </a:r>
            <a:r>
              <a:rPr lang="zh-CN" altLang="en-US" dirty="0"/>
              <a:t>卷积神经网络的经典结构</a:t>
            </a:r>
            <a:r>
              <a:rPr lang="en-US" altLang="zh-CN" dirty="0"/>
              <a:t>-</a:t>
            </a:r>
            <a:r>
              <a:rPr lang="en-US" altLang="zh-CN" dirty="0" err="1"/>
              <a:t>ResNet</a:t>
            </a:r>
            <a:endParaRPr lang="zh-CN" altLang="en-US" dirty="0"/>
          </a:p>
        </p:txBody>
      </p:sp>
      <p:sp>
        <p:nvSpPr>
          <p:cNvPr id="6" name="TextBox 5">
            <a:extLst>
              <a:ext uri="{FF2B5EF4-FFF2-40B4-BE49-F238E27FC236}">
                <a16:creationId xmlns:a16="http://schemas.microsoft.com/office/drawing/2014/main" id="{2D0506CD-474E-3C43-A664-926692F10654}"/>
              </a:ext>
            </a:extLst>
          </p:cNvPr>
          <p:cNvSpPr txBox="1"/>
          <p:nvPr/>
        </p:nvSpPr>
        <p:spPr>
          <a:xfrm>
            <a:off x="1028700" y="1140135"/>
            <a:ext cx="1107996" cy="461665"/>
          </a:xfrm>
          <a:prstGeom prst="rect">
            <a:avLst/>
          </a:prstGeom>
          <a:noFill/>
        </p:spPr>
        <p:txBody>
          <a:bodyPr wrap="none" rtlCol="0">
            <a:spAutoFit/>
          </a:bodyPr>
          <a:lstStyle/>
          <a:p>
            <a:pPr algn="l"/>
            <a:r>
              <a:rPr lang="zh-CN" altLang="en-CN" sz="2400" dirty="0">
                <a:latin typeface="+mn-ea"/>
              </a:rPr>
              <a:t>总结</a:t>
            </a:r>
            <a:r>
              <a:rPr lang="zh-CN" altLang="en-US" sz="2400" dirty="0">
                <a:latin typeface="+mn-ea"/>
              </a:rPr>
              <a:t>：</a:t>
            </a:r>
            <a:endParaRPr lang="en-CN" sz="2400" dirty="0">
              <a:latin typeface="+mn-ea"/>
            </a:endParaRPr>
          </a:p>
        </p:txBody>
      </p:sp>
      <p:sp>
        <p:nvSpPr>
          <p:cNvPr id="28" name="AutoShape 8" descr="[公式]">
            <a:extLst>
              <a:ext uri="{FF2B5EF4-FFF2-40B4-BE49-F238E27FC236}">
                <a16:creationId xmlns:a16="http://schemas.microsoft.com/office/drawing/2014/main" id="{6FF51C6A-707D-7A40-AFC1-2AEBBA7036B1}"/>
              </a:ext>
            </a:extLst>
          </p:cNvPr>
          <p:cNvSpPr>
            <a:spLocks noChangeAspect="1" noChangeArrowheads="1"/>
          </p:cNvSpPr>
          <p:nvPr/>
        </p:nvSpPr>
        <p:spPr bwMode="auto">
          <a:xfrm>
            <a:off x="8763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9" name="TextBox 8">
            <a:extLst>
              <a:ext uri="{FF2B5EF4-FFF2-40B4-BE49-F238E27FC236}">
                <a16:creationId xmlns:a16="http://schemas.microsoft.com/office/drawing/2014/main" id="{BF3A2699-98A8-9B4A-9764-56FF7001437F}"/>
              </a:ext>
            </a:extLst>
          </p:cNvPr>
          <p:cNvSpPr txBox="1"/>
          <p:nvPr/>
        </p:nvSpPr>
        <p:spPr>
          <a:xfrm>
            <a:off x="1530773" y="1479533"/>
            <a:ext cx="7845866" cy="458395"/>
          </a:xfrm>
          <a:prstGeom prst="rect">
            <a:avLst/>
          </a:prstGeom>
          <a:noFill/>
        </p:spPr>
        <p:txBody>
          <a:bodyPr wrap="none" rtlCol="0">
            <a:spAutoFit/>
          </a:bodyPr>
          <a:lstStyle/>
          <a:p>
            <a:pPr marL="342900" indent="-342900">
              <a:lnSpc>
                <a:spcPct val="150000"/>
              </a:lnSpc>
              <a:buFont typeface="Wingdings" pitchFamily="2" charset="2"/>
              <a:buChar char="Ø"/>
            </a:pPr>
            <a:r>
              <a:rPr lang="en-GB" dirty="0" err="1"/>
              <a:t>ResNet</a:t>
            </a:r>
            <a:r>
              <a:rPr lang="zh-CN" altLang="en-US" dirty="0"/>
              <a:t>采用</a:t>
            </a:r>
            <a:r>
              <a:rPr lang="en-GB" dirty="0" err="1"/>
              <a:t>残差块</a:t>
            </a:r>
            <a:r>
              <a:rPr lang="zh-CN" altLang="en-US" dirty="0"/>
              <a:t>和</a:t>
            </a:r>
            <a:r>
              <a:rPr lang="en-US" altLang="zh-CN" dirty="0"/>
              <a:t>S</a:t>
            </a:r>
            <a:r>
              <a:rPr lang="en-GB" dirty="0" err="1"/>
              <a:t>hortcut</a:t>
            </a:r>
            <a:r>
              <a:rPr lang="en-GB" dirty="0"/>
              <a:t> identity mapping，</a:t>
            </a:r>
            <a:r>
              <a:rPr lang="zh-CN" altLang="en-US" dirty="0"/>
              <a:t>取得了极其好的效果。</a:t>
            </a:r>
            <a:endParaRPr lang="en-US" altLang="zh-CN" dirty="0"/>
          </a:p>
        </p:txBody>
      </p:sp>
      <p:pic>
        <p:nvPicPr>
          <p:cNvPr id="5" name="Picture 4">
            <a:extLst>
              <a:ext uri="{FF2B5EF4-FFF2-40B4-BE49-F238E27FC236}">
                <a16:creationId xmlns:a16="http://schemas.microsoft.com/office/drawing/2014/main" id="{10EF62CF-DC16-AB42-B30B-55CBBBD9D8CC}"/>
              </a:ext>
            </a:extLst>
          </p:cNvPr>
          <p:cNvPicPr>
            <a:picLocks noChangeAspect="1"/>
          </p:cNvPicPr>
          <p:nvPr/>
        </p:nvPicPr>
        <p:blipFill>
          <a:blip r:embed="rId3"/>
          <a:stretch>
            <a:fillRect/>
          </a:stretch>
        </p:blipFill>
        <p:spPr>
          <a:xfrm>
            <a:off x="2526453" y="2133638"/>
            <a:ext cx="6719146" cy="4073482"/>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78</a:t>
            </a:fld>
            <a:endParaRPr lang="zh-CN" altLang="en-US" dirty="0"/>
          </a:p>
        </p:txBody>
      </p:sp>
    </p:spTree>
    <p:extLst>
      <p:ext uri="{BB962C8B-B14F-4D97-AF65-F5344CB8AC3E}">
        <p14:creationId xmlns:p14="http://schemas.microsoft.com/office/powerpoint/2010/main" val="1338812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148434"/>
            <a:ext cx="6073324" cy="702560"/>
          </a:xfrm>
        </p:spPr>
        <p:txBody>
          <a:bodyPr/>
          <a:lstStyle/>
          <a:p>
            <a:pPr marL="0" indent="0">
              <a:buNone/>
            </a:pPr>
            <a:r>
              <a:rPr lang="zh-CN" altLang="en-US" dirty="0"/>
              <a:t>总结</a:t>
            </a:r>
          </a:p>
        </p:txBody>
      </p:sp>
      <p:sp>
        <p:nvSpPr>
          <p:cNvPr id="28" name="AutoShape 8" descr="[公式]">
            <a:extLst>
              <a:ext uri="{FF2B5EF4-FFF2-40B4-BE49-F238E27FC236}">
                <a16:creationId xmlns:a16="http://schemas.microsoft.com/office/drawing/2014/main" id="{6FF51C6A-707D-7A40-AFC1-2AEBBA7036B1}"/>
              </a:ext>
            </a:extLst>
          </p:cNvPr>
          <p:cNvSpPr>
            <a:spLocks noChangeAspect="1" noChangeArrowheads="1"/>
          </p:cNvSpPr>
          <p:nvPr/>
        </p:nvSpPr>
        <p:spPr bwMode="auto">
          <a:xfrm>
            <a:off x="8763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2" name="TextBox 1">
            <a:extLst>
              <a:ext uri="{FF2B5EF4-FFF2-40B4-BE49-F238E27FC236}">
                <a16:creationId xmlns:a16="http://schemas.microsoft.com/office/drawing/2014/main" id="{EC8156C8-9EA2-B748-BF3E-DD24968EB90F}"/>
              </a:ext>
            </a:extLst>
          </p:cNvPr>
          <p:cNvSpPr txBox="1"/>
          <p:nvPr/>
        </p:nvSpPr>
        <p:spPr>
          <a:xfrm>
            <a:off x="1308100" y="1918591"/>
            <a:ext cx="9264075" cy="1955151"/>
          </a:xfrm>
          <a:prstGeom prst="rect">
            <a:avLst/>
          </a:prstGeom>
          <a:noFill/>
        </p:spPr>
        <p:txBody>
          <a:bodyPr wrap="none" rtlCol="0">
            <a:spAutoFit/>
          </a:bodyPr>
          <a:lstStyle/>
          <a:p>
            <a:pPr marL="457200" indent="-457200" algn="l">
              <a:lnSpc>
                <a:spcPct val="150000"/>
              </a:lnSpc>
              <a:buFont typeface="Wingdings" pitchFamily="2" charset="2"/>
              <a:buChar char="Ø"/>
            </a:pPr>
            <a:r>
              <a:rPr lang="en-CN" sz="2800" dirty="0">
                <a:latin typeface="+mn-ea"/>
              </a:rPr>
              <a:t>掌握卷积神经网络中卷积层和池化层的工作原理</a:t>
            </a:r>
            <a:endParaRPr lang="en-CN" altLang="zh-CN" sz="2800" dirty="0">
              <a:latin typeface="+mn-ea"/>
            </a:endParaRPr>
          </a:p>
          <a:p>
            <a:pPr marL="457200" indent="-457200" algn="l">
              <a:lnSpc>
                <a:spcPct val="150000"/>
              </a:lnSpc>
              <a:buFont typeface="Wingdings" pitchFamily="2" charset="2"/>
              <a:buChar char="Ø"/>
            </a:pPr>
            <a:r>
              <a:rPr lang="en-CN" sz="2800" dirty="0">
                <a:latin typeface="+mn-ea"/>
              </a:rPr>
              <a:t>掌握填充</a:t>
            </a:r>
            <a:r>
              <a:rPr lang="zh-CN" altLang="en-US" sz="2800" dirty="0">
                <a:latin typeface="+mn-ea"/>
              </a:rPr>
              <a:t>、步幅、通道等定义。</a:t>
            </a:r>
            <a:endParaRPr lang="en-US" altLang="zh-CN" sz="2800" dirty="0">
              <a:latin typeface="+mn-ea"/>
            </a:endParaRPr>
          </a:p>
          <a:p>
            <a:pPr marL="457200" indent="-457200" algn="l">
              <a:lnSpc>
                <a:spcPct val="150000"/>
              </a:lnSpc>
              <a:buFont typeface="Wingdings" pitchFamily="2" charset="2"/>
              <a:buChar char="Ø"/>
            </a:pPr>
            <a:r>
              <a:rPr lang="zh-CN" altLang="en-US" sz="2800" dirty="0">
                <a:latin typeface="+mn-ea"/>
              </a:rPr>
              <a:t>了解近年来具有代表性的深度卷积神经网络的设计思路</a:t>
            </a:r>
            <a:endParaRPr lang="en-CN" sz="2800" dirty="0">
              <a:latin typeface="+mn-ea"/>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79</a:t>
            </a:fld>
            <a:endParaRPr lang="zh-CN" altLang="en-US" dirty="0"/>
          </a:p>
        </p:txBody>
      </p:sp>
    </p:spTree>
    <p:extLst>
      <p:ext uri="{BB962C8B-B14F-4D97-AF65-F5344CB8AC3E}">
        <p14:creationId xmlns:p14="http://schemas.microsoft.com/office/powerpoint/2010/main" val="98097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graphicFrame>
        <p:nvGraphicFramePr>
          <p:cNvPr id="2" name="Table 2">
            <a:extLst>
              <a:ext uri="{FF2B5EF4-FFF2-40B4-BE49-F238E27FC236}">
                <a16:creationId xmlns:a16="http://schemas.microsoft.com/office/drawing/2014/main" id="{8D660256-1172-0A46-983E-A6A30B62EE2E}"/>
              </a:ext>
            </a:extLst>
          </p:cNvPr>
          <p:cNvGraphicFramePr>
            <a:graphicFrameLocks noGrp="1"/>
          </p:cNvGraphicFramePr>
          <p:nvPr/>
        </p:nvGraphicFramePr>
        <p:xfrm>
          <a:off x="953407" y="1726767"/>
          <a:ext cx="4010478" cy="3404466"/>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gridCol w="668413">
                  <a:extLst>
                    <a:ext uri="{9D8B030D-6E8A-4147-A177-3AD203B41FA5}">
                      <a16:colId xmlns:a16="http://schemas.microsoft.com/office/drawing/2014/main" val="2852975899"/>
                    </a:ext>
                  </a:extLst>
                </a:gridCol>
                <a:gridCol w="668413">
                  <a:extLst>
                    <a:ext uri="{9D8B030D-6E8A-4147-A177-3AD203B41FA5}">
                      <a16:colId xmlns:a16="http://schemas.microsoft.com/office/drawing/2014/main" val="3140529055"/>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89668850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2924315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69536172"/>
                  </a:ext>
                </a:extLst>
              </a:tr>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589320252"/>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45333143"/>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643500204"/>
                  </a:ext>
                </a:extLst>
              </a:tr>
            </a:tbl>
          </a:graphicData>
        </a:graphic>
      </p:graphicFrame>
      <p:sp>
        <p:nvSpPr>
          <p:cNvPr id="6" name="Rectangle 5">
            <a:extLst>
              <a:ext uri="{FF2B5EF4-FFF2-40B4-BE49-F238E27FC236}">
                <a16:creationId xmlns:a16="http://schemas.microsoft.com/office/drawing/2014/main" id="{5B187CBB-6699-A946-8645-BBC063E9CB6C}"/>
              </a:ext>
            </a:extLst>
          </p:cNvPr>
          <p:cNvSpPr/>
          <p:nvPr/>
        </p:nvSpPr>
        <p:spPr>
          <a:xfrm>
            <a:off x="921114" y="1726767"/>
            <a:ext cx="2005239" cy="1702233"/>
          </a:xfrm>
          <a:prstGeom prst="rect">
            <a:avLst/>
          </a:prstGeom>
          <a:noFill/>
          <a:ln w="571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N"/>
          </a:p>
        </p:txBody>
      </p:sp>
      <p:sp>
        <p:nvSpPr>
          <p:cNvPr id="7" name="Striped Right Arrow 6">
            <a:extLst>
              <a:ext uri="{FF2B5EF4-FFF2-40B4-BE49-F238E27FC236}">
                <a16:creationId xmlns:a16="http://schemas.microsoft.com/office/drawing/2014/main" id="{897543D9-467B-0145-A207-2602F21E0DEA}"/>
              </a:ext>
            </a:extLst>
          </p:cNvPr>
          <p:cNvSpPr/>
          <p:nvPr/>
        </p:nvSpPr>
        <p:spPr>
          <a:xfrm rot="9191800">
            <a:off x="1123790" y="1254163"/>
            <a:ext cx="670177" cy="319439"/>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744FBC00-305B-9E49-B3E9-D47EC3269E92}"/>
              </a:ext>
            </a:extLst>
          </p:cNvPr>
          <p:cNvSpPr txBox="1"/>
          <p:nvPr/>
        </p:nvSpPr>
        <p:spPr>
          <a:xfrm>
            <a:off x="1249995" y="747868"/>
            <a:ext cx="3470822" cy="461665"/>
          </a:xfrm>
          <a:prstGeom prst="rect">
            <a:avLst/>
          </a:prstGeom>
          <a:noFill/>
        </p:spPr>
        <p:txBody>
          <a:bodyPr wrap="none" rtlCol="0">
            <a:spAutoFit/>
          </a:bodyPr>
          <a:lstStyle/>
          <a:p>
            <a:pPr algn="l"/>
            <a:r>
              <a:rPr lang="en-US" altLang="zh-CN" sz="2400" dirty="0">
                <a:latin typeface="+mn-ea"/>
              </a:rPr>
              <a:t>R</a:t>
            </a:r>
            <a:r>
              <a:rPr lang="en-CN" altLang="zh-CN" sz="2400" dirty="0">
                <a:latin typeface="+mn-ea"/>
              </a:rPr>
              <a:t>ec</a:t>
            </a:r>
            <a:r>
              <a:rPr lang="en-US" altLang="zh-CN" sz="2400" dirty="0" err="1">
                <a:latin typeface="+mn-ea"/>
              </a:rPr>
              <a:t>eptive</a:t>
            </a:r>
            <a:r>
              <a:rPr lang="zh-CN" altLang="en-US" sz="2400" dirty="0">
                <a:latin typeface="+mn-ea"/>
              </a:rPr>
              <a:t> </a:t>
            </a:r>
            <a:r>
              <a:rPr lang="en-US" altLang="zh-CN" sz="2400" dirty="0">
                <a:latin typeface="+mn-ea"/>
              </a:rPr>
              <a:t>field(</a:t>
            </a:r>
            <a:r>
              <a:rPr lang="zh-CN" altLang="en-US" sz="2400" dirty="0">
                <a:latin typeface="+mn-ea"/>
              </a:rPr>
              <a:t>感受野</a:t>
            </a:r>
            <a:r>
              <a:rPr lang="en-US" altLang="zh-CN" sz="2400" dirty="0">
                <a:latin typeface="+mn-ea"/>
              </a:rPr>
              <a:t>)</a:t>
            </a:r>
            <a:endParaRPr lang="en-CN" sz="2400" dirty="0">
              <a:latin typeface="+mn-ea"/>
            </a:endParaRPr>
          </a:p>
        </p:txBody>
      </p:sp>
      <p:graphicFrame>
        <p:nvGraphicFramePr>
          <p:cNvPr id="13" name="Table 13">
            <a:extLst>
              <a:ext uri="{FF2B5EF4-FFF2-40B4-BE49-F238E27FC236}">
                <a16:creationId xmlns:a16="http://schemas.microsoft.com/office/drawing/2014/main" id="{33FFC030-3BD0-4543-82DB-C18B5B4F5F94}"/>
              </a:ext>
            </a:extLst>
          </p:cNvPr>
          <p:cNvGraphicFramePr>
            <a:graphicFrameLocks noGrp="1"/>
          </p:cNvGraphicFramePr>
          <p:nvPr/>
        </p:nvGraphicFramePr>
        <p:xfrm>
          <a:off x="5865888" y="1726767"/>
          <a:ext cx="1770933" cy="1702233"/>
        </p:xfrm>
        <a:graphic>
          <a:graphicData uri="http://schemas.openxmlformats.org/drawingml/2006/table">
            <a:tbl>
              <a:tblPr firstRow="1" bandRow="1">
                <a:tableStyleId>{5940675A-B579-460E-94D1-54222C63F5DA}</a:tableStyleId>
              </a:tblPr>
              <a:tblGrid>
                <a:gridCol w="590311">
                  <a:extLst>
                    <a:ext uri="{9D8B030D-6E8A-4147-A177-3AD203B41FA5}">
                      <a16:colId xmlns:a16="http://schemas.microsoft.com/office/drawing/2014/main" val="892182992"/>
                    </a:ext>
                  </a:extLst>
                </a:gridCol>
                <a:gridCol w="590311">
                  <a:extLst>
                    <a:ext uri="{9D8B030D-6E8A-4147-A177-3AD203B41FA5}">
                      <a16:colId xmlns:a16="http://schemas.microsoft.com/office/drawing/2014/main" val="2427902903"/>
                    </a:ext>
                  </a:extLst>
                </a:gridCol>
                <a:gridCol w="590311">
                  <a:extLst>
                    <a:ext uri="{9D8B030D-6E8A-4147-A177-3AD203B41FA5}">
                      <a16:colId xmlns:a16="http://schemas.microsoft.com/office/drawing/2014/main" val="2742992284"/>
                    </a:ext>
                  </a:extLst>
                </a:gridCol>
              </a:tblGrid>
              <a:tr h="567411">
                <a:tc>
                  <a:txBody>
                    <a:bodyPr/>
                    <a:lstStyle/>
                    <a:p>
                      <a:pPr algn="ctr"/>
                      <a:r>
                        <a:rPr lang="en-US" altLang="zh-CN" sz="2400" b="1" dirty="0"/>
                        <a:t>1</a:t>
                      </a:r>
                      <a:endParaRPr lang="en-CN" sz="2400" b="1" dirty="0"/>
                    </a:p>
                  </a:txBody>
                  <a:tcPr anchor="ctr">
                    <a:solidFill>
                      <a:schemeClr val="accent1">
                        <a:lumMod val="20000"/>
                        <a:lumOff val="80000"/>
                      </a:schemeClr>
                    </a:solidFill>
                  </a:tcPr>
                </a:tc>
                <a:tc>
                  <a:txBody>
                    <a:bodyPr/>
                    <a:lstStyle/>
                    <a:p>
                      <a:pPr algn="ctr"/>
                      <a:r>
                        <a:rPr lang="en-US" altLang="zh-CN" sz="2400" b="1" dirty="0"/>
                        <a:t>0</a:t>
                      </a:r>
                      <a:endParaRPr lang="en-CN" sz="2400" b="1" dirty="0"/>
                    </a:p>
                  </a:txBody>
                  <a:tcPr anchor="ctr">
                    <a:solidFill>
                      <a:schemeClr val="accent1">
                        <a:lumMod val="20000"/>
                        <a:lumOff val="80000"/>
                      </a:schemeClr>
                    </a:solidFill>
                  </a:tcPr>
                </a:tc>
                <a:tc>
                  <a:txBody>
                    <a:bodyPr/>
                    <a:lstStyle/>
                    <a:p>
                      <a:pPr algn="ctr"/>
                      <a:r>
                        <a:rPr lang="en-US" altLang="zh-CN" sz="2400" b="1" dirty="0"/>
                        <a:t>-1</a:t>
                      </a:r>
                      <a:endParaRPr lang="en-CN" sz="2400" b="1" dirty="0"/>
                    </a:p>
                  </a:txBody>
                  <a:tcPr anchor="ctr">
                    <a:solidFill>
                      <a:schemeClr val="accent1">
                        <a:lumMod val="20000"/>
                        <a:lumOff val="80000"/>
                      </a:schemeClr>
                    </a:solidFill>
                  </a:tcPr>
                </a:tc>
                <a:extLst>
                  <a:ext uri="{0D108BD9-81ED-4DB2-BD59-A6C34878D82A}">
                    <a16:rowId xmlns:a16="http://schemas.microsoft.com/office/drawing/2014/main" val="1730721346"/>
                  </a:ext>
                </a:extLst>
              </a:tr>
              <a:tr h="567411">
                <a:tc>
                  <a:txBody>
                    <a:bodyPr/>
                    <a:lstStyle/>
                    <a:p>
                      <a:pPr algn="ctr"/>
                      <a:r>
                        <a:rPr lang="en-US" altLang="zh-CN" sz="2400" b="1" dirty="0"/>
                        <a:t>1</a:t>
                      </a:r>
                      <a:endParaRPr lang="en-CN" sz="2400" b="1" dirty="0"/>
                    </a:p>
                  </a:txBody>
                  <a:tcPr anchor="ctr">
                    <a:solidFill>
                      <a:schemeClr val="accent1">
                        <a:lumMod val="20000"/>
                        <a:lumOff val="80000"/>
                      </a:schemeClr>
                    </a:solidFill>
                  </a:tcPr>
                </a:tc>
                <a:tc>
                  <a:txBody>
                    <a:bodyPr/>
                    <a:lstStyle/>
                    <a:p>
                      <a:pPr algn="ctr"/>
                      <a:r>
                        <a:rPr lang="en-US" altLang="zh-CN" sz="2400" b="1" dirty="0"/>
                        <a:t>0</a:t>
                      </a:r>
                      <a:endParaRPr lang="en-CN" sz="2400" b="1" dirty="0"/>
                    </a:p>
                  </a:txBody>
                  <a:tcPr anchor="ctr">
                    <a:solidFill>
                      <a:schemeClr val="accent1">
                        <a:lumMod val="20000"/>
                        <a:lumOff val="80000"/>
                      </a:schemeClr>
                    </a:solidFill>
                  </a:tcPr>
                </a:tc>
                <a:tc>
                  <a:txBody>
                    <a:bodyPr/>
                    <a:lstStyle/>
                    <a:p>
                      <a:pPr algn="ctr"/>
                      <a:r>
                        <a:rPr lang="en-US" altLang="zh-CN" sz="2400" b="1" dirty="0"/>
                        <a:t>-1</a:t>
                      </a:r>
                      <a:endParaRPr lang="en-CN" sz="2400" b="1" dirty="0"/>
                    </a:p>
                  </a:txBody>
                  <a:tcPr anchor="ctr">
                    <a:solidFill>
                      <a:schemeClr val="accent1">
                        <a:lumMod val="20000"/>
                        <a:lumOff val="80000"/>
                      </a:schemeClr>
                    </a:solidFill>
                  </a:tcPr>
                </a:tc>
                <a:extLst>
                  <a:ext uri="{0D108BD9-81ED-4DB2-BD59-A6C34878D82A}">
                    <a16:rowId xmlns:a16="http://schemas.microsoft.com/office/drawing/2014/main" val="916194290"/>
                  </a:ext>
                </a:extLst>
              </a:tr>
              <a:tr h="567411">
                <a:tc>
                  <a:txBody>
                    <a:bodyPr/>
                    <a:lstStyle/>
                    <a:p>
                      <a:pPr algn="ctr"/>
                      <a:r>
                        <a:rPr lang="en-US" altLang="zh-CN" sz="2400" b="1" dirty="0"/>
                        <a:t>1</a:t>
                      </a:r>
                      <a:endParaRPr lang="en-CN" sz="2400" b="1" dirty="0"/>
                    </a:p>
                  </a:txBody>
                  <a:tcPr anchor="ctr">
                    <a:solidFill>
                      <a:schemeClr val="accent1">
                        <a:lumMod val="20000"/>
                        <a:lumOff val="80000"/>
                      </a:schemeClr>
                    </a:solidFill>
                  </a:tcPr>
                </a:tc>
                <a:tc>
                  <a:txBody>
                    <a:bodyPr/>
                    <a:lstStyle/>
                    <a:p>
                      <a:pPr algn="ctr"/>
                      <a:r>
                        <a:rPr lang="en-US" altLang="zh-CN" sz="2400" b="1" dirty="0"/>
                        <a:t>0</a:t>
                      </a:r>
                      <a:endParaRPr lang="en-CN" sz="2400" b="1" dirty="0"/>
                    </a:p>
                  </a:txBody>
                  <a:tcPr anchor="ctr">
                    <a:solidFill>
                      <a:schemeClr val="accent1">
                        <a:lumMod val="20000"/>
                        <a:lumOff val="80000"/>
                      </a:schemeClr>
                    </a:solidFill>
                  </a:tcPr>
                </a:tc>
                <a:tc>
                  <a:txBody>
                    <a:bodyPr/>
                    <a:lstStyle/>
                    <a:p>
                      <a:pPr algn="ctr"/>
                      <a:r>
                        <a:rPr lang="en-US" altLang="zh-CN" sz="2400" b="1" dirty="0"/>
                        <a:t>-1</a:t>
                      </a:r>
                      <a:endParaRPr lang="en-CN" sz="2400" b="1" dirty="0"/>
                    </a:p>
                  </a:txBody>
                  <a:tcPr anchor="ctr">
                    <a:solidFill>
                      <a:schemeClr val="accent1">
                        <a:lumMod val="20000"/>
                        <a:lumOff val="80000"/>
                      </a:schemeClr>
                    </a:solidFill>
                  </a:tcPr>
                </a:tc>
                <a:extLst>
                  <a:ext uri="{0D108BD9-81ED-4DB2-BD59-A6C34878D82A}">
                    <a16:rowId xmlns:a16="http://schemas.microsoft.com/office/drawing/2014/main" val="3972477077"/>
                  </a:ext>
                </a:extLst>
              </a:tr>
            </a:tbl>
          </a:graphicData>
        </a:graphic>
      </p:graphicFrame>
      <p:sp>
        <p:nvSpPr>
          <p:cNvPr id="14" name="Striped Right Arrow 13">
            <a:extLst>
              <a:ext uri="{FF2B5EF4-FFF2-40B4-BE49-F238E27FC236}">
                <a16:creationId xmlns:a16="http://schemas.microsoft.com/office/drawing/2014/main" id="{3C085182-8743-154C-AC16-1930AD152286}"/>
              </a:ext>
            </a:extLst>
          </p:cNvPr>
          <p:cNvSpPr/>
          <p:nvPr/>
        </p:nvSpPr>
        <p:spPr>
          <a:xfrm rot="9191800">
            <a:off x="7698108" y="1580828"/>
            <a:ext cx="670177" cy="319439"/>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B0B8AAE9-DFF6-7C4F-A86E-33E515BFE533}"/>
              </a:ext>
            </a:extLst>
          </p:cNvPr>
          <p:cNvSpPr txBox="1"/>
          <p:nvPr/>
        </p:nvSpPr>
        <p:spPr>
          <a:xfrm>
            <a:off x="8404306" y="1322551"/>
            <a:ext cx="3617209" cy="461665"/>
          </a:xfrm>
          <a:prstGeom prst="rect">
            <a:avLst/>
          </a:prstGeom>
          <a:noFill/>
        </p:spPr>
        <p:txBody>
          <a:bodyPr wrap="none" rtlCol="0">
            <a:spAutoFit/>
          </a:bodyPr>
          <a:lstStyle/>
          <a:p>
            <a:pPr algn="l"/>
            <a:r>
              <a:rPr lang="en-US" altLang="zh-CN" sz="2400" dirty="0">
                <a:latin typeface="+mn-ea"/>
              </a:rPr>
              <a:t>Kernel(</a:t>
            </a:r>
            <a:r>
              <a:rPr lang="zh-CN" altLang="en-US" sz="2400" dirty="0">
                <a:latin typeface="+mn-ea"/>
              </a:rPr>
              <a:t>核</a:t>
            </a:r>
            <a:r>
              <a:rPr lang="en-US" altLang="zh-CN" sz="2400" dirty="0">
                <a:latin typeface="+mn-ea"/>
              </a:rPr>
              <a:t>)/Filter(</a:t>
            </a:r>
            <a:r>
              <a:rPr lang="zh-CN" altLang="en-US" sz="2400" dirty="0">
                <a:latin typeface="+mn-ea"/>
              </a:rPr>
              <a:t>过滤器</a:t>
            </a:r>
            <a:r>
              <a:rPr lang="en-US" altLang="zh-CN" sz="2400" dirty="0">
                <a:latin typeface="+mn-ea"/>
              </a:rPr>
              <a:t>)</a:t>
            </a:r>
            <a:endParaRPr lang="en-CN" sz="2400" dirty="0">
              <a:latin typeface="+mn-ea"/>
            </a:endParaRPr>
          </a:p>
        </p:txBody>
      </p:sp>
      <p:sp>
        <p:nvSpPr>
          <p:cNvPr id="16" name="TextBox 15">
            <a:extLst>
              <a:ext uri="{FF2B5EF4-FFF2-40B4-BE49-F238E27FC236}">
                <a16:creationId xmlns:a16="http://schemas.microsoft.com/office/drawing/2014/main" id="{99956305-DB56-E349-AF10-3B5841EEB536}"/>
              </a:ext>
            </a:extLst>
          </p:cNvPr>
          <p:cNvSpPr txBox="1"/>
          <p:nvPr/>
        </p:nvSpPr>
        <p:spPr>
          <a:xfrm>
            <a:off x="8404306" y="1908552"/>
            <a:ext cx="2420727" cy="461665"/>
          </a:xfrm>
          <a:prstGeom prst="rect">
            <a:avLst/>
          </a:prstGeom>
          <a:noFill/>
        </p:spPr>
        <p:txBody>
          <a:bodyPr wrap="none" rtlCol="0">
            <a:spAutoFit/>
          </a:bodyPr>
          <a:lstStyle/>
          <a:p>
            <a:pPr algn="l"/>
            <a:r>
              <a:rPr lang="en-US" altLang="zh-CN" sz="2400" dirty="0">
                <a:latin typeface="+mn-ea"/>
              </a:rPr>
              <a:t>Kernel</a:t>
            </a:r>
            <a:r>
              <a:rPr lang="zh-CN" altLang="en-US" sz="2400" dirty="0">
                <a:latin typeface="+mn-ea"/>
              </a:rPr>
              <a:t> </a:t>
            </a:r>
            <a:r>
              <a:rPr lang="en-US" altLang="zh-CN" sz="2400" dirty="0">
                <a:latin typeface="+mn-ea"/>
              </a:rPr>
              <a:t>size:</a:t>
            </a:r>
            <a:r>
              <a:rPr lang="zh-CN" altLang="en-US" sz="2400" dirty="0">
                <a:latin typeface="+mn-ea"/>
              </a:rPr>
              <a:t> </a:t>
            </a:r>
            <a:r>
              <a:rPr lang="en-US" altLang="zh-CN" sz="2400" dirty="0">
                <a:latin typeface="+mn-ea"/>
              </a:rPr>
              <a:t>3</a:t>
            </a:r>
            <a:r>
              <a:rPr lang="zh-CN" altLang="en-US" sz="2400" dirty="0">
                <a:latin typeface="+mn-ea"/>
              </a:rPr>
              <a:t>*</a:t>
            </a:r>
            <a:r>
              <a:rPr lang="en-US" altLang="zh-CN" sz="2400" dirty="0">
                <a:latin typeface="+mn-ea"/>
              </a:rPr>
              <a:t>3</a:t>
            </a:r>
            <a:endParaRPr lang="en-CN" sz="2400" dirty="0">
              <a:latin typeface="+mn-ea"/>
            </a:endParaRPr>
          </a:p>
        </p:txBody>
      </p:sp>
      <p:sp>
        <p:nvSpPr>
          <p:cNvPr id="17" name="TextBox 16">
            <a:extLst>
              <a:ext uri="{FF2B5EF4-FFF2-40B4-BE49-F238E27FC236}">
                <a16:creationId xmlns:a16="http://schemas.microsoft.com/office/drawing/2014/main" id="{C3CBB066-A7CC-1046-885D-8824E43F47D3}"/>
              </a:ext>
            </a:extLst>
          </p:cNvPr>
          <p:cNvSpPr txBox="1"/>
          <p:nvPr/>
        </p:nvSpPr>
        <p:spPr>
          <a:xfrm>
            <a:off x="921114" y="5289852"/>
            <a:ext cx="10760813" cy="1015663"/>
          </a:xfrm>
          <a:prstGeom prst="rect">
            <a:avLst/>
          </a:prstGeom>
          <a:noFill/>
        </p:spPr>
        <p:txBody>
          <a:bodyPr wrap="square" rtlCol="0">
            <a:spAutoFit/>
          </a:bodyPr>
          <a:lstStyle/>
          <a:p>
            <a:pPr algn="l"/>
            <a:r>
              <a:rPr lang="en-CN" sz="2000" dirty="0">
                <a:latin typeface="+mn-ea"/>
              </a:rPr>
              <a:t>二维卷积运算</a:t>
            </a:r>
            <a:r>
              <a:rPr lang="zh-CN" altLang="en-US" sz="2000" dirty="0">
                <a:latin typeface="+mn-ea"/>
              </a:rPr>
              <a:t>：将输入域卷积核做</a:t>
            </a:r>
            <a:r>
              <a:rPr lang="zh-CN" altLang="en-US" sz="2000" dirty="0">
                <a:solidFill>
                  <a:srgbClr val="FF0000"/>
                </a:solidFill>
                <a:latin typeface="+mn-ea"/>
              </a:rPr>
              <a:t>互相关运算</a:t>
            </a:r>
            <a:r>
              <a:rPr lang="zh-CN" altLang="en-US" sz="2000" dirty="0">
                <a:latin typeface="+mn-ea"/>
              </a:rPr>
              <a:t>，从最左上方开始，按从左往右、从上往下的顺序，二维核窗口一次在输入数组上滑动，当窗口滑动到某一位置时，</a:t>
            </a:r>
            <a:r>
              <a:rPr lang="zh-CN" altLang="en-US" sz="2000" b="1" dirty="0">
                <a:solidFill>
                  <a:srgbClr val="0070C0"/>
                </a:solidFill>
                <a:latin typeface="+mn-ea"/>
              </a:rPr>
              <a:t>窗口中的输入数组与核数组按元素乘积并求和</a:t>
            </a:r>
            <a:r>
              <a:rPr lang="zh-CN" altLang="en-US" sz="2000" dirty="0">
                <a:latin typeface="+mn-ea"/>
              </a:rPr>
              <a:t>，得到输出数组中相应位置的元素。</a:t>
            </a:r>
            <a:endParaRPr lang="en-CN" sz="2000" dirty="0">
              <a:latin typeface="+mn-ea"/>
            </a:endParaRPr>
          </a:p>
        </p:txBody>
      </p:sp>
      <p:sp>
        <p:nvSpPr>
          <p:cNvPr id="18" name="TextBox 17">
            <a:extLst>
              <a:ext uri="{FF2B5EF4-FFF2-40B4-BE49-F238E27FC236}">
                <a16:creationId xmlns:a16="http://schemas.microsoft.com/office/drawing/2014/main" id="{4B9DC11B-D2A2-3E4D-9B66-6EAAD36DE612}"/>
              </a:ext>
            </a:extLst>
          </p:cNvPr>
          <p:cNvSpPr txBox="1"/>
          <p:nvPr/>
        </p:nvSpPr>
        <p:spPr>
          <a:xfrm>
            <a:off x="5908399" y="4503796"/>
            <a:ext cx="5634299" cy="400110"/>
          </a:xfrm>
          <a:prstGeom prst="rect">
            <a:avLst/>
          </a:prstGeom>
          <a:noFill/>
        </p:spPr>
        <p:txBody>
          <a:bodyPr wrap="none" rtlCol="0">
            <a:spAutoFit/>
          </a:bodyPr>
          <a:lstStyle/>
          <a:p>
            <a:r>
              <a:rPr lang="en-US" altLang="zh-CN" sz="2000" b="1" dirty="0">
                <a:solidFill>
                  <a:srgbClr val="FF0000"/>
                </a:solidFill>
              </a:rPr>
              <a:t>Stride(</a:t>
            </a:r>
            <a:r>
              <a:rPr lang="zh-CN" altLang="en-US" sz="2000" b="1" dirty="0">
                <a:solidFill>
                  <a:srgbClr val="FF0000"/>
                </a:solidFill>
              </a:rPr>
              <a:t>步幅</a:t>
            </a:r>
            <a:r>
              <a:rPr lang="en-US" altLang="zh-CN" sz="2000" b="1" dirty="0">
                <a:solidFill>
                  <a:srgbClr val="FF0000"/>
                </a:solidFill>
              </a:rPr>
              <a:t>):</a:t>
            </a:r>
            <a:r>
              <a:rPr lang="zh-CN" altLang="en-US" sz="2000" dirty="0"/>
              <a:t>每次滑动的行数和列数称为</a:t>
            </a:r>
            <a:r>
              <a:rPr lang="en-US" altLang="zh-CN" sz="2000" dirty="0"/>
              <a:t>stride</a:t>
            </a:r>
            <a:r>
              <a:rPr lang="zh-CN" altLang="en-US" sz="2000" dirty="0"/>
              <a:t>。</a:t>
            </a:r>
            <a:endParaRPr lang="en-CN" sz="2000" dirty="0">
              <a:latin typeface="+mn-ea"/>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8</a:t>
            </a:fld>
            <a:endParaRPr lang="zh-CN" altLang="en-US" dirty="0"/>
          </a:p>
        </p:txBody>
      </p:sp>
    </p:spTree>
    <p:extLst>
      <p:ext uri="{BB962C8B-B14F-4D97-AF65-F5344CB8AC3E}">
        <p14:creationId xmlns:p14="http://schemas.microsoft.com/office/powerpoint/2010/main" val="36628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4" grpId="0" animBg="1"/>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en-US" altLang="zh-CN" dirty="0"/>
              <a:t>2.</a:t>
            </a:r>
            <a:r>
              <a:rPr lang="zh-CN" altLang="en-US" dirty="0"/>
              <a:t>卷积神经网络的工作原理</a:t>
            </a:r>
          </a:p>
        </p:txBody>
      </p:sp>
      <p:graphicFrame>
        <p:nvGraphicFramePr>
          <p:cNvPr id="2" name="Table 2">
            <a:extLst>
              <a:ext uri="{FF2B5EF4-FFF2-40B4-BE49-F238E27FC236}">
                <a16:creationId xmlns:a16="http://schemas.microsoft.com/office/drawing/2014/main" id="{8D660256-1172-0A46-983E-A6A30B62EE2E}"/>
              </a:ext>
            </a:extLst>
          </p:cNvPr>
          <p:cNvGraphicFramePr>
            <a:graphicFrameLocks noGrp="1"/>
          </p:cNvGraphicFramePr>
          <p:nvPr/>
        </p:nvGraphicFramePr>
        <p:xfrm>
          <a:off x="953407" y="1726767"/>
          <a:ext cx="4010478" cy="3404466"/>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gridCol w="668413">
                  <a:extLst>
                    <a:ext uri="{9D8B030D-6E8A-4147-A177-3AD203B41FA5}">
                      <a16:colId xmlns:a16="http://schemas.microsoft.com/office/drawing/2014/main" val="2852975899"/>
                    </a:ext>
                  </a:extLst>
                </a:gridCol>
                <a:gridCol w="668413">
                  <a:extLst>
                    <a:ext uri="{9D8B030D-6E8A-4147-A177-3AD203B41FA5}">
                      <a16:colId xmlns:a16="http://schemas.microsoft.com/office/drawing/2014/main" val="3140529055"/>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89668850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29243151"/>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69536172"/>
                  </a:ext>
                </a:extLst>
              </a:tr>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589320252"/>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45333143"/>
                  </a:ext>
                </a:extLst>
              </a:tr>
              <a:tr h="567411">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400" b="1" dirty="0">
                          <a:solidFill>
                            <a:schemeClr val="accent1"/>
                          </a:solidFill>
                        </a:rPr>
                        <a:t>1</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643500204"/>
                  </a:ext>
                </a:extLst>
              </a:tr>
            </a:tbl>
          </a:graphicData>
        </a:graphic>
      </p:graphicFrame>
      <p:sp>
        <p:nvSpPr>
          <p:cNvPr id="9" name="TextBox 8">
            <a:extLst>
              <a:ext uri="{FF2B5EF4-FFF2-40B4-BE49-F238E27FC236}">
                <a16:creationId xmlns:a16="http://schemas.microsoft.com/office/drawing/2014/main" id="{47DA0906-8D64-624C-B400-04B3684FD203}"/>
              </a:ext>
            </a:extLst>
          </p:cNvPr>
          <p:cNvSpPr txBox="1"/>
          <p:nvPr/>
        </p:nvSpPr>
        <p:spPr>
          <a:xfrm>
            <a:off x="821094" y="978701"/>
            <a:ext cx="4524828" cy="461665"/>
          </a:xfrm>
          <a:prstGeom prst="rect">
            <a:avLst/>
          </a:prstGeom>
          <a:noFill/>
        </p:spPr>
        <p:txBody>
          <a:bodyPr wrap="none" rtlCol="0">
            <a:spAutoFit/>
          </a:bodyPr>
          <a:lstStyle/>
          <a:p>
            <a:pPr marL="285750" indent="-285750" algn="l">
              <a:buFont typeface="Wingdings" pitchFamily="2" charset="2"/>
              <a:buChar char="Ø"/>
            </a:pPr>
            <a:r>
              <a:rPr lang="en-US" altLang="zh-CN" sz="2400" b="1" dirty="0">
                <a:latin typeface="+mn-ea"/>
              </a:rPr>
              <a:t>Stride:</a:t>
            </a:r>
            <a:r>
              <a:rPr lang="zh-CN" altLang="en-US" sz="2400" b="1" dirty="0">
                <a:latin typeface="+mn-ea"/>
              </a:rPr>
              <a:t> </a:t>
            </a:r>
            <a:r>
              <a:rPr lang="en-US" altLang="zh-CN" sz="2400" b="1" dirty="0">
                <a:latin typeface="+mn-ea"/>
              </a:rPr>
              <a:t>1</a:t>
            </a:r>
            <a:r>
              <a:rPr lang="zh-CN" altLang="en-US" sz="2400" b="1" dirty="0">
                <a:latin typeface="+mn-ea"/>
              </a:rPr>
              <a:t>， </a:t>
            </a:r>
            <a:r>
              <a:rPr lang="en-US" altLang="zh-CN" sz="2400" b="1" dirty="0">
                <a:latin typeface="+mn-ea"/>
              </a:rPr>
              <a:t>Kernel</a:t>
            </a:r>
            <a:r>
              <a:rPr lang="zh-CN" altLang="en-US" sz="2400" b="1" dirty="0">
                <a:latin typeface="+mn-ea"/>
              </a:rPr>
              <a:t> </a:t>
            </a:r>
            <a:r>
              <a:rPr lang="en-US" altLang="zh-CN" sz="2400" b="1" dirty="0">
                <a:latin typeface="+mn-ea"/>
              </a:rPr>
              <a:t>size:</a:t>
            </a:r>
            <a:r>
              <a:rPr lang="zh-CN" altLang="en-US" sz="2400" b="1" dirty="0">
                <a:latin typeface="+mn-ea"/>
              </a:rPr>
              <a:t> </a:t>
            </a:r>
            <a:r>
              <a:rPr lang="en-US" altLang="zh-CN" sz="2400" b="1" dirty="0">
                <a:latin typeface="+mn-ea"/>
              </a:rPr>
              <a:t>3</a:t>
            </a:r>
            <a:r>
              <a:rPr lang="zh-CN" altLang="en-US" sz="2400" b="1" dirty="0">
                <a:latin typeface="+mn-ea"/>
              </a:rPr>
              <a:t>*</a:t>
            </a:r>
            <a:r>
              <a:rPr lang="en-US" altLang="zh-CN" sz="2400" b="1" dirty="0">
                <a:latin typeface="+mn-ea"/>
              </a:rPr>
              <a:t>3</a:t>
            </a:r>
            <a:endParaRPr lang="en-CN" sz="2400" b="1" dirty="0">
              <a:latin typeface="+mn-ea"/>
            </a:endParaRPr>
          </a:p>
        </p:txBody>
      </p:sp>
      <p:sp>
        <p:nvSpPr>
          <p:cNvPr id="19" name="Rectangle 18">
            <a:extLst>
              <a:ext uri="{FF2B5EF4-FFF2-40B4-BE49-F238E27FC236}">
                <a16:creationId xmlns:a16="http://schemas.microsoft.com/office/drawing/2014/main" id="{BD97234C-8B2C-B243-A108-6D4E3ED2075F}"/>
              </a:ext>
            </a:extLst>
          </p:cNvPr>
          <p:cNvSpPr/>
          <p:nvPr/>
        </p:nvSpPr>
        <p:spPr>
          <a:xfrm>
            <a:off x="921114" y="1726767"/>
            <a:ext cx="2005239" cy="1702233"/>
          </a:xfrm>
          <a:prstGeom prst="rect">
            <a:avLst/>
          </a:prstGeom>
          <a:noFill/>
          <a:ln w="571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N"/>
          </a:p>
        </p:txBody>
      </p:sp>
      <p:graphicFrame>
        <p:nvGraphicFramePr>
          <p:cNvPr id="13" name="Table 13">
            <a:extLst>
              <a:ext uri="{FF2B5EF4-FFF2-40B4-BE49-F238E27FC236}">
                <a16:creationId xmlns:a16="http://schemas.microsoft.com/office/drawing/2014/main" id="{33FFC030-3BD0-4543-82DB-C18B5B4F5F94}"/>
              </a:ext>
            </a:extLst>
          </p:cNvPr>
          <p:cNvGraphicFramePr>
            <a:graphicFrameLocks noGrp="1"/>
          </p:cNvGraphicFramePr>
          <p:nvPr/>
        </p:nvGraphicFramePr>
        <p:xfrm>
          <a:off x="5500571" y="815391"/>
          <a:ext cx="1995066" cy="1702233"/>
        </p:xfrm>
        <a:graphic>
          <a:graphicData uri="http://schemas.openxmlformats.org/drawingml/2006/table">
            <a:tbl>
              <a:tblPr firstRow="1" bandRow="1">
                <a:tableStyleId>{5940675A-B579-460E-94D1-54222C63F5DA}</a:tableStyleId>
              </a:tblPr>
              <a:tblGrid>
                <a:gridCol w="665022">
                  <a:extLst>
                    <a:ext uri="{9D8B030D-6E8A-4147-A177-3AD203B41FA5}">
                      <a16:colId xmlns:a16="http://schemas.microsoft.com/office/drawing/2014/main" val="892182992"/>
                    </a:ext>
                  </a:extLst>
                </a:gridCol>
                <a:gridCol w="665022">
                  <a:extLst>
                    <a:ext uri="{9D8B030D-6E8A-4147-A177-3AD203B41FA5}">
                      <a16:colId xmlns:a16="http://schemas.microsoft.com/office/drawing/2014/main" val="2427902903"/>
                    </a:ext>
                  </a:extLst>
                </a:gridCol>
                <a:gridCol w="665022">
                  <a:extLst>
                    <a:ext uri="{9D8B030D-6E8A-4147-A177-3AD203B41FA5}">
                      <a16:colId xmlns:a16="http://schemas.microsoft.com/office/drawing/2014/main" val="2742992284"/>
                    </a:ext>
                  </a:extLst>
                </a:gridCol>
              </a:tblGrid>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1730721346"/>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916194290"/>
                  </a:ext>
                </a:extLst>
              </a:tr>
              <a:tr h="567411">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0</a:t>
                      </a:r>
                      <a:endParaRPr lang="en-CN" sz="2400" b="1" dirty="0"/>
                    </a:p>
                  </a:txBody>
                  <a:tcPr anchor="ctr">
                    <a:solidFill>
                      <a:schemeClr val="accent1">
                        <a:lumMod val="20000"/>
                        <a:lumOff val="80000"/>
                        <a:alpha val="79000"/>
                      </a:schemeClr>
                    </a:solidFill>
                  </a:tcPr>
                </a:tc>
                <a:tc>
                  <a:txBody>
                    <a:bodyPr/>
                    <a:lstStyle/>
                    <a:p>
                      <a:pPr algn="ctr"/>
                      <a:r>
                        <a:rPr lang="en-US" altLang="zh-CN" sz="2400" b="1" dirty="0"/>
                        <a:t>-1</a:t>
                      </a:r>
                      <a:endParaRPr lang="en-CN" sz="2400" b="1" dirty="0"/>
                    </a:p>
                  </a:txBody>
                  <a:tcPr anchor="ctr">
                    <a:solidFill>
                      <a:schemeClr val="accent1">
                        <a:lumMod val="20000"/>
                        <a:lumOff val="80000"/>
                        <a:alpha val="79000"/>
                      </a:schemeClr>
                    </a:solidFill>
                  </a:tcPr>
                </a:tc>
                <a:extLst>
                  <a:ext uri="{0D108BD9-81ED-4DB2-BD59-A6C34878D82A}">
                    <a16:rowId xmlns:a16="http://schemas.microsoft.com/office/drawing/2014/main" val="3972477077"/>
                  </a:ext>
                </a:extLst>
              </a:tr>
            </a:tbl>
          </a:graphicData>
        </a:graphic>
      </p:graphicFrame>
      <p:sp>
        <p:nvSpPr>
          <p:cNvPr id="11" name="Right Arrow 10">
            <a:extLst>
              <a:ext uri="{FF2B5EF4-FFF2-40B4-BE49-F238E27FC236}">
                <a16:creationId xmlns:a16="http://schemas.microsoft.com/office/drawing/2014/main" id="{E1A144C3-D408-8341-B58A-BFD5722BF77E}"/>
              </a:ext>
            </a:extLst>
          </p:cNvPr>
          <p:cNvSpPr/>
          <p:nvPr/>
        </p:nvSpPr>
        <p:spPr>
          <a:xfrm>
            <a:off x="5438190" y="3130420"/>
            <a:ext cx="1987424" cy="59715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TextBox 11">
            <a:extLst>
              <a:ext uri="{FF2B5EF4-FFF2-40B4-BE49-F238E27FC236}">
                <a16:creationId xmlns:a16="http://schemas.microsoft.com/office/drawing/2014/main" id="{F9256204-78BC-FE4F-9AFF-04BA1F466851}"/>
              </a:ext>
            </a:extLst>
          </p:cNvPr>
          <p:cNvSpPr txBox="1"/>
          <p:nvPr/>
        </p:nvSpPr>
        <p:spPr>
          <a:xfrm>
            <a:off x="5510062" y="2655162"/>
            <a:ext cx="1415772" cy="461665"/>
          </a:xfrm>
          <a:prstGeom prst="rect">
            <a:avLst/>
          </a:prstGeom>
          <a:noFill/>
        </p:spPr>
        <p:txBody>
          <a:bodyPr wrap="none" rtlCol="0">
            <a:spAutoFit/>
          </a:bodyPr>
          <a:lstStyle/>
          <a:p>
            <a:pPr algn="l"/>
            <a:r>
              <a:rPr lang="en-US" sz="2400" dirty="0" err="1">
                <a:latin typeface="+mn-ea"/>
              </a:rPr>
              <a:t>二维卷积</a:t>
            </a:r>
            <a:endParaRPr lang="en-CN" sz="2400" dirty="0">
              <a:latin typeface="+mn-ea"/>
            </a:endParaRPr>
          </a:p>
        </p:txBody>
      </p:sp>
      <p:graphicFrame>
        <p:nvGraphicFramePr>
          <p:cNvPr id="20" name="Table 2">
            <a:extLst>
              <a:ext uri="{FF2B5EF4-FFF2-40B4-BE49-F238E27FC236}">
                <a16:creationId xmlns:a16="http://schemas.microsoft.com/office/drawing/2014/main" id="{C0A8DAAD-81AF-0C43-9D1A-4DB99BCAD388}"/>
              </a:ext>
            </a:extLst>
          </p:cNvPr>
          <p:cNvGraphicFramePr>
            <a:graphicFrameLocks noGrp="1"/>
          </p:cNvGraphicFramePr>
          <p:nvPr/>
        </p:nvGraphicFramePr>
        <p:xfrm>
          <a:off x="7899920" y="2358782"/>
          <a:ext cx="2673652" cy="2269644"/>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tblGrid>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9668850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2924315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69536172"/>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89320252"/>
                  </a:ext>
                </a:extLst>
              </a:tr>
            </a:tbl>
          </a:graphicData>
        </a:graphic>
      </p:graphicFrame>
      <p:graphicFrame>
        <p:nvGraphicFramePr>
          <p:cNvPr id="16" name="Table 2">
            <a:extLst>
              <a:ext uri="{FF2B5EF4-FFF2-40B4-BE49-F238E27FC236}">
                <a16:creationId xmlns:a16="http://schemas.microsoft.com/office/drawing/2014/main" id="{A720239A-BC22-48DC-4361-FF914CED65FE}"/>
              </a:ext>
            </a:extLst>
          </p:cNvPr>
          <p:cNvGraphicFramePr>
            <a:graphicFrameLocks noGrp="1"/>
          </p:cNvGraphicFramePr>
          <p:nvPr/>
        </p:nvGraphicFramePr>
        <p:xfrm>
          <a:off x="7899920" y="2358782"/>
          <a:ext cx="2673652" cy="2269644"/>
        </p:xfrm>
        <a:graphic>
          <a:graphicData uri="http://schemas.openxmlformats.org/drawingml/2006/table">
            <a:tbl>
              <a:tblPr firstRow="1" bandRow="1">
                <a:tableStyleId>{2D5ABB26-0587-4C30-8999-92F81FD0307C}</a:tableStyleId>
              </a:tblPr>
              <a:tblGrid>
                <a:gridCol w="668413">
                  <a:extLst>
                    <a:ext uri="{9D8B030D-6E8A-4147-A177-3AD203B41FA5}">
                      <a16:colId xmlns:a16="http://schemas.microsoft.com/office/drawing/2014/main" val="1436861097"/>
                    </a:ext>
                  </a:extLst>
                </a:gridCol>
                <a:gridCol w="668413">
                  <a:extLst>
                    <a:ext uri="{9D8B030D-6E8A-4147-A177-3AD203B41FA5}">
                      <a16:colId xmlns:a16="http://schemas.microsoft.com/office/drawing/2014/main" val="75700007"/>
                    </a:ext>
                  </a:extLst>
                </a:gridCol>
                <a:gridCol w="668413">
                  <a:extLst>
                    <a:ext uri="{9D8B030D-6E8A-4147-A177-3AD203B41FA5}">
                      <a16:colId xmlns:a16="http://schemas.microsoft.com/office/drawing/2014/main" val="1771726737"/>
                    </a:ext>
                  </a:extLst>
                </a:gridCol>
                <a:gridCol w="668413">
                  <a:extLst>
                    <a:ext uri="{9D8B030D-6E8A-4147-A177-3AD203B41FA5}">
                      <a16:colId xmlns:a16="http://schemas.microsoft.com/office/drawing/2014/main" val="2240372457"/>
                    </a:ext>
                  </a:extLst>
                </a:gridCol>
              </a:tblGrid>
              <a:tr h="567411">
                <a:tc>
                  <a:txBody>
                    <a:bodyPr/>
                    <a:lstStyle/>
                    <a:p>
                      <a:pPr algn="ctr"/>
                      <a:r>
                        <a:rPr lang="en-US" altLang="zh-CN" sz="2400" b="1" dirty="0">
                          <a:solidFill>
                            <a:schemeClr val="accent1"/>
                          </a:solidFill>
                        </a:rPr>
                        <a:t>0</a:t>
                      </a: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9668850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29243151"/>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69536172"/>
                  </a:ext>
                </a:extLst>
              </a:tr>
              <a:tr h="567411">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CN"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89320252"/>
                  </a:ext>
                </a:extLst>
              </a:tr>
            </a:tbl>
          </a:graphicData>
        </a:graphic>
      </p:graphicFrame>
      <p:sp>
        <p:nvSpPr>
          <p:cNvPr id="3" name="灯片编号占位符 2"/>
          <p:cNvSpPr>
            <a:spLocks noGrp="1"/>
          </p:cNvSpPr>
          <p:nvPr>
            <p:ph type="sldNum" sz="quarter" idx="14"/>
          </p:nvPr>
        </p:nvSpPr>
        <p:spPr/>
        <p:txBody>
          <a:bodyPr/>
          <a:lstStyle/>
          <a:p>
            <a:fld id="{AF69888C-E133-43D9-A638-B5C95925B91C}" type="slidenum">
              <a:rPr lang="zh-CN" altLang="en-US" smtClean="0"/>
              <a:t>9</a:t>
            </a:fld>
            <a:endParaRPr lang="zh-CN" altLang="en-US" dirty="0"/>
          </a:p>
        </p:txBody>
      </p:sp>
    </p:spTree>
    <p:extLst>
      <p:ext uri="{BB962C8B-B14F-4D97-AF65-F5344CB8AC3E}">
        <p14:creationId xmlns:p14="http://schemas.microsoft.com/office/powerpoint/2010/main" val="7769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30955</TotalTime>
  <Words>8538</Words>
  <Application>Microsoft Macintosh PowerPoint</Application>
  <PresentationFormat>Widescreen</PresentationFormat>
  <Paragraphs>1678</Paragraphs>
  <Slides>79</Slides>
  <Notes>77</Notes>
  <HiddenSlides>0</HiddenSlides>
  <MMClips>1</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79</vt:i4>
      </vt:variant>
    </vt:vector>
  </HeadingPairs>
  <TitlesOfParts>
    <vt:vector size="101" baseType="lpstr">
      <vt:lpstr>-apple-system</vt:lpstr>
      <vt:lpstr>等线</vt:lpstr>
      <vt:lpstr>굴림</vt:lpstr>
      <vt:lpstr>Microsoft YaHei</vt:lpstr>
      <vt:lpstr>Microsoft YaHei</vt:lpstr>
      <vt:lpstr>PingFang SC</vt:lpstr>
      <vt:lpstr>方正大黑简体</vt:lpstr>
      <vt:lpstr>arial</vt:lpstr>
      <vt:lpstr>arial</vt:lpstr>
      <vt:lpstr>Calibri</vt:lpstr>
      <vt:lpstr>Cambria Math</vt:lpstr>
      <vt:lpstr>Century Gothic</vt:lpstr>
      <vt:lpstr>Eras Bold ITC</vt:lpstr>
      <vt:lpstr>Helvetica Neue</vt:lpstr>
      <vt:lpstr>Impact</vt:lpstr>
      <vt:lpstr>Lato</vt:lpstr>
      <vt:lpstr>Roboto</vt:lpstr>
      <vt:lpstr>Segoe UI</vt:lpstr>
      <vt:lpstr>Segoe UI Light</vt:lpstr>
      <vt:lpstr>Wingdings</vt:lpstr>
      <vt:lpstr>Office 主题​​</vt:lpstr>
      <vt:lpstr>1_OfficePLUS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1248</cp:revision>
  <dcterms:created xsi:type="dcterms:W3CDTF">2018-12-23T08:46:10Z</dcterms:created>
  <dcterms:modified xsi:type="dcterms:W3CDTF">2023-11-29T14:53:22Z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